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Override1.xml" ContentType="application/vnd.openxmlformats-officedocument.themeOverrid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6.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7.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8.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9.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theme/theme10.xml" ContentType="application/vnd.openxmlformats-officedocument.theme+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1.xml" ContentType="application/vnd.openxmlformats-officedocument.drawingml.chartshape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2.xml" ContentType="application/vnd.openxmlformats-officedocument.drawingml.chartshape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7" r:id="rId1"/>
    <p:sldMasterId id="2147483955" r:id="rId2"/>
    <p:sldMasterId id="2147483980" r:id="rId3"/>
    <p:sldMasterId id="2147483993" r:id="rId4"/>
    <p:sldMasterId id="2147484237" r:id="rId5"/>
    <p:sldMasterId id="2147484955" r:id="rId6"/>
    <p:sldMasterId id="2147485494" r:id="rId7"/>
    <p:sldMasterId id="2147485506" r:id="rId8"/>
    <p:sldMasterId id="2147485531" r:id="rId9"/>
    <p:sldMasterId id="2147485593" r:id="rId10"/>
    <p:sldMasterId id="2147485619" r:id="rId11"/>
  </p:sldMasterIdLst>
  <p:notesMasterIdLst>
    <p:notesMasterId r:id="rId59"/>
  </p:notesMasterIdLst>
  <p:handoutMasterIdLst>
    <p:handoutMasterId r:id="rId60"/>
  </p:handoutMasterIdLst>
  <p:sldIdLst>
    <p:sldId id="722" r:id="rId12"/>
    <p:sldId id="5094" r:id="rId13"/>
    <p:sldId id="5412" r:id="rId14"/>
    <p:sldId id="5095" r:id="rId15"/>
    <p:sldId id="5413" r:id="rId16"/>
    <p:sldId id="5834" r:id="rId17"/>
    <p:sldId id="5838" r:id="rId18"/>
    <p:sldId id="5700" r:id="rId19"/>
    <p:sldId id="4138" r:id="rId20"/>
    <p:sldId id="5845" r:id="rId21"/>
    <p:sldId id="5100" r:id="rId22"/>
    <p:sldId id="5490" r:id="rId23"/>
    <p:sldId id="5844" r:id="rId24"/>
    <p:sldId id="5839" r:id="rId25"/>
    <p:sldId id="5858" r:id="rId26"/>
    <p:sldId id="5846" r:id="rId27"/>
    <p:sldId id="5851" r:id="rId28"/>
    <p:sldId id="258" r:id="rId29"/>
    <p:sldId id="259" r:id="rId30"/>
    <p:sldId id="282" r:id="rId31"/>
    <p:sldId id="261" r:id="rId32"/>
    <p:sldId id="262" r:id="rId33"/>
    <p:sldId id="298" r:id="rId34"/>
    <p:sldId id="263" r:id="rId35"/>
    <p:sldId id="291" r:id="rId36"/>
    <p:sldId id="292" r:id="rId37"/>
    <p:sldId id="266" r:id="rId38"/>
    <p:sldId id="264" r:id="rId39"/>
    <p:sldId id="265" r:id="rId40"/>
    <p:sldId id="270" r:id="rId41"/>
    <p:sldId id="269" r:id="rId42"/>
    <p:sldId id="271" r:id="rId43"/>
    <p:sldId id="293" r:id="rId44"/>
    <p:sldId id="273" r:id="rId45"/>
    <p:sldId id="274" r:id="rId46"/>
    <p:sldId id="294" r:id="rId47"/>
    <p:sldId id="275" r:id="rId48"/>
    <p:sldId id="287" r:id="rId49"/>
    <p:sldId id="286" r:id="rId50"/>
    <p:sldId id="276" r:id="rId51"/>
    <p:sldId id="307" r:id="rId52"/>
    <p:sldId id="295" r:id="rId53"/>
    <p:sldId id="277" r:id="rId54"/>
    <p:sldId id="296" r:id="rId55"/>
    <p:sldId id="278" r:id="rId56"/>
    <p:sldId id="5860" r:id="rId57"/>
    <p:sldId id="5859" r:id="rId58"/>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DBD"/>
    <a:srgbClr val="FF6565"/>
    <a:srgbClr val="0432F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480"/>
    <p:restoredTop sz="89452" autoAdjust="0"/>
  </p:normalViewPr>
  <p:slideViewPr>
    <p:cSldViewPr>
      <p:cViewPr varScale="1">
        <p:scale>
          <a:sx n="226" d="100"/>
          <a:sy n="226" d="100"/>
        </p:scale>
        <p:origin x="3568" y="20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slide" Target="slides/slide39.xml"/><Relationship Id="rId55" Type="http://schemas.openxmlformats.org/officeDocument/2006/relationships/slide" Target="slides/slide44.xml"/><Relationship Id="rId63"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5.xml"/><Relationship Id="rId29" Type="http://schemas.openxmlformats.org/officeDocument/2006/relationships/slide" Target="slides/slide18.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slide" Target="slides/slide42.xml"/><Relationship Id="rId58" Type="http://schemas.openxmlformats.org/officeDocument/2006/relationships/slide" Target="slides/slide47.xml"/><Relationship Id="rId5" Type="http://schemas.openxmlformats.org/officeDocument/2006/relationships/slideMaster" Target="slideMasters/slideMaster5.xml"/><Relationship Id="rId61" Type="http://schemas.openxmlformats.org/officeDocument/2006/relationships/presProps" Target="presProps.xml"/><Relationship Id="rId19" Type="http://schemas.openxmlformats.org/officeDocument/2006/relationships/slide" Target="slides/slide8.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slide" Target="slides/slide45.xml"/><Relationship Id="rId64"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slide" Target="slides/slide40.xml"/><Relationship Id="rId3" Type="http://schemas.openxmlformats.org/officeDocument/2006/relationships/slideMaster" Target="slideMasters/slideMaster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notesMaster" Target="notesMasters/notesMaster1.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 Id="rId10" Type="http://schemas.openxmlformats.org/officeDocument/2006/relationships/slideMaster" Target="slideMasters/slideMaster10.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Master" Target="slideMasters/slideMaster9.xml"/></Relationships>
</file>

<file path=ppt/charts/_rels/chart1.xml.rels><?xml version="1.0" encoding="UTF-8" standalone="yes"?>
<Relationships xmlns="http://schemas.openxmlformats.org/package/2006/relationships"><Relationship Id="rId3" Type="http://schemas.openxmlformats.org/officeDocument/2006/relationships/oleObject" Target="file:///C:\Users\hhasan\Google%20Drive\ETU_ETH_SharedFolder\SoftMC\results\ret_time_results_piledriver_presentation.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hhasan\Google%20Drive\ETU_ETH_SharedFolder\SoftMC\results\fgpa_results_2016.xlsx" TargetMode="Externa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1.xml"/></Relationships>
</file>

<file path=ppt/charts/_rels/chart3.xml.rels><?xml version="1.0" encoding="UTF-8" standalone="yes"?>
<Relationships xmlns="http://schemas.openxmlformats.org/package/2006/relationships"><Relationship Id="rId3" Type="http://schemas.openxmlformats.org/officeDocument/2006/relationships/oleObject" Target="file:///C:\Users\hhasan\Google%20Drive\ETU_ETH_SharedFolder\SoftMC\results\fgpa_results_2016.xlsx" TargetMode="Externa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858526537768351"/>
          <c:y val="3.8594920262378873E-2"/>
          <c:w val="0.72359017831965122"/>
          <c:h val="0.75953515244556702"/>
        </c:manualLayout>
      </c:layout>
      <c:scatterChart>
        <c:scatterStyle val="lineMarker"/>
        <c:varyColors val="0"/>
        <c:ser>
          <c:idx val="1"/>
          <c:order val="0"/>
          <c:tx>
            <c:strRef>
              <c:f>Sheet1!$C$3</c:f>
              <c:strCache>
                <c:ptCount val="1"/>
                <c:pt idx="0">
                  <c:v>Module A</c:v>
                </c:pt>
              </c:strCache>
            </c:strRef>
          </c:tx>
          <c:spPr>
            <a:ln w="57150" cap="rnd">
              <a:solidFill>
                <a:schemeClr val="accent2"/>
              </a:solidFill>
              <a:round/>
            </a:ln>
            <a:effectLst/>
          </c:spPr>
          <c:marker>
            <c:symbol val="circle"/>
            <c:size val="5"/>
            <c:spPr>
              <a:solidFill>
                <a:schemeClr val="accent2"/>
              </a:solidFill>
              <a:ln w="57150">
                <a:solidFill>
                  <a:schemeClr val="accent2"/>
                </a:solidFill>
              </a:ln>
              <a:effectLst/>
            </c:spPr>
          </c:marker>
          <c:xVal>
            <c:numRef>
              <c:f>Sheet1!$B$4:$B$11</c:f>
              <c:numCache>
                <c:formatCode>General</c:formatCode>
                <c:ptCount val="8"/>
                <c:pt idx="0">
                  <c:v>6.4000000000000001E-2</c:v>
                </c:pt>
                <c:pt idx="1">
                  <c:v>0.128</c:v>
                </c:pt>
                <c:pt idx="2">
                  <c:v>0.25600000000000001</c:v>
                </c:pt>
                <c:pt idx="3">
                  <c:v>0.51200000000000001</c:v>
                </c:pt>
                <c:pt idx="4">
                  <c:v>1.024</c:v>
                </c:pt>
                <c:pt idx="5">
                  <c:v>2.048</c:v>
                </c:pt>
                <c:pt idx="6">
                  <c:v>4.0960000000000001</c:v>
                </c:pt>
                <c:pt idx="7" formatCode="#,##0">
                  <c:v>8</c:v>
                </c:pt>
              </c:numCache>
            </c:numRef>
          </c:xVal>
          <c:yVal>
            <c:numRef>
              <c:f>Sheet1!$C$4:$C$11</c:f>
              <c:numCache>
                <c:formatCode>General</c:formatCode>
                <c:ptCount val="8"/>
                <c:pt idx="0">
                  <c:v>0</c:v>
                </c:pt>
                <c:pt idx="1">
                  <c:v>0</c:v>
                </c:pt>
                <c:pt idx="2">
                  <c:v>0</c:v>
                </c:pt>
                <c:pt idx="3">
                  <c:v>0</c:v>
                </c:pt>
                <c:pt idx="4">
                  <c:v>4</c:v>
                </c:pt>
                <c:pt idx="5">
                  <c:v>40</c:v>
                </c:pt>
                <c:pt idx="6">
                  <c:v>372</c:v>
                </c:pt>
                <c:pt idx="7">
                  <c:v>4960</c:v>
                </c:pt>
              </c:numCache>
            </c:numRef>
          </c:yVal>
          <c:smooth val="0"/>
          <c:extLst>
            <c:ext xmlns:c16="http://schemas.microsoft.com/office/drawing/2014/chart" uri="{C3380CC4-5D6E-409C-BE32-E72D297353CC}">
              <c16:uniqueId val="{00000000-AE73-4481-BFA9-851D0D176716}"/>
            </c:ext>
          </c:extLst>
        </c:ser>
        <c:ser>
          <c:idx val="0"/>
          <c:order val="1"/>
          <c:tx>
            <c:strRef>
              <c:f>Sheet1!$D$3</c:f>
              <c:strCache>
                <c:ptCount val="1"/>
                <c:pt idx="0">
                  <c:v>Module B</c:v>
                </c:pt>
              </c:strCache>
            </c:strRef>
          </c:tx>
          <c:spPr>
            <a:ln w="57150" cap="rnd">
              <a:solidFill>
                <a:srgbClr val="C00000"/>
              </a:solidFill>
              <a:round/>
            </a:ln>
            <a:effectLst/>
          </c:spPr>
          <c:marker>
            <c:symbol val="circle"/>
            <c:size val="5"/>
            <c:spPr>
              <a:solidFill>
                <a:schemeClr val="accent1"/>
              </a:solidFill>
              <a:ln w="57150">
                <a:solidFill>
                  <a:srgbClr val="C00000"/>
                </a:solidFill>
              </a:ln>
              <a:effectLst/>
            </c:spPr>
          </c:marker>
          <c:xVal>
            <c:numRef>
              <c:f>Sheet1!$B$4:$B$11</c:f>
              <c:numCache>
                <c:formatCode>General</c:formatCode>
                <c:ptCount val="8"/>
                <c:pt idx="0">
                  <c:v>6.4000000000000001E-2</c:v>
                </c:pt>
                <c:pt idx="1">
                  <c:v>0.128</c:v>
                </c:pt>
                <c:pt idx="2">
                  <c:v>0.25600000000000001</c:v>
                </c:pt>
                <c:pt idx="3">
                  <c:v>0.51200000000000001</c:v>
                </c:pt>
                <c:pt idx="4">
                  <c:v>1.024</c:v>
                </c:pt>
                <c:pt idx="5">
                  <c:v>2.048</c:v>
                </c:pt>
                <c:pt idx="6">
                  <c:v>4.0960000000000001</c:v>
                </c:pt>
                <c:pt idx="7" formatCode="#,##0">
                  <c:v>8</c:v>
                </c:pt>
              </c:numCache>
            </c:numRef>
          </c:xVal>
          <c:yVal>
            <c:numRef>
              <c:f>Sheet1!$D$4:$D$11</c:f>
              <c:numCache>
                <c:formatCode>General</c:formatCode>
                <c:ptCount val="8"/>
                <c:pt idx="0">
                  <c:v>0</c:v>
                </c:pt>
                <c:pt idx="1">
                  <c:v>0</c:v>
                </c:pt>
                <c:pt idx="2">
                  <c:v>0</c:v>
                </c:pt>
                <c:pt idx="3">
                  <c:v>0</c:v>
                </c:pt>
                <c:pt idx="4">
                  <c:v>2</c:v>
                </c:pt>
                <c:pt idx="5">
                  <c:v>33</c:v>
                </c:pt>
                <c:pt idx="6">
                  <c:v>599</c:v>
                </c:pt>
                <c:pt idx="7">
                  <c:v>7544</c:v>
                </c:pt>
              </c:numCache>
            </c:numRef>
          </c:yVal>
          <c:smooth val="0"/>
          <c:extLst>
            <c:ext xmlns:c16="http://schemas.microsoft.com/office/drawing/2014/chart" uri="{C3380CC4-5D6E-409C-BE32-E72D297353CC}">
              <c16:uniqueId val="{00000001-AE73-4481-BFA9-851D0D176716}"/>
            </c:ext>
          </c:extLst>
        </c:ser>
        <c:ser>
          <c:idx val="2"/>
          <c:order val="2"/>
          <c:tx>
            <c:strRef>
              <c:f>Sheet1!$E$3</c:f>
              <c:strCache>
                <c:ptCount val="1"/>
                <c:pt idx="0">
                  <c:v>Module C</c:v>
                </c:pt>
              </c:strCache>
            </c:strRef>
          </c:tx>
          <c:spPr>
            <a:ln w="57150" cap="rnd">
              <a:solidFill>
                <a:srgbClr val="00B050"/>
              </a:solidFill>
              <a:round/>
            </a:ln>
            <a:effectLst/>
          </c:spPr>
          <c:marker>
            <c:symbol val="circle"/>
            <c:size val="5"/>
            <c:spPr>
              <a:solidFill>
                <a:schemeClr val="accent3"/>
              </a:solidFill>
              <a:ln w="57150">
                <a:solidFill>
                  <a:srgbClr val="00B050"/>
                </a:solidFill>
              </a:ln>
              <a:effectLst/>
            </c:spPr>
          </c:marker>
          <c:xVal>
            <c:numRef>
              <c:f>Sheet1!$B$4:$B$11</c:f>
              <c:numCache>
                <c:formatCode>General</c:formatCode>
                <c:ptCount val="8"/>
                <c:pt idx="0">
                  <c:v>6.4000000000000001E-2</c:v>
                </c:pt>
                <c:pt idx="1">
                  <c:v>0.128</c:v>
                </c:pt>
                <c:pt idx="2">
                  <c:v>0.25600000000000001</c:v>
                </c:pt>
                <c:pt idx="3">
                  <c:v>0.51200000000000001</c:v>
                </c:pt>
                <c:pt idx="4">
                  <c:v>1.024</c:v>
                </c:pt>
                <c:pt idx="5">
                  <c:v>2.048</c:v>
                </c:pt>
                <c:pt idx="6">
                  <c:v>4.0960000000000001</c:v>
                </c:pt>
                <c:pt idx="7" formatCode="#,##0">
                  <c:v>8</c:v>
                </c:pt>
              </c:numCache>
            </c:numRef>
          </c:xVal>
          <c:yVal>
            <c:numRef>
              <c:f>Sheet1!$E$4:$E$11</c:f>
              <c:numCache>
                <c:formatCode>General</c:formatCode>
                <c:ptCount val="8"/>
                <c:pt idx="0">
                  <c:v>0</c:v>
                </c:pt>
                <c:pt idx="1">
                  <c:v>0</c:v>
                </c:pt>
                <c:pt idx="2">
                  <c:v>0</c:v>
                </c:pt>
                <c:pt idx="3">
                  <c:v>0</c:v>
                </c:pt>
                <c:pt idx="4">
                  <c:v>0</c:v>
                </c:pt>
                <c:pt idx="5">
                  <c:v>3</c:v>
                </c:pt>
                <c:pt idx="6">
                  <c:v>130</c:v>
                </c:pt>
                <c:pt idx="7">
                  <c:v>6394</c:v>
                </c:pt>
              </c:numCache>
            </c:numRef>
          </c:yVal>
          <c:smooth val="0"/>
          <c:extLst>
            <c:ext xmlns:c16="http://schemas.microsoft.com/office/drawing/2014/chart" uri="{C3380CC4-5D6E-409C-BE32-E72D297353CC}">
              <c16:uniqueId val="{00000002-AE73-4481-BFA9-851D0D176716}"/>
            </c:ext>
          </c:extLst>
        </c:ser>
        <c:dLbls>
          <c:showLegendKey val="0"/>
          <c:showVal val="0"/>
          <c:showCatName val="0"/>
          <c:showSerName val="0"/>
          <c:showPercent val="0"/>
          <c:showBubbleSize val="0"/>
        </c:dLbls>
        <c:axId val="151752496"/>
        <c:axId val="151753056"/>
      </c:scatterChart>
      <c:valAx>
        <c:axId val="151752496"/>
        <c:scaling>
          <c:orientation val="minMax"/>
          <c:max val="8"/>
        </c:scaling>
        <c:delete val="0"/>
        <c:axPos val="b"/>
        <c:majorGridlines>
          <c:spPr>
            <a:ln w="9525" cap="flat" cmpd="sng" algn="ctr">
              <a:noFill/>
              <a:round/>
            </a:ln>
            <a:effectLst/>
          </c:spPr>
        </c:majorGridlines>
        <c:title>
          <c:tx>
            <c:rich>
              <a:bodyPr rot="0" spcFirstLastPara="1" vertOverflow="ellipsis" vert="horz" wrap="square" anchor="ctr" anchorCtr="1"/>
              <a:lstStyle/>
              <a:p>
                <a:pPr>
                  <a:defRPr sz="2400" b="0" i="0" u="none" strike="noStrike" kern="1200" baseline="0">
                    <a:solidFill>
                      <a:schemeClr val="tx1"/>
                    </a:solidFill>
                    <a:latin typeface="+mj-lt"/>
                    <a:ea typeface="+mn-ea"/>
                    <a:cs typeface="+mn-cs"/>
                  </a:defRPr>
                </a:pPr>
                <a:r>
                  <a:rPr lang="en-US" sz="2400" dirty="0"/>
                  <a:t>Refresh Interval (s)</a:t>
                </a:r>
              </a:p>
            </c:rich>
          </c:tx>
          <c:layout>
            <c:manualLayout>
              <c:xMode val="edge"/>
              <c:yMode val="edge"/>
              <c:x val="0.42003026582431457"/>
              <c:y val="0.8851365420164129"/>
            </c:manualLayout>
          </c:layout>
          <c:overlay val="0"/>
          <c:spPr>
            <a:noFill/>
            <a:ln>
              <a:noFill/>
            </a:ln>
            <a:effectLst/>
          </c:spPr>
          <c:txPr>
            <a:bodyPr rot="0" spcFirstLastPara="1" vertOverflow="ellipsis" vert="horz" wrap="square" anchor="ctr" anchorCtr="1"/>
            <a:lstStyle/>
            <a:p>
              <a:pPr>
                <a:defRPr sz="2400" b="0" i="0" u="none" strike="noStrike" kern="1200" baseline="0">
                  <a:solidFill>
                    <a:schemeClr val="tx1"/>
                  </a:solidFill>
                  <a:latin typeface="+mj-lt"/>
                  <a:ea typeface="+mn-ea"/>
                  <a:cs typeface="+mn-cs"/>
                </a:defRPr>
              </a:pPr>
              <a:endParaRPr lang="en-TR"/>
            </a:p>
          </c:txPr>
        </c:title>
        <c:numFmt formatCode="General" sourceLinked="1"/>
        <c:majorTickMark val="out"/>
        <c:minorTickMark val="none"/>
        <c:tickLblPos val="nextTo"/>
        <c:spPr>
          <a:noFill/>
          <a:ln w="9525" cap="flat" cmpd="sng" algn="ctr">
            <a:solidFill>
              <a:schemeClr val="tx1"/>
            </a:solidFill>
            <a:round/>
          </a:ln>
          <a:effectLst/>
        </c:spPr>
        <c:txPr>
          <a:bodyPr rot="0" spcFirstLastPara="1" vertOverflow="ellipsis" wrap="square" anchor="ctr" anchorCtr="1"/>
          <a:lstStyle/>
          <a:p>
            <a:pPr>
              <a:defRPr sz="2000" b="0" i="0" u="none" strike="noStrike" kern="1200" baseline="0">
                <a:solidFill>
                  <a:schemeClr val="tx1"/>
                </a:solidFill>
                <a:latin typeface="+mj-lt"/>
                <a:ea typeface="+mn-ea"/>
                <a:cs typeface="+mn-cs"/>
              </a:defRPr>
            </a:pPr>
            <a:endParaRPr lang="en-TR"/>
          </a:p>
        </c:txPr>
        <c:crossAx val="151753056"/>
        <c:crosses val="autoZero"/>
        <c:crossBetween val="midCat"/>
        <c:majorUnit val="1"/>
      </c:valAx>
      <c:valAx>
        <c:axId val="15175305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2800" b="0" i="0" u="none" strike="noStrike" kern="1200" baseline="0">
                    <a:solidFill>
                      <a:schemeClr val="tx1"/>
                    </a:solidFill>
                    <a:latin typeface="+mj-lt"/>
                    <a:ea typeface="+mn-ea"/>
                    <a:cs typeface="+mn-cs"/>
                  </a:defRPr>
                </a:pPr>
                <a:r>
                  <a:rPr lang="en-US" sz="2800"/>
                  <a:t>Number of </a:t>
                </a:r>
              </a:p>
              <a:p>
                <a:pPr>
                  <a:defRPr sz="2800"/>
                </a:pPr>
                <a:r>
                  <a:rPr lang="en-US" sz="2800"/>
                  <a:t>Erroneous Bytes</a:t>
                </a:r>
              </a:p>
            </c:rich>
          </c:tx>
          <c:layout>
            <c:manualLayout>
              <c:xMode val="edge"/>
              <c:yMode val="edge"/>
              <c:x val="1.6934039787082689E-2"/>
              <c:y val="5.6557721951422738E-2"/>
            </c:manualLayout>
          </c:layout>
          <c:overlay val="0"/>
          <c:spPr>
            <a:noFill/>
            <a:ln>
              <a:noFill/>
            </a:ln>
            <a:effectLst/>
          </c:spPr>
          <c:txPr>
            <a:bodyPr rot="-5400000" spcFirstLastPara="1" vertOverflow="ellipsis" vert="horz" wrap="square" anchor="ctr" anchorCtr="1"/>
            <a:lstStyle/>
            <a:p>
              <a:pPr>
                <a:defRPr sz="2800" b="0" i="0" u="none" strike="noStrike" kern="1200" baseline="0">
                  <a:solidFill>
                    <a:schemeClr val="tx1"/>
                  </a:solidFill>
                  <a:latin typeface="+mj-lt"/>
                  <a:ea typeface="+mn-ea"/>
                  <a:cs typeface="+mn-cs"/>
                </a:defRPr>
              </a:pPr>
              <a:endParaRPr lang="en-TR"/>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mj-lt"/>
                <a:ea typeface="+mn-ea"/>
                <a:cs typeface="+mn-cs"/>
              </a:defRPr>
            </a:pPr>
            <a:endParaRPr lang="en-TR"/>
          </a:p>
        </c:txPr>
        <c:crossAx val="151752496"/>
        <c:crosses val="autoZero"/>
        <c:crossBetween val="midCat"/>
        <c:majorUnit val="2000"/>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sz="1400">
          <a:solidFill>
            <a:schemeClr val="tx1"/>
          </a:solidFill>
          <a:latin typeface="+mj-lt"/>
        </a:defRPr>
      </a:pPr>
      <a:endParaRPr lang="en-T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19795063495851"/>
          <c:y val="4.9882298878613077E-2"/>
          <c:w val="0.83134004082822988"/>
          <c:h val="0.71571460027204836"/>
        </c:manualLayout>
      </c:layout>
      <c:lineChart>
        <c:grouping val="standard"/>
        <c:varyColors val="0"/>
        <c:ser>
          <c:idx val="0"/>
          <c:order val="0"/>
          <c:tx>
            <c:strRef>
              <c:f>'trcd - G27'!$C$21</c:f>
              <c:strCache>
                <c:ptCount val="1"/>
                <c:pt idx="0">
                  <c:v>6</c:v>
                </c:pt>
              </c:strCache>
            </c:strRef>
          </c:tx>
          <c:spPr>
            <a:ln w="28575" cap="rnd">
              <a:solidFill>
                <a:srgbClr val="00B050"/>
              </a:solidFill>
              <a:round/>
            </a:ln>
            <a:effectLst/>
          </c:spPr>
          <c:marker>
            <c:symbol val="none"/>
          </c:marker>
          <c:cat>
            <c:numRef>
              <c:f>'trcd - G27'!$B$22:$B$84</c:f>
              <c:numCache>
                <c:formatCode>General</c:formatCode>
                <c:ptCount val="63"/>
                <c:pt idx="0">
                  <c:v>8</c:v>
                </c:pt>
                <c:pt idx="1">
                  <c:v>16</c:v>
                </c:pt>
                <c:pt idx="2">
                  <c:v>24</c:v>
                </c:pt>
                <c:pt idx="3">
                  <c:v>32</c:v>
                </c:pt>
                <c:pt idx="4">
                  <c:v>40</c:v>
                </c:pt>
                <c:pt idx="5">
                  <c:v>48</c:v>
                </c:pt>
                <c:pt idx="6">
                  <c:v>56</c:v>
                </c:pt>
                <c:pt idx="7">
                  <c:v>64</c:v>
                </c:pt>
                <c:pt idx="8">
                  <c:v>72</c:v>
                </c:pt>
                <c:pt idx="9">
                  <c:v>80</c:v>
                </c:pt>
                <c:pt idx="10">
                  <c:v>88</c:v>
                </c:pt>
                <c:pt idx="11">
                  <c:v>96</c:v>
                </c:pt>
                <c:pt idx="12">
                  <c:v>104</c:v>
                </c:pt>
                <c:pt idx="13">
                  <c:v>112</c:v>
                </c:pt>
                <c:pt idx="14">
                  <c:v>120</c:v>
                </c:pt>
                <c:pt idx="15">
                  <c:v>128</c:v>
                </c:pt>
                <c:pt idx="16">
                  <c:v>136</c:v>
                </c:pt>
                <c:pt idx="17">
                  <c:v>144</c:v>
                </c:pt>
                <c:pt idx="18">
                  <c:v>152</c:v>
                </c:pt>
                <c:pt idx="19">
                  <c:v>160</c:v>
                </c:pt>
                <c:pt idx="20">
                  <c:v>168</c:v>
                </c:pt>
                <c:pt idx="21">
                  <c:v>176</c:v>
                </c:pt>
                <c:pt idx="22">
                  <c:v>184</c:v>
                </c:pt>
                <c:pt idx="23">
                  <c:v>192</c:v>
                </c:pt>
                <c:pt idx="24">
                  <c:v>200</c:v>
                </c:pt>
                <c:pt idx="25">
                  <c:v>208</c:v>
                </c:pt>
                <c:pt idx="26">
                  <c:v>216</c:v>
                </c:pt>
                <c:pt idx="27">
                  <c:v>224</c:v>
                </c:pt>
                <c:pt idx="28">
                  <c:v>232</c:v>
                </c:pt>
                <c:pt idx="29">
                  <c:v>240</c:v>
                </c:pt>
                <c:pt idx="30">
                  <c:v>248</c:v>
                </c:pt>
                <c:pt idx="31">
                  <c:v>256</c:v>
                </c:pt>
                <c:pt idx="32">
                  <c:v>264</c:v>
                </c:pt>
                <c:pt idx="33">
                  <c:v>272</c:v>
                </c:pt>
                <c:pt idx="34">
                  <c:v>280</c:v>
                </c:pt>
                <c:pt idx="35">
                  <c:v>288</c:v>
                </c:pt>
                <c:pt idx="36">
                  <c:v>296</c:v>
                </c:pt>
                <c:pt idx="37">
                  <c:v>304</c:v>
                </c:pt>
                <c:pt idx="38">
                  <c:v>312</c:v>
                </c:pt>
                <c:pt idx="39">
                  <c:v>320</c:v>
                </c:pt>
                <c:pt idx="40">
                  <c:v>328</c:v>
                </c:pt>
                <c:pt idx="41">
                  <c:v>336</c:v>
                </c:pt>
                <c:pt idx="42">
                  <c:v>344</c:v>
                </c:pt>
                <c:pt idx="43">
                  <c:v>352</c:v>
                </c:pt>
                <c:pt idx="44">
                  <c:v>360</c:v>
                </c:pt>
                <c:pt idx="45">
                  <c:v>368</c:v>
                </c:pt>
                <c:pt idx="46">
                  <c:v>376</c:v>
                </c:pt>
                <c:pt idx="47">
                  <c:v>384</c:v>
                </c:pt>
                <c:pt idx="48">
                  <c:v>392</c:v>
                </c:pt>
                <c:pt idx="49">
                  <c:v>400</c:v>
                </c:pt>
                <c:pt idx="50">
                  <c:v>408</c:v>
                </c:pt>
                <c:pt idx="51">
                  <c:v>416</c:v>
                </c:pt>
                <c:pt idx="52">
                  <c:v>424</c:v>
                </c:pt>
                <c:pt idx="53">
                  <c:v>432</c:v>
                </c:pt>
                <c:pt idx="54">
                  <c:v>440</c:v>
                </c:pt>
                <c:pt idx="55">
                  <c:v>448</c:v>
                </c:pt>
                <c:pt idx="56">
                  <c:v>456</c:v>
                </c:pt>
                <c:pt idx="57">
                  <c:v>464</c:v>
                </c:pt>
                <c:pt idx="58">
                  <c:v>472</c:v>
                </c:pt>
                <c:pt idx="59">
                  <c:v>480</c:v>
                </c:pt>
                <c:pt idx="60">
                  <c:v>488</c:v>
                </c:pt>
                <c:pt idx="61">
                  <c:v>496</c:v>
                </c:pt>
                <c:pt idx="62">
                  <c:v>504</c:v>
                </c:pt>
              </c:numCache>
            </c:numRef>
          </c:cat>
          <c:val>
            <c:numRef>
              <c:f>'trcd - G27'!$C$22:$C$84</c:f>
              <c:numCache>
                <c:formatCode>General</c:formatCode>
                <c:ptCount val="63"/>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1</c:v>
                </c:pt>
                <c:pt idx="42">
                  <c:v>4</c:v>
                </c:pt>
                <c:pt idx="43">
                  <c:v>7</c:v>
                </c:pt>
                <c:pt idx="44">
                  <c:v>7</c:v>
                </c:pt>
                <c:pt idx="45">
                  <c:v>11</c:v>
                </c:pt>
                <c:pt idx="46">
                  <c:v>12</c:v>
                </c:pt>
                <c:pt idx="47">
                  <c:v>24</c:v>
                </c:pt>
                <c:pt idx="48">
                  <c:v>34</c:v>
                </c:pt>
                <c:pt idx="49">
                  <c:v>47</c:v>
                </c:pt>
                <c:pt idx="50">
                  <c:v>51</c:v>
                </c:pt>
                <c:pt idx="51">
                  <c:v>66</c:v>
                </c:pt>
                <c:pt idx="52">
                  <c:v>105</c:v>
                </c:pt>
                <c:pt idx="53">
                  <c:v>93</c:v>
                </c:pt>
                <c:pt idx="54">
                  <c:v>118</c:v>
                </c:pt>
                <c:pt idx="55">
                  <c:v>145</c:v>
                </c:pt>
                <c:pt idx="56">
                  <c:v>173</c:v>
                </c:pt>
                <c:pt idx="57">
                  <c:v>195</c:v>
                </c:pt>
                <c:pt idx="58">
                  <c:v>249</c:v>
                </c:pt>
                <c:pt idx="59">
                  <c:v>262</c:v>
                </c:pt>
                <c:pt idx="60">
                  <c:v>273</c:v>
                </c:pt>
                <c:pt idx="61">
                  <c:v>325</c:v>
                </c:pt>
                <c:pt idx="62">
                  <c:v>406</c:v>
                </c:pt>
              </c:numCache>
            </c:numRef>
          </c:val>
          <c:smooth val="0"/>
          <c:extLst>
            <c:ext xmlns:c16="http://schemas.microsoft.com/office/drawing/2014/chart" uri="{C3380CC4-5D6E-409C-BE32-E72D297353CC}">
              <c16:uniqueId val="{00000000-432C-4F16-9562-60F382317028}"/>
            </c:ext>
          </c:extLst>
        </c:ser>
        <c:ser>
          <c:idx val="1"/>
          <c:order val="1"/>
          <c:tx>
            <c:strRef>
              <c:f>'trcd - G27'!$D$21</c:f>
              <c:strCache>
                <c:ptCount val="1"/>
                <c:pt idx="0">
                  <c:v>5</c:v>
                </c:pt>
              </c:strCache>
            </c:strRef>
          </c:tx>
          <c:spPr>
            <a:ln w="28575" cap="rnd">
              <a:solidFill>
                <a:schemeClr val="accent4"/>
              </a:solidFill>
              <a:round/>
            </a:ln>
            <a:effectLst/>
          </c:spPr>
          <c:marker>
            <c:symbol val="none"/>
          </c:marker>
          <c:cat>
            <c:numRef>
              <c:f>'trcd - G27'!$B$22:$B$84</c:f>
              <c:numCache>
                <c:formatCode>General</c:formatCode>
                <c:ptCount val="63"/>
                <c:pt idx="0">
                  <c:v>8</c:v>
                </c:pt>
                <c:pt idx="1">
                  <c:v>16</c:v>
                </c:pt>
                <c:pt idx="2">
                  <c:v>24</c:v>
                </c:pt>
                <c:pt idx="3">
                  <c:v>32</c:v>
                </c:pt>
                <c:pt idx="4">
                  <c:v>40</c:v>
                </c:pt>
                <c:pt idx="5">
                  <c:v>48</c:v>
                </c:pt>
                <c:pt idx="6">
                  <c:v>56</c:v>
                </c:pt>
                <c:pt idx="7">
                  <c:v>64</c:v>
                </c:pt>
                <c:pt idx="8">
                  <c:v>72</c:v>
                </c:pt>
                <c:pt idx="9">
                  <c:v>80</c:v>
                </c:pt>
                <c:pt idx="10">
                  <c:v>88</c:v>
                </c:pt>
                <c:pt idx="11">
                  <c:v>96</c:v>
                </c:pt>
                <c:pt idx="12">
                  <c:v>104</c:v>
                </c:pt>
                <c:pt idx="13">
                  <c:v>112</c:v>
                </c:pt>
                <c:pt idx="14">
                  <c:v>120</c:v>
                </c:pt>
                <c:pt idx="15">
                  <c:v>128</c:v>
                </c:pt>
                <c:pt idx="16">
                  <c:v>136</c:v>
                </c:pt>
                <c:pt idx="17">
                  <c:v>144</c:v>
                </c:pt>
                <c:pt idx="18">
                  <c:v>152</c:v>
                </c:pt>
                <c:pt idx="19">
                  <c:v>160</c:v>
                </c:pt>
                <c:pt idx="20">
                  <c:v>168</c:v>
                </c:pt>
                <c:pt idx="21">
                  <c:v>176</c:v>
                </c:pt>
                <c:pt idx="22">
                  <c:v>184</c:v>
                </c:pt>
                <c:pt idx="23">
                  <c:v>192</c:v>
                </c:pt>
                <c:pt idx="24">
                  <c:v>200</c:v>
                </c:pt>
                <c:pt idx="25">
                  <c:v>208</c:v>
                </c:pt>
                <c:pt idx="26">
                  <c:v>216</c:v>
                </c:pt>
                <c:pt idx="27">
                  <c:v>224</c:v>
                </c:pt>
                <c:pt idx="28">
                  <c:v>232</c:v>
                </c:pt>
                <c:pt idx="29">
                  <c:v>240</c:v>
                </c:pt>
                <c:pt idx="30">
                  <c:v>248</c:v>
                </c:pt>
                <c:pt idx="31">
                  <c:v>256</c:v>
                </c:pt>
                <c:pt idx="32">
                  <c:v>264</c:v>
                </c:pt>
                <c:pt idx="33">
                  <c:v>272</c:v>
                </c:pt>
                <c:pt idx="34">
                  <c:v>280</c:v>
                </c:pt>
                <c:pt idx="35">
                  <c:v>288</c:v>
                </c:pt>
                <c:pt idx="36">
                  <c:v>296</c:v>
                </c:pt>
                <c:pt idx="37">
                  <c:v>304</c:v>
                </c:pt>
                <c:pt idx="38">
                  <c:v>312</c:v>
                </c:pt>
                <c:pt idx="39">
                  <c:v>320</c:v>
                </c:pt>
                <c:pt idx="40">
                  <c:v>328</c:v>
                </c:pt>
                <c:pt idx="41">
                  <c:v>336</c:v>
                </c:pt>
                <c:pt idx="42">
                  <c:v>344</c:v>
                </c:pt>
                <c:pt idx="43">
                  <c:v>352</c:v>
                </c:pt>
                <c:pt idx="44">
                  <c:v>360</c:v>
                </c:pt>
                <c:pt idx="45">
                  <c:v>368</c:v>
                </c:pt>
                <c:pt idx="46">
                  <c:v>376</c:v>
                </c:pt>
                <c:pt idx="47">
                  <c:v>384</c:v>
                </c:pt>
                <c:pt idx="48">
                  <c:v>392</c:v>
                </c:pt>
                <c:pt idx="49">
                  <c:v>400</c:v>
                </c:pt>
                <c:pt idx="50">
                  <c:v>408</c:v>
                </c:pt>
                <c:pt idx="51">
                  <c:v>416</c:v>
                </c:pt>
                <c:pt idx="52">
                  <c:v>424</c:v>
                </c:pt>
                <c:pt idx="53">
                  <c:v>432</c:v>
                </c:pt>
                <c:pt idx="54">
                  <c:v>440</c:v>
                </c:pt>
                <c:pt idx="55">
                  <c:v>448</c:v>
                </c:pt>
                <c:pt idx="56">
                  <c:v>456</c:v>
                </c:pt>
                <c:pt idx="57">
                  <c:v>464</c:v>
                </c:pt>
                <c:pt idx="58">
                  <c:v>472</c:v>
                </c:pt>
                <c:pt idx="59">
                  <c:v>480</c:v>
                </c:pt>
                <c:pt idx="60">
                  <c:v>488</c:v>
                </c:pt>
                <c:pt idx="61">
                  <c:v>496</c:v>
                </c:pt>
                <c:pt idx="62">
                  <c:v>504</c:v>
                </c:pt>
              </c:numCache>
            </c:numRef>
          </c:cat>
          <c:val>
            <c:numRef>
              <c:f>'trcd - G27'!$D$22:$D$84</c:f>
              <c:numCache>
                <c:formatCode>General</c:formatCode>
                <c:ptCount val="63"/>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1</c:v>
                </c:pt>
                <c:pt idx="42">
                  <c:v>5</c:v>
                </c:pt>
                <c:pt idx="43">
                  <c:v>8</c:v>
                </c:pt>
                <c:pt idx="44">
                  <c:v>7</c:v>
                </c:pt>
                <c:pt idx="45">
                  <c:v>16</c:v>
                </c:pt>
                <c:pt idx="46">
                  <c:v>25</c:v>
                </c:pt>
                <c:pt idx="47">
                  <c:v>31</c:v>
                </c:pt>
                <c:pt idx="48">
                  <c:v>38</c:v>
                </c:pt>
                <c:pt idx="49">
                  <c:v>47</c:v>
                </c:pt>
                <c:pt idx="50">
                  <c:v>51</c:v>
                </c:pt>
                <c:pt idx="51">
                  <c:v>86</c:v>
                </c:pt>
                <c:pt idx="52">
                  <c:v>99</c:v>
                </c:pt>
                <c:pt idx="53">
                  <c:v>95</c:v>
                </c:pt>
                <c:pt idx="54">
                  <c:v>127</c:v>
                </c:pt>
                <c:pt idx="55">
                  <c:v>144</c:v>
                </c:pt>
                <c:pt idx="56">
                  <c:v>182</c:v>
                </c:pt>
                <c:pt idx="57">
                  <c:v>215</c:v>
                </c:pt>
                <c:pt idx="58">
                  <c:v>248</c:v>
                </c:pt>
                <c:pt idx="59">
                  <c:v>272</c:v>
                </c:pt>
                <c:pt idx="60">
                  <c:v>294</c:v>
                </c:pt>
                <c:pt idx="61">
                  <c:v>377</c:v>
                </c:pt>
                <c:pt idx="62">
                  <c:v>395</c:v>
                </c:pt>
              </c:numCache>
            </c:numRef>
          </c:val>
          <c:smooth val="0"/>
          <c:extLst>
            <c:ext xmlns:c16="http://schemas.microsoft.com/office/drawing/2014/chart" uri="{C3380CC4-5D6E-409C-BE32-E72D297353CC}">
              <c16:uniqueId val="{00000001-432C-4F16-9562-60F382317028}"/>
            </c:ext>
          </c:extLst>
        </c:ser>
        <c:ser>
          <c:idx val="2"/>
          <c:order val="2"/>
          <c:tx>
            <c:strRef>
              <c:f>'trcd - G27'!$E$21</c:f>
              <c:strCache>
                <c:ptCount val="1"/>
                <c:pt idx="0">
                  <c:v>4</c:v>
                </c:pt>
              </c:strCache>
            </c:strRef>
          </c:tx>
          <c:spPr>
            <a:ln w="28575" cap="rnd">
              <a:solidFill>
                <a:srgbClr val="0070C0"/>
              </a:solidFill>
              <a:round/>
            </a:ln>
            <a:effectLst/>
          </c:spPr>
          <c:marker>
            <c:symbol val="none"/>
          </c:marker>
          <c:cat>
            <c:numRef>
              <c:f>'trcd - G27'!$B$22:$B$84</c:f>
              <c:numCache>
                <c:formatCode>General</c:formatCode>
                <c:ptCount val="63"/>
                <c:pt idx="0">
                  <c:v>8</c:v>
                </c:pt>
                <c:pt idx="1">
                  <c:v>16</c:v>
                </c:pt>
                <c:pt idx="2">
                  <c:v>24</c:v>
                </c:pt>
                <c:pt idx="3">
                  <c:v>32</c:v>
                </c:pt>
                <c:pt idx="4">
                  <c:v>40</c:v>
                </c:pt>
                <c:pt idx="5">
                  <c:v>48</c:v>
                </c:pt>
                <c:pt idx="6">
                  <c:v>56</c:v>
                </c:pt>
                <c:pt idx="7">
                  <c:v>64</c:v>
                </c:pt>
                <c:pt idx="8">
                  <c:v>72</c:v>
                </c:pt>
                <c:pt idx="9">
                  <c:v>80</c:v>
                </c:pt>
                <c:pt idx="10">
                  <c:v>88</c:v>
                </c:pt>
                <c:pt idx="11">
                  <c:v>96</c:v>
                </c:pt>
                <c:pt idx="12">
                  <c:v>104</c:v>
                </c:pt>
                <c:pt idx="13">
                  <c:v>112</c:v>
                </c:pt>
                <c:pt idx="14">
                  <c:v>120</c:v>
                </c:pt>
                <c:pt idx="15">
                  <c:v>128</c:v>
                </c:pt>
                <c:pt idx="16">
                  <c:v>136</c:v>
                </c:pt>
                <c:pt idx="17">
                  <c:v>144</c:v>
                </c:pt>
                <c:pt idx="18">
                  <c:v>152</c:v>
                </c:pt>
                <c:pt idx="19">
                  <c:v>160</c:v>
                </c:pt>
                <c:pt idx="20">
                  <c:v>168</c:v>
                </c:pt>
                <c:pt idx="21">
                  <c:v>176</c:v>
                </c:pt>
                <c:pt idx="22">
                  <c:v>184</c:v>
                </c:pt>
                <c:pt idx="23">
                  <c:v>192</c:v>
                </c:pt>
                <c:pt idx="24">
                  <c:v>200</c:v>
                </c:pt>
                <c:pt idx="25">
                  <c:v>208</c:v>
                </c:pt>
                <c:pt idx="26">
                  <c:v>216</c:v>
                </c:pt>
                <c:pt idx="27">
                  <c:v>224</c:v>
                </c:pt>
                <c:pt idx="28">
                  <c:v>232</c:v>
                </c:pt>
                <c:pt idx="29">
                  <c:v>240</c:v>
                </c:pt>
                <c:pt idx="30">
                  <c:v>248</c:v>
                </c:pt>
                <c:pt idx="31">
                  <c:v>256</c:v>
                </c:pt>
                <c:pt idx="32">
                  <c:v>264</c:v>
                </c:pt>
                <c:pt idx="33">
                  <c:v>272</c:v>
                </c:pt>
                <c:pt idx="34">
                  <c:v>280</c:v>
                </c:pt>
                <c:pt idx="35">
                  <c:v>288</c:v>
                </c:pt>
                <c:pt idx="36">
                  <c:v>296</c:v>
                </c:pt>
                <c:pt idx="37">
                  <c:v>304</c:v>
                </c:pt>
                <c:pt idx="38">
                  <c:v>312</c:v>
                </c:pt>
                <c:pt idx="39">
                  <c:v>320</c:v>
                </c:pt>
                <c:pt idx="40">
                  <c:v>328</c:v>
                </c:pt>
                <c:pt idx="41">
                  <c:v>336</c:v>
                </c:pt>
                <c:pt idx="42">
                  <c:v>344</c:v>
                </c:pt>
                <c:pt idx="43">
                  <c:v>352</c:v>
                </c:pt>
                <c:pt idx="44">
                  <c:v>360</c:v>
                </c:pt>
                <c:pt idx="45">
                  <c:v>368</c:v>
                </c:pt>
                <c:pt idx="46">
                  <c:v>376</c:v>
                </c:pt>
                <c:pt idx="47">
                  <c:v>384</c:v>
                </c:pt>
                <c:pt idx="48">
                  <c:v>392</c:v>
                </c:pt>
                <c:pt idx="49">
                  <c:v>400</c:v>
                </c:pt>
                <c:pt idx="50">
                  <c:v>408</c:v>
                </c:pt>
                <c:pt idx="51">
                  <c:v>416</c:v>
                </c:pt>
                <c:pt idx="52">
                  <c:v>424</c:v>
                </c:pt>
                <c:pt idx="53">
                  <c:v>432</c:v>
                </c:pt>
                <c:pt idx="54">
                  <c:v>440</c:v>
                </c:pt>
                <c:pt idx="55">
                  <c:v>448</c:v>
                </c:pt>
                <c:pt idx="56">
                  <c:v>456</c:v>
                </c:pt>
                <c:pt idx="57">
                  <c:v>464</c:v>
                </c:pt>
                <c:pt idx="58">
                  <c:v>472</c:v>
                </c:pt>
                <c:pt idx="59">
                  <c:v>480</c:v>
                </c:pt>
                <c:pt idx="60">
                  <c:v>488</c:v>
                </c:pt>
                <c:pt idx="61">
                  <c:v>496</c:v>
                </c:pt>
                <c:pt idx="62">
                  <c:v>504</c:v>
                </c:pt>
              </c:numCache>
            </c:numRef>
          </c:cat>
          <c:val>
            <c:numRef>
              <c:f>'trcd - G27'!$E$22:$E$84</c:f>
              <c:numCache>
                <c:formatCode>General</c:formatCode>
                <c:ptCount val="63"/>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1</c:v>
                </c:pt>
                <c:pt idx="42">
                  <c:v>3</c:v>
                </c:pt>
                <c:pt idx="43">
                  <c:v>8</c:v>
                </c:pt>
                <c:pt idx="44">
                  <c:v>8</c:v>
                </c:pt>
                <c:pt idx="45">
                  <c:v>15</c:v>
                </c:pt>
                <c:pt idx="46">
                  <c:v>23</c:v>
                </c:pt>
                <c:pt idx="47">
                  <c:v>29</c:v>
                </c:pt>
                <c:pt idx="48">
                  <c:v>39</c:v>
                </c:pt>
                <c:pt idx="49">
                  <c:v>45</c:v>
                </c:pt>
                <c:pt idx="50">
                  <c:v>51</c:v>
                </c:pt>
                <c:pt idx="51">
                  <c:v>86</c:v>
                </c:pt>
                <c:pt idx="52">
                  <c:v>97</c:v>
                </c:pt>
                <c:pt idx="53">
                  <c:v>98</c:v>
                </c:pt>
                <c:pt idx="54">
                  <c:v>123</c:v>
                </c:pt>
                <c:pt idx="55">
                  <c:v>140</c:v>
                </c:pt>
                <c:pt idx="56">
                  <c:v>178</c:v>
                </c:pt>
                <c:pt idx="57">
                  <c:v>215</c:v>
                </c:pt>
                <c:pt idx="58">
                  <c:v>242</c:v>
                </c:pt>
                <c:pt idx="59">
                  <c:v>277</c:v>
                </c:pt>
                <c:pt idx="60">
                  <c:v>299</c:v>
                </c:pt>
                <c:pt idx="61">
                  <c:v>394</c:v>
                </c:pt>
                <c:pt idx="62">
                  <c:v>399</c:v>
                </c:pt>
              </c:numCache>
            </c:numRef>
          </c:val>
          <c:smooth val="0"/>
          <c:extLst>
            <c:ext xmlns:c16="http://schemas.microsoft.com/office/drawing/2014/chart" uri="{C3380CC4-5D6E-409C-BE32-E72D297353CC}">
              <c16:uniqueId val="{00000002-432C-4F16-9562-60F382317028}"/>
            </c:ext>
          </c:extLst>
        </c:ser>
        <c:ser>
          <c:idx val="3"/>
          <c:order val="3"/>
          <c:tx>
            <c:strRef>
              <c:f>'trcd - G27'!$F$21</c:f>
              <c:strCache>
                <c:ptCount val="1"/>
                <c:pt idx="0">
                  <c:v>3</c:v>
                </c:pt>
              </c:strCache>
            </c:strRef>
          </c:tx>
          <c:spPr>
            <a:ln w="28575" cap="rnd">
              <a:solidFill>
                <a:srgbClr val="C00000"/>
              </a:solidFill>
              <a:round/>
            </a:ln>
            <a:effectLst/>
          </c:spPr>
          <c:marker>
            <c:symbol val="none"/>
          </c:marker>
          <c:cat>
            <c:numRef>
              <c:f>'trcd - G27'!$B$22:$B$84</c:f>
              <c:numCache>
                <c:formatCode>General</c:formatCode>
                <c:ptCount val="63"/>
                <c:pt idx="0">
                  <c:v>8</c:v>
                </c:pt>
                <c:pt idx="1">
                  <c:v>16</c:v>
                </c:pt>
                <c:pt idx="2">
                  <c:v>24</c:v>
                </c:pt>
                <c:pt idx="3">
                  <c:v>32</c:v>
                </c:pt>
                <c:pt idx="4">
                  <c:v>40</c:v>
                </c:pt>
                <c:pt idx="5">
                  <c:v>48</c:v>
                </c:pt>
                <c:pt idx="6">
                  <c:v>56</c:v>
                </c:pt>
                <c:pt idx="7">
                  <c:v>64</c:v>
                </c:pt>
                <c:pt idx="8">
                  <c:v>72</c:v>
                </c:pt>
                <c:pt idx="9">
                  <c:v>80</c:v>
                </c:pt>
                <c:pt idx="10">
                  <c:v>88</c:v>
                </c:pt>
                <c:pt idx="11">
                  <c:v>96</c:v>
                </c:pt>
                <c:pt idx="12">
                  <c:v>104</c:v>
                </c:pt>
                <c:pt idx="13">
                  <c:v>112</c:v>
                </c:pt>
                <c:pt idx="14">
                  <c:v>120</c:v>
                </c:pt>
                <c:pt idx="15">
                  <c:v>128</c:v>
                </c:pt>
                <c:pt idx="16">
                  <c:v>136</c:v>
                </c:pt>
                <c:pt idx="17">
                  <c:v>144</c:v>
                </c:pt>
                <c:pt idx="18">
                  <c:v>152</c:v>
                </c:pt>
                <c:pt idx="19">
                  <c:v>160</c:v>
                </c:pt>
                <c:pt idx="20">
                  <c:v>168</c:v>
                </c:pt>
                <c:pt idx="21">
                  <c:v>176</c:v>
                </c:pt>
                <c:pt idx="22">
                  <c:v>184</c:v>
                </c:pt>
                <c:pt idx="23">
                  <c:v>192</c:v>
                </c:pt>
                <c:pt idx="24">
                  <c:v>200</c:v>
                </c:pt>
                <c:pt idx="25">
                  <c:v>208</c:v>
                </c:pt>
                <c:pt idx="26">
                  <c:v>216</c:v>
                </c:pt>
                <c:pt idx="27">
                  <c:v>224</c:v>
                </c:pt>
                <c:pt idx="28">
                  <c:v>232</c:v>
                </c:pt>
                <c:pt idx="29">
                  <c:v>240</c:v>
                </c:pt>
                <c:pt idx="30">
                  <c:v>248</c:v>
                </c:pt>
                <c:pt idx="31">
                  <c:v>256</c:v>
                </c:pt>
                <c:pt idx="32">
                  <c:v>264</c:v>
                </c:pt>
                <c:pt idx="33">
                  <c:v>272</c:v>
                </c:pt>
                <c:pt idx="34">
                  <c:v>280</c:v>
                </c:pt>
                <c:pt idx="35">
                  <c:v>288</c:v>
                </c:pt>
                <c:pt idx="36">
                  <c:v>296</c:v>
                </c:pt>
                <c:pt idx="37">
                  <c:v>304</c:v>
                </c:pt>
                <c:pt idx="38">
                  <c:v>312</c:v>
                </c:pt>
                <c:pt idx="39">
                  <c:v>320</c:v>
                </c:pt>
                <c:pt idx="40">
                  <c:v>328</c:v>
                </c:pt>
                <c:pt idx="41">
                  <c:v>336</c:v>
                </c:pt>
                <c:pt idx="42">
                  <c:v>344</c:v>
                </c:pt>
                <c:pt idx="43">
                  <c:v>352</c:v>
                </c:pt>
                <c:pt idx="44">
                  <c:v>360</c:v>
                </c:pt>
                <c:pt idx="45">
                  <c:v>368</c:v>
                </c:pt>
                <c:pt idx="46">
                  <c:v>376</c:v>
                </c:pt>
                <c:pt idx="47">
                  <c:v>384</c:v>
                </c:pt>
                <c:pt idx="48">
                  <c:v>392</c:v>
                </c:pt>
                <c:pt idx="49">
                  <c:v>400</c:v>
                </c:pt>
                <c:pt idx="50">
                  <c:v>408</c:v>
                </c:pt>
                <c:pt idx="51">
                  <c:v>416</c:v>
                </c:pt>
                <c:pt idx="52">
                  <c:v>424</c:v>
                </c:pt>
                <c:pt idx="53">
                  <c:v>432</c:v>
                </c:pt>
                <c:pt idx="54">
                  <c:v>440</c:v>
                </c:pt>
                <c:pt idx="55">
                  <c:v>448</c:v>
                </c:pt>
                <c:pt idx="56">
                  <c:v>456</c:v>
                </c:pt>
                <c:pt idx="57">
                  <c:v>464</c:v>
                </c:pt>
                <c:pt idx="58">
                  <c:v>472</c:v>
                </c:pt>
                <c:pt idx="59">
                  <c:v>480</c:v>
                </c:pt>
                <c:pt idx="60">
                  <c:v>488</c:v>
                </c:pt>
                <c:pt idx="61">
                  <c:v>496</c:v>
                </c:pt>
                <c:pt idx="62">
                  <c:v>504</c:v>
                </c:pt>
              </c:numCache>
            </c:numRef>
          </c:cat>
          <c:val>
            <c:numRef>
              <c:f>'trcd - G27'!$F$22:$F$84</c:f>
              <c:numCache>
                <c:formatCode>General</c:formatCode>
                <c:ptCount val="63"/>
                <c:pt idx="0">
                  <c:v>198</c:v>
                </c:pt>
                <c:pt idx="1">
                  <c:v>207</c:v>
                </c:pt>
                <c:pt idx="2">
                  <c:v>197</c:v>
                </c:pt>
                <c:pt idx="3">
                  <c:v>199</c:v>
                </c:pt>
                <c:pt idx="4">
                  <c:v>208</c:v>
                </c:pt>
                <c:pt idx="5">
                  <c:v>206</c:v>
                </c:pt>
                <c:pt idx="6">
                  <c:v>202</c:v>
                </c:pt>
                <c:pt idx="7">
                  <c:v>196</c:v>
                </c:pt>
                <c:pt idx="8">
                  <c:v>182</c:v>
                </c:pt>
                <c:pt idx="9">
                  <c:v>199</c:v>
                </c:pt>
                <c:pt idx="10">
                  <c:v>208</c:v>
                </c:pt>
                <c:pt idx="11">
                  <c:v>207</c:v>
                </c:pt>
                <c:pt idx="12">
                  <c:v>200</c:v>
                </c:pt>
                <c:pt idx="13">
                  <c:v>193</c:v>
                </c:pt>
                <c:pt idx="14">
                  <c:v>205</c:v>
                </c:pt>
                <c:pt idx="15">
                  <c:v>224</c:v>
                </c:pt>
                <c:pt idx="16">
                  <c:v>213</c:v>
                </c:pt>
                <c:pt idx="17">
                  <c:v>211</c:v>
                </c:pt>
                <c:pt idx="18">
                  <c:v>214</c:v>
                </c:pt>
                <c:pt idx="19">
                  <c:v>214</c:v>
                </c:pt>
                <c:pt idx="20">
                  <c:v>207</c:v>
                </c:pt>
                <c:pt idx="21">
                  <c:v>210</c:v>
                </c:pt>
                <c:pt idx="22">
                  <c:v>206</c:v>
                </c:pt>
                <c:pt idx="23">
                  <c:v>216</c:v>
                </c:pt>
                <c:pt idx="24">
                  <c:v>213</c:v>
                </c:pt>
                <c:pt idx="25">
                  <c:v>216</c:v>
                </c:pt>
                <c:pt idx="26">
                  <c:v>206</c:v>
                </c:pt>
                <c:pt idx="27">
                  <c:v>217</c:v>
                </c:pt>
                <c:pt idx="28">
                  <c:v>225</c:v>
                </c:pt>
                <c:pt idx="29">
                  <c:v>198</c:v>
                </c:pt>
                <c:pt idx="30">
                  <c:v>209</c:v>
                </c:pt>
                <c:pt idx="31">
                  <c:v>213</c:v>
                </c:pt>
                <c:pt idx="32">
                  <c:v>209</c:v>
                </c:pt>
                <c:pt idx="33">
                  <c:v>214</c:v>
                </c:pt>
                <c:pt idx="34">
                  <c:v>209</c:v>
                </c:pt>
                <c:pt idx="35">
                  <c:v>197</c:v>
                </c:pt>
                <c:pt idx="36">
                  <c:v>215</c:v>
                </c:pt>
                <c:pt idx="37">
                  <c:v>229</c:v>
                </c:pt>
                <c:pt idx="38">
                  <c:v>232</c:v>
                </c:pt>
                <c:pt idx="39">
                  <c:v>227</c:v>
                </c:pt>
                <c:pt idx="40">
                  <c:v>226</c:v>
                </c:pt>
                <c:pt idx="41">
                  <c:v>224</c:v>
                </c:pt>
                <c:pt idx="42">
                  <c:v>222</c:v>
                </c:pt>
                <c:pt idx="43">
                  <c:v>215</c:v>
                </c:pt>
                <c:pt idx="44">
                  <c:v>221</c:v>
                </c:pt>
                <c:pt idx="45">
                  <c:v>208</c:v>
                </c:pt>
                <c:pt idx="46">
                  <c:v>220</c:v>
                </c:pt>
                <c:pt idx="47">
                  <c:v>231</c:v>
                </c:pt>
                <c:pt idx="48">
                  <c:v>254</c:v>
                </c:pt>
                <c:pt idx="49">
                  <c:v>225</c:v>
                </c:pt>
                <c:pt idx="50">
                  <c:v>235</c:v>
                </c:pt>
                <c:pt idx="51">
                  <c:v>253</c:v>
                </c:pt>
                <c:pt idx="52">
                  <c:v>243</c:v>
                </c:pt>
                <c:pt idx="53">
                  <c:v>250</c:v>
                </c:pt>
                <c:pt idx="54">
                  <c:v>265</c:v>
                </c:pt>
                <c:pt idx="55">
                  <c:v>271</c:v>
                </c:pt>
                <c:pt idx="56">
                  <c:v>288</c:v>
                </c:pt>
                <c:pt idx="57">
                  <c:v>327</c:v>
                </c:pt>
                <c:pt idx="58">
                  <c:v>309</c:v>
                </c:pt>
                <c:pt idx="59">
                  <c:v>312</c:v>
                </c:pt>
                <c:pt idx="60">
                  <c:v>339</c:v>
                </c:pt>
                <c:pt idx="61">
                  <c:v>385</c:v>
                </c:pt>
                <c:pt idx="62">
                  <c:v>410</c:v>
                </c:pt>
              </c:numCache>
            </c:numRef>
          </c:val>
          <c:smooth val="0"/>
          <c:extLst>
            <c:ext xmlns:c16="http://schemas.microsoft.com/office/drawing/2014/chart" uri="{C3380CC4-5D6E-409C-BE32-E72D297353CC}">
              <c16:uniqueId val="{00000003-432C-4F16-9562-60F382317028}"/>
            </c:ext>
          </c:extLst>
        </c:ser>
        <c:dLbls>
          <c:showLegendKey val="0"/>
          <c:showVal val="0"/>
          <c:showCatName val="0"/>
          <c:showSerName val="0"/>
          <c:showPercent val="0"/>
          <c:showBubbleSize val="0"/>
        </c:dLbls>
        <c:smooth val="0"/>
        <c:axId val="82054368"/>
        <c:axId val="82054928"/>
      </c:lineChart>
      <c:catAx>
        <c:axId val="82054368"/>
        <c:scaling>
          <c:orientation val="minMax"/>
        </c:scaling>
        <c:delete val="0"/>
        <c:axPos val="b"/>
        <c:title>
          <c:tx>
            <c:rich>
              <a:bodyPr rot="0" spcFirstLastPara="1" vertOverflow="ellipsis" vert="horz" wrap="square" anchor="ctr" anchorCtr="1"/>
              <a:lstStyle/>
              <a:p>
                <a:pPr>
                  <a:defRPr sz="2000" b="1" i="0" u="none" strike="noStrike" kern="1200" baseline="0">
                    <a:solidFill>
                      <a:sysClr val="windowText" lastClr="000000"/>
                    </a:solidFill>
                    <a:latin typeface="+mn-lt"/>
                    <a:ea typeface="+mn-ea"/>
                    <a:cs typeface="Times New Roman" panose="02020603050405020304" pitchFamily="18" charset="0"/>
                  </a:defRPr>
                </a:pPr>
                <a:r>
                  <a:rPr lang="en-US" sz="2000" b="1" dirty="0">
                    <a:solidFill>
                      <a:sysClr val="windowText" lastClr="000000"/>
                    </a:solidFill>
                    <a:latin typeface="+mn-lt"/>
                    <a:cs typeface="Times New Roman" panose="02020603050405020304" pitchFamily="18" charset="0"/>
                  </a:rPr>
                  <a:t>Wait Interval</a:t>
                </a:r>
                <a:r>
                  <a:rPr lang="en-US" sz="2000" b="1" baseline="0" dirty="0">
                    <a:solidFill>
                      <a:sysClr val="windowText" lastClr="000000"/>
                    </a:solidFill>
                    <a:latin typeface="+mn-lt"/>
                    <a:cs typeface="Times New Roman" panose="02020603050405020304" pitchFamily="18" charset="0"/>
                  </a:rPr>
                  <a:t> (</a:t>
                </a:r>
                <a:r>
                  <a:rPr lang="en-US" sz="2000" b="1" baseline="0" dirty="0" err="1">
                    <a:solidFill>
                      <a:sysClr val="windowText" lastClr="000000"/>
                    </a:solidFill>
                    <a:latin typeface="+mn-lt"/>
                    <a:cs typeface="Times New Roman" panose="02020603050405020304" pitchFamily="18" charset="0"/>
                  </a:rPr>
                  <a:t>ms</a:t>
                </a:r>
                <a:r>
                  <a:rPr lang="en-US" sz="2000" b="1" baseline="0" dirty="0">
                    <a:solidFill>
                      <a:sysClr val="windowText" lastClr="000000"/>
                    </a:solidFill>
                    <a:latin typeface="+mn-lt"/>
                    <a:cs typeface="Times New Roman" panose="02020603050405020304" pitchFamily="18" charset="0"/>
                  </a:rPr>
                  <a:t>)</a:t>
                </a:r>
                <a:endParaRPr lang="en-US" sz="2000" b="1" dirty="0">
                  <a:solidFill>
                    <a:sysClr val="windowText" lastClr="000000"/>
                  </a:solidFill>
                  <a:latin typeface="+mn-lt"/>
                  <a:cs typeface="Times New Roman" panose="02020603050405020304" pitchFamily="18" charset="0"/>
                </a:endParaRPr>
              </a:p>
            </c:rich>
          </c:tx>
          <c:overlay val="0"/>
          <c:spPr>
            <a:noFill/>
            <a:ln>
              <a:noFill/>
            </a:ln>
            <a:effectLst/>
          </c:spPr>
          <c:txPr>
            <a:bodyPr rot="0" spcFirstLastPara="1" vertOverflow="ellipsis" vert="horz" wrap="square" anchor="ctr" anchorCtr="1"/>
            <a:lstStyle/>
            <a:p>
              <a:pPr>
                <a:defRPr sz="2000" b="1" i="0" u="none" strike="noStrike" kern="1200" baseline="0">
                  <a:solidFill>
                    <a:sysClr val="windowText" lastClr="000000"/>
                  </a:solidFill>
                  <a:latin typeface="+mn-lt"/>
                  <a:ea typeface="+mn-ea"/>
                  <a:cs typeface="Times New Roman" panose="02020603050405020304" pitchFamily="18" charset="0"/>
                </a:defRPr>
              </a:pPr>
              <a:endParaRPr lang="en-TR"/>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ysClr val="windowText" lastClr="000000"/>
                </a:solidFill>
                <a:latin typeface="+mn-lt"/>
                <a:ea typeface="+mn-ea"/>
                <a:cs typeface="Times New Roman" panose="02020603050405020304" pitchFamily="18" charset="0"/>
              </a:defRPr>
            </a:pPr>
            <a:endParaRPr lang="en-TR"/>
          </a:p>
        </c:txPr>
        <c:crossAx val="82054928"/>
        <c:crosses val="autoZero"/>
        <c:auto val="1"/>
        <c:lblAlgn val="ctr"/>
        <c:lblOffset val="100"/>
        <c:noMultiLvlLbl val="0"/>
      </c:catAx>
      <c:valAx>
        <c:axId val="8205492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2400" b="1" i="0" u="none" strike="noStrike" kern="1200" baseline="0">
                    <a:solidFill>
                      <a:sysClr val="windowText" lastClr="000000"/>
                    </a:solidFill>
                    <a:latin typeface="+mn-lt"/>
                    <a:ea typeface="+mn-ea"/>
                    <a:cs typeface="Times New Roman" panose="02020603050405020304" pitchFamily="18" charset="0"/>
                  </a:defRPr>
                </a:pPr>
                <a:r>
                  <a:rPr lang="en-US" sz="2200" b="1" dirty="0">
                    <a:solidFill>
                      <a:sysClr val="windowText" lastClr="000000"/>
                    </a:solidFill>
                    <a:latin typeface="+mn-lt"/>
                    <a:cs typeface="Times New Roman" panose="02020603050405020304" pitchFamily="18" charset="0"/>
                  </a:rPr>
                  <a:t>Number</a:t>
                </a:r>
                <a:r>
                  <a:rPr lang="en-US" sz="2200" b="1" baseline="0" dirty="0">
                    <a:solidFill>
                      <a:sysClr val="windowText" lastClr="000000"/>
                    </a:solidFill>
                    <a:latin typeface="+mn-lt"/>
                    <a:cs typeface="Times New Roman" panose="02020603050405020304" pitchFamily="18" charset="0"/>
                  </a:rPr>
                  <a:t> of Erroneous Bytes</a:t>
                </a:r>
                <a:endParaRPr lang="en-US" sz="2200" b="1" dirty="0">
                  <a:solidFill>
                    <a:sysClr val="windowText" lastClr="000000"/>
                  </a:solidFill>
                  <a:latin typeface="+mn-lt"/>
                  <a:cs typeface="Times New Roman" panose="02020603050405020304" pitchFamily="18" charset="0"/>
                </a:endParaRPr>
              </a:p>
            </c:rich>
          </c:tx>
          <c:overlay val="0"/>
          <c:spPr>
            <a:noFill/>
            <a:ln>
              <a:noFill/>
            </a:ln>
            <a:effectLst/>
          </c:spPr>
          <c:txPr>
            <a:bodyPr rot="-5400000" spcFirstLastPara="1" vertOverflow="ellipsis" vert="horz" wrap="square" anchor="ctr" anchorCtr="1"/>
            <a:lstStyle/>
            <a:p>
              <a:pPr>
                <a:defRPr sz="2400" b="1" i="0" u="none" strike="noStrike" kern="1200" baseline="0">
                  <a:solidFill>
                    <a:sysClr val="windowText" lastClr="000000"/>
                  </a:solidFill>
                  <a:latin typeface="+mn-lt"/>
                  <a:ea typeface="+mn-ea"/>
                  <a:cs typeface="Times New Roman" panose="02020603050405020304" pitchFamily="18" charset="0"/>
                </a:defRPr>
              </a:pPr>
              <a:endParaRPr lang="en-TR"/>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ysClr val="windowText" lastClr="000000"/>
                </a:solidFill>
                <a:latin typeface="+mn-lt"/>
                <a:ea typeface="+mn-ea"/>
                <a:cs typeface="Times New Roman" panose="02020603050405020304" pitchFamily="18" charset="0"/>
              </a:defRPr>
            </a:pPr>
            <a:endParaRPr lang="en-TR"/>
          </a:p>
        </c:txPr>
        <c:crossAx val="82054368"/>
        <c:crosses val="autoZero"/>
        <c:crossBetween val="between"/>
        <c:majorUnit val="100"/>
      </c:valAx>
      <c:spPr>
        <a:noFill/>
        <a:ln>
          <a:noFill/>
        </a:ln>
        <a:effectLst/>
      </c:spPr>
    </c:plotArea>
    <c:legend>
      <c:legendPos val="b"/>
      <c:layout>
        <c:manualLayout>
          <c:xMode val="edge"/>
          <c:yMode val="edge"/>
          <c:x val="0.17863475177304963"/>
          <c:y val="0.2008938040416737"/>
          <c:w val="0.39898804344885547"/>
          <c:h val="7.7452675813727168E-2"/>
        </c:manualLayout>
      </c:layout>
      <c:overlay val="0"/>
      <c:spPr>
        <a:noFill/>
        <a:ln>
          <a:solidFill>
            <a:schemeClr val="tx1"/>
          </a:solidFill>
        </a:ln>
        <a:effectLst/>
      </c:spPr>
      <c:txPr>
        <a:bodyPr rot="0" spcFirstLastPara="1" vertOverflow="ellipsis" vert="horz" wrap="square" anchor="ctr" anchorCtr="1"/>
        <a:lstStyle/>
        <a:p>
          <a:pPr>
            <a:defRPr sz="2400" b="0" i="0" u="none" strike="noStrike" kern="1200" baseline="0">
              <a:solidFill>
                <a:sysClr val="windowText" lastClr="000000"/>
              </a:solidFill>
              <a:latin typeface="+mn-lt"/>
              <a:ea typeface="+mn-ea"/>
              <a:cs typeface="Times New Roman" panose="02020603050405020304" pitchFamily="18" charset="0"/>
            </a:defRPr>
          </a:pPr>
          <a:endParaRPr lang="en-TR"/>
        </a:p>
      </c:txPr>
    </c:legend>
    <c:plotVisOnly val="1"/>
    <c:dispBlanksAs val="gap"/>
    <c:showDLblsOverMax val="0"/>
  </c:chart>
  <c:spPr>
    <a:solidFill>
      <a:schemeClr val="bg1"/>
    </a:solidFill>
    <a:ln w="9525" cap="flat" cmpd="sng" algn="ctr">
      <a:noFill/>
      <a:round/>
    </a:ln>
    <a:effectLst/>
  </c:spPr>
  <c:txPr>
    <a:bodyPr/>
    <a:lstStyle/>
    <a:p>
      <a:pPr>
        <a:defRPr/>
      </a:pPr>
      <a:endParaRPr lang="en-TR"/>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466685821981808"/>
          <c:y val="4.9882298878613077E-2"/>
          <c:w val="0.7886527217521383"/>
          <c:h val="0.69193284384492515"/>
        </c:manualLayout>
      </c:layout>
      <c:scatterChart>
        <c:scatterStyle val="smoothMarker"/>
        <c:varyColors val="0"/>
        <c:ser>
          <c:idx val="0"/>
          <c:order val="0"/>
          <c:tx>
            <c:strRef>
              <c:f>expectation!$C$21</c:f>
              <c:strCache>
                <c:ptCount val="1"/>
                <c:pt idx="0">
                  <c:v>6</c:v>
                </c:pt>
              </c:strCache>
            </c:strRef>
          </c:tx>
          <c:spPr>
            <a:ln w="38100" cap="rnd">
              <a:solidFill>
                <a:srgbClr val="00B050"/>
              </a:solidFill>
              <a:round/>
            </a:ln>
            <a:effectLst/>
          </c:spPr>
          <c:marker>
            <c:symbol val="none"/>
          </c:marker>
          <c:xVal>
            <c:numRef>
              <c:f>expectation!$B$22:$B$84</c:f>
              <c:numCache>
                <c:formatCode>General</c:formatCode>
                <c:ptCount val="63"/>
                <c:pt idx="0">
                  <c:v>8</c:v>
                </c:pt>
                <c:pt idx="1">
                  <c:v>16</c:v>
                </c:pt>
                <c:pt idx="2">
                  <c:v>24</c:v>
                </c:pt>
                <c:pt idx="3">
                  <c:v>32</c:v>
                </c:pt>
                <c:pt idx="4">
                  <c:v>40</c:v>
                </c:pt>
                <c:pt idx="5">
                  <c:v>48</c:v>
                </c:pt>
                <c:pt idx="6">
                  <c:v>56</c:v>
                </c:pt>
                <c:pt idx="7">
                  <c:v>64</c:v>
                </c:pt>
                <c:pt idx="8">
                  <c:v>72</c:v>
                </c:pt>
                <c:pt idx="9">
                  <c:v>80</c:v>
                </c:pt>
                <c:pt idx="10">
                  <c:v>88</c:v>
                </c:pt>
                <c:pt idx="11">
                  <c:v>96</c:v>
                </c:pt>
                <c:pt idx="12">
                  <c:v>104</c:v>
                </c:pt>
                <c:pt idx="13">
                  <c:v>112</c:v>
                </c:pt>
                <c:pt idx="14">
                  <c:v>120</c:v>
                </c:pt>
                <c:pt idx="15">
                  <c:v>128</c:v>
                </c:pt>
                <c:pt idx="16">
                  <c:v>136</c:v>
                </c:pt>
                <c:pt idx="17">
                  <c:v>144</c:v>
                </c:pt>
                <c:pt idx="18">
                  <c:v>152</c:v>
                </c:pt>
                <c:pt idx="19">
                  <c:v>160</c:v>
                </c:pt>
                <c:pt idx="20">
                  <c:v>168</c:v>
                </c:pt>
                <c:pt idx="21">
                  <c:v>176</c:v>
                </c:pt>
                <c:pt idx="22">
                  <c:v>184</c:v>
                </c:pt>
                <c:pt idx="23">
                  <c:v>192</c:v>
                </c:pt>
                <c:pt idx="24">
                  <c:v>200</c:v>
                </c:pt>
                <c:pt idx="25">
                  <c:v>208</c:v>
                </c:pt>
                <c:pt idx="26">
                  <c:v>216</c:v>
                </c:pt>
                <c:pt idx="27">
                  <c:v>224</c:v>
                </c:pt>
                <c:pt idx="28">
                  <c:v>232</c:v>
                </c:pt>
                <c:pt idx="29">
                  <c:v>240</c:v>
                </c:pt>
                <c:pt idx="30">
                  <c:v>248</c:v>
                </c:pt>
                <c:pt idx="31">
                  <c:v>256</c:v>
                </c:pt>
                <c:pt idx="32">
                  <c:v>264</c:v>
                </c:pt>
                <c:pt idx="33">
                  <c:v>272</c:v>
                </c:pt>
                <c:pt idx="34">
                  <c:v>280</c:v>
                </c:pt>
                <c:pt idx="35">
                  <c:v>288</c:v>
                </c:pt>
                <c:pt idx="36">
                  <c:v>296</c:v>
                </c:pt>
                <c:pt idx="37">
                  <c:v>304</c:v>
                </c:pt>
                <c:pt idx="38">
                  <c:v>312</c:v>
                </c:pt>
                <c:pt idx="39">
                  <c:v>320</c:v>
                </c:pt>
                <c:pt idx="40">
                  <c:v>328</c:v>
                </c:pt>
                <c:pt idx="41">
                  <c:v>336</c:v>
                </c:pt>
                <c:pt idx="42">
                  <c:v>344</c:v>
                </c:pt>
                <c:pt idx="43">
                  <c:v>352</c:v>
                </c:pt>
                <c:pt idx="44">
                  <c:v>360</c:v>
                </c:pt>
                <c:pt idx="45">
                  <c:v>368</c:v>
                </c:pt>
                <c:pt idx="46">
                  <c:v>376</c:v>
                </c:pt>
                <c:pt idx="47">
                  <c:v>384</c:v>
                </c:pt>
                <c:pt idx="48">
                  <c:v>392</c:v>
                </c:pt>
                <c:pt idx="49">
                  <c:v>400</c:v>
                </c:pt>
                <c:pt idx="50">
                  <c:v>408</c:v>
                </c:pt>
                <c:pt idx="51">
                  <c:v>416</c:v>
                </c:pt>
                <c:pt idx="52">
                  <c:v>424</c:v>
                </c:pt>
                <c:pt idx="53">
                  <c:v>432</c:v>
                </c:pt>
                <c:pt idx="54">
                  <c:v>440</c:v>
                </c:pt>
                <c:pt idx="55">
                  <c:v>448</c:v>
                </c:pt>
                <c:pt idx="56">
                  <c:v>456</c:v>
                </c:pt>
                <c:pt idx="57">
                  <c:v>464</c:v>
                </c:pt>
                <c:pt idx="58">
                  <c:v>472</c:v>
                </c:pt>
                <c:pt idx="59">
                  <c:v>480</c:v>
                </c:pt>
                <c:pt idx="60">
                  <c:v>488</c:v>
                </c:pt>
                <c:pt idx="61">
                  <c:v>496</c:v>
                </c:pt>
                <c:pt idx="62">
                  <c:v>504</c:v>
                </c:pt>
              </c:numCache>
            </c:numRef>
          </c:xVal>
          <c:yVal>
            <c:numRef>
              <c:f>expectation!$C$22:$C$84</c:f>
              <c:numCache>
                <c:formatCode>General</c:formatCode>
                <c:ptCount val="63"/>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1</c:v>
                </c:pt>
                <c:pt idx="42">
                  <c:v>4</c:v>
                </c:pt>
                <c:pt idx="43">
                  <c:v>7</c:v>
                </c:pt>
                <c:pt idx="44">
                  <c:v>7</c:v>
                </c:pt>
                <c:pt idx="45">
                  <c:v>11</c:v>
                </c:pt>
                <c:pt idx="46">
                  <c:v>12</c:v>
                </c:pt>
                <c:pt idx="47">
                  <c:v>24</c:v>
                </c:pt>
                <c:pt idx="48">
                  <c:v>34</c:v>
                </c:pt>
                <c:pt idx="49">
                  <c:v>47</c:v>
                </c:pt>
                <c:pt idx="50">
                  <c:v>51</c:v>
                </c:pt>
                <c:pt idx="51">
                  <c:v>66</c:v>
                </c:pt>
                <c:pt idx="52">
                  <c:v>105</c:v>
                </c:pt>
                <c:pt idx="53">
                  <c:v>93</c:v>
                </c:pt>
                <c:pt idx="54">
                  <c:v>118</c:v>
                </c:pt>
                <c:pt idx="55">
                  <c:v>145</c:v>
                </c:pt>
                <c:pt idx="56">
                  <c:v>173</c:v>
                </c:pt>
                <c:pt idx="57">
                  <c:v>195</c:v>
                </c:pt>
                <c:pt idx="58">
                  <c:v>249</c:v>
                </c:pt>
                <c:pt idx="59">
                  <c:v>262</c:v>
                </c:pt>
                <c:pt idx="60">
                  <c:v>273</c:v>
                </c:pt>
                <c:pt idx="61">
                  <c:v>325</c:v>
                </c:pt>
                <c:pt idx="62">
                  <c:v>406</c:v>
                </c:pt>
              </c:numCache>
            </c:numRef>
          </c:yVal>
          <c:smooth val="1"/>
          <c:extLst>
            <c:ext xmlns:c16="http://schemas.microsoft.com/office/drawing/2014/chart" uri="{C3380CC4-5D6E-409C-BE32-E72D297353CC}">
              <c16:uniqueId val="{00000000-671A-42A4-9AD3-95891680EE8B}"/>
            </c:ext>
          </c:extLst>
        </c:ser>
        <c:ser>
          <c:idx val="1"/>
          <c:order val="1"/>
          <c:tx>
            <c:strRef>
              <c:f>expectation!$D$21</c:f>
              <c:strCache>
                <c:ptCount val="1"/>
                <c:pt idx="0">
                  <c:v>5</c:v>
                </c:pt>
              </c:strCache>
            </c:strRef>
          </c:tx>
          <c:spPr>
            <a:ln w="38100" cap="rnd">
              <a:solidFill>
                <a:schemeClr val="accent4"/>
              </a:solidFill>
              <a:round/>
            </a:ln>
            <a:effectLst/>
          </c:spPr>
          <c:marker>
            <c:symbol val="none"/>
          </c:marker>
          <c:xVal>
            <c:numRef>
              <c:f>expectation!$B$22:$B$84</c:f>
              <c:numCache>
                <c:formatCode>General</c:formatCode>
                <c:ptCount val="63"/>
                <c:pt idx="0">
                  <c:v>8</c:v>
                </c:pt>
                <c:pt idx="1">
                  <c:v>16</c:v>
                </c:pt>
                <c:pt idx="2">
                  <c:v>24</c:v>
                </c:pt>
                <c:pt idx="3">
                  <c:v>32</c:v>
                </c:pt>
                <c:pt idx="4">
                  <c:v>40</c:v>
                </c:pt>
                <c:pt idx="5">
                  <c:v>48</c:v>
                </c:pt>
                <c:pt idx="6">
                  <c:v>56</c:v>
                </c:pt>
                <c:pt idx="7">
                  <c:v>64</c:v>
                </c:pt>
                <c:pt idx="8">
                  <c:v>72</c:v>
                </c:pt>
                <c:pt idx="9">
                  <c:v>80</c:v>
                </c:pt>
                <c:pt idx="10">
                  <c:v>88</c:v>
                </c:pt>
                <c:pt idx="11">
                  <c:v>96</c:v>
                </c:pt>
                <c:pt idx="12">
                  <c:v>104</c:v>
                </c:pt>
                <c:pt idx="13">
                  <c:v>112</c:v>
                </c:pt>
                <c:pt idx="14">
                  <c:v>120</c:v>
                </c:pt>
                <c:pt idx="15">
                  <c:v>128</c:v>
                </c:pt>
                <c:pt idx="16">
                  <c:v>136</c:v>
                </c:pt>
                <c:pt idx="17">
                  <c:v>144</c:v>
                </c:pt>
                <c:pt idx="18">
                  <c:v>152</c:v>
                </c:pt>
                <c:pt idx="19">
                  <c:v>160</c:v>
                </c:pt>
                <c:pt idx="20">
                  <c:v>168</c:v>
                </c:pt>
                <c:pt idx="21">
                  <c:v>176</c:v>
                </c:pt>
                <c:pt idx="22">
                  <c:v>184</c:v>
                </c:pt>
                <c:pt idx="23">
                  <c:v>192</c:v>
                </c:pt>
                <c:pt idx="24">
                  <c:v>200</c:v>
                </c:pt>
                <c:pt idx="25">
                  <c:v>208</c:v>
                </c:pt>
                <c:pt idx="26">
                  <c:v>216</c:v>
                </c:pt>
                <c:pt idx="27">
                  <c:v>224</c:v>
                </c:pt>
                <c:pt idx="28">
                  <c:v>232</c:v>
                </c:pt>
                <c:pt idx="29">
                  <c:v>240</c:v>
                </c:pt>
                <c:pt idx="30">
                  <c:v>248</c:v>
                </c:pt>
                <c:pt idx="31">
                  <c:v>256</c:v>
                </c:pt>
                <c:pt idx="32">
                  <c:v>264</c:v>
                </c:pt>
                <c:pt idx="33">
                  <c:v>272</c:v>
                </c:pt>
                <c:pt idx="34">
                  <c:v>280</c:v>
                </c:pt>
                <c:pt idx="35">
                  <c:v>288</c:v>
                </c:pt>
                <c:pt idx="36">
                  <c:v>296</c:v>
                </c:pt>
                <c:pt idx="37">
                  <c:v>304</c:v>
                </c:pt>
                <c:pt idx="38">
                  <c:v>312</c:v>
                </c:pt>
                <c:pt idx="39">
                  <c:v>320</c:v>
                </c:pt>
                <c:pt idx="40">
                  <c:v>328</c:v>
                </c:pt>
                <c:pt idx="41">
                  <c:v>336</c:v>
                </c:pt>
                <c:pt idx="42">
                  <c:v>344</c:v>
                </c:pt>
                <c:pt idx="43">
                  <c:v>352</c:v>
                </c:pt>
                <c:pt idx="44">
                  <c:v>360</c:v>
                </c:pt>
                <c:pt idx="45">
                  <c:v>368</c:v>
                </c:pt>
                <c:pt idx="46">
                  <c:v>376</c:v>
                </c:pt>
                <c:pt idx="47">
                  <c:v>384</c:v>
                </c:pt>
                <c:pt idx="48">
                  <c:v>392</c:v>
                </c:pt>
                <c:pt idx="49">
                  <c:v>400</c:v>
                </c:pt>
                <c:pt idx="50">
                  <c:v>408</c:v>
                </c:pt>
                <c:pt idx="51">
                  <c:v>416</c:v>
                </c:pt>
                <c:pt idx="52">
                  <c:v>424</c:v>
                </c:pt>
                <c:pt idx="53">
                  <c:v>432</c:v>
                </c:pt>
                <c:pt idx="54">
                  <c:v>440</c:v>
                </c:pt>
                <c:pt idx="55">
                  <c:v>448</c:v>
                </c:pt>
                <c:pt idx="56">
                  <c:v>456</c:v>
                </c:pt>
                <c:pt idx="57">
                  <c:v>464</c:v>
                </c:pt>
                <c:pt idx="58">
                  <c:v>472</c:v>
                </c:pt>
                <c:pt idx="59">
                  <c:v>480</c:v>
                </c:pt>
                <c:pt idx="60">
                  <c:v>488</c:v>
                </c:pt>
                <c:pt idx="61">
                  <c:v>496</c:v>
                </c:pt>
                <c:pt idx="62">
                  <c:v>504</c:v>
                </c:pt>
              </c:numCache>
            </c:numRef>
          </c:xVal>
          <c:yVal>
            <c:numRef>
              <c:f>expectation!$D$22:$D$84</c:f>
              <c:numCache>
                <c:formatCode>General</c:formatCode>
                <c:ptCount val="63"/>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1</c:v>
                </c:pt>
                <c:pt idx="35">
                  <c:v>5</c:v>
                </c:pt>
                <c:pt idx="36">
                  <c:v>8</c:v>
                </c:pt>
                <c:pt idx="37">
                  <c:v>7</c:v>
                </c:pt>
                <c:pt idx="38">
                  <c:v>16</c:v>
                </c:pt>
                <c:pt idx="39">
                  <c:v>25</c:v>
                </c:pt>
                <c:pt idx="40">
                  <c:v>31</c:v>
                </c:pt>
                <c:pt idx="41">
                  <c:v>38</c:v>
                </c:pt>
                <c:pt idx="42">
                  <c:v>47</c:v>
                </c:pt>
                <c:pt idx="43">
                  <c:v>51</c:v>
                </c:pt>
                <c:pt idx="44">
                  <c:v>86</c:v>
                </c:pt>
                <c:pt idx="45">
                  <c:v>99</c:v>
                </c:pt>
                <c:pt idx="46">
                  <c:v>95</c:v>
                </c:pt>
                <c:pt idx="47">
                  <c:v>127</c:v>
                </c:pt>
                <c:pt idx="48">
                  <c:v>144</c:v>
                </c:pt>
                <c:pt idx="49">
                  <c:v>182</c:v>
                </c:pt>
                <c:pt idx="50">
                  <c:v>215</c:v>
                </c:pt>
                <c:pt idx="51">
                  <c:v>248</c:v>
                </c:pt>
                <c:pt idx="52">
                  <c:v>272</c:v>
                </c:pt>
                <c:pt idx="53">
                  <c:v>294</c:v>
                </c:pt>
                <c:pt idx="54">
                  <c:v>377</c:v>
                </c:pt>
                <c:pt idx="55">
                  <c:v>395</c:v>
                </c:pt>
                <c:pt idx="56">
                  <c:v>434.50000000000006</c:v>
                </c:pt>
                <c:pt idx="57">
                  <c:v>477.9500000000001</c:v>
                </c:pt>
                <c:pt idx="58">
                  <c:v>525.74500000000012</c:v>
                </c:pt>
                <c:pt idx="59">
                  <c:v>578.31950000000018</c:v>
                </c:pt>
                <c:pt idx="60">
                  <c:v>636.1514500000003</c:v>
                </c:pt>
                <c:pt idx="61">
                  <c:v>699.76659500000039</c:v>
                </c:pt>
                <c:pt idx="62">
                  <c:v>769.74325450000049</c:v>
                </c:pt>
              </c:numCache>
            </c:numRef>
          </c:yVal>
          <c:smooth val="1"/>
          <c:extLst>
            <c:ext xmlns:c16="http://schemas.microsoft.com/office/drawing/2014/chart" uri="{C3380CC4-5D6E-409C-BE32-E72D297353CC}">
              <c16:uniqueId val="{00000001-671A-42A4-9AD3-95891680EE8B}"/>
            </c:ext>
          </c:extLst>
        </c:ser>
        <c:ser>
          <c:idx val="2"/>
          <c:order val="2"/>
          <c:tx>
            <c:strRef>
              <c:f>expectation!$E$21</c:f>
              <c:strCache>
                <c:ptCount val="1"/>
                <c:pt idx="0">
                  <c:v>4</c:v>
                </c:pt>
              </c:strCache>
            </c:strRef>
          </c:tx>
          <c:spPr>
            <a:ln w="38100" cap="rnd">
              <a:solidFill>
                <a:srgbClr val="0070C0"/>
              </a:solidFill>
              <a:round/>
            </a:ln>
            <a:effectLst/>
          </c:spPr>
          <c:marker>
            <c:symbol val="none"/>
          </c:marker>
          <c:xVal>
            <c:numRef>
              <c:f>expectation!$B$22:$B$84</c:f>
              <c:numCache>
                <c:formatCode>General</c:formatCode>
                <c:ptCount val="63"/>
                <c:pt idx="0">
                  <c:v>8</c:v>
                </c:pt>
                <c:pt idx="1">
                  <c:v>16</c:v>
                </c:pt>
                <c:pt idx="2">
                  <c:v>24</c:v>
                </c:pt>
                <c:pt idx="3">
                  <c:v>32</c:v>
                </c:pt>
                <c:pt idx="4">
                  <c:v>40</c:v>
                </c:pt>
                <c:pt idx="5">
                  <c:v>48</c:v>
                </c:pt>
                <c:pt idx="6">
                  <c:v>56</c:v>
                </c:pt>
                <c:pt idx="7">
                  <c:v>64</c:v>
                </c:pt>
                <c:pt idx="8">
                  <c:v>72</c:v>
                </c:pt>
                <c:pt idx="9">
                  <c:v>80</c:v>
                </c:pt>
                <c:pt idx="10">
                  <c:v>88</c:v>
                </c:pt>
                <c:pt idx="11">
                  <c:v>96</c:v>
                </c:pt>
                <c:pt idx="12">
                  <c:v>104</c:v>
                </c:pt>
                <c:pt idx="13">
                  <c:v>112</c:v>
                </c:pt>
                <c:pt idx="14">
                  <c:v>120</c:v>
                </c:pt>
                <c:pt idx="15">
                  <c:v>128</c:v>
                </c:pt>
                <c:pt idx="16">
                  <c:v>136</c:v>
                </c:pt>
                <c:pt idx="17">
                  <c:v>144</c:v>
                </c:pt>
                <c:pt idx="18">
                  <c:v>152</c:v>
                </c:pt>
                <c:pt idx="19">
                  <c:v>160</c:v>
                </c:pt>
                <c:pt idx="20">
                  <c:v>168</c:v>
                </c:pt>
                <c:pt idx="21">
                  <c:v>176</c:v>
                </c:pt>
                <c:pt idx="22">
                  <c:v>184</c:v>
                </c:pt>
                <c:pt idx="23">
                  <c:v>192</c:v>
                </c:pt>
                <c:pt idx="24">
                  <c:v>200</c:v>
                </c:pt>
                <c:pt idx="25">
                  <c:v>208</c:v>
                </c:pt>
                <c:pt idx="26">
                  <c:v>216</c:v>
                </c:pt>
                <c:pt idx="27">
                  <c:v>224</c:v>
                </c:pt>
                <c:pt idx="28">
                  <c:v>232</c:v>
                </c:pt>
                <c:pt idx="29">
                  <c:v>240</c:v>
                </c:pt>
                <c:pt idx="30">
                  <c:v>248</c:v>
                </c:pt>
                <c:pt idx="31">
                  <c:v>256</c:v>
                </c:pt>
                <c:pt idx="32">
                  <c:v>264</c:v>
                </c:pt>
                <c:pt idx="33">
                  <c:v>272</c:v>
                </c:pt>
                <c:pt idx="34">
                  <c:v>280</c:v>
                </c:pt>
                <c:pt idx="35">
                  <c:v>288</c:v>
                </c:pt>
                <c:pt idx="36">
                  <c:v>296</c:v>
                </c:pt>
                <c:pt idx="37">
                  <c:v>304</c:v>
                </c:pt>
                <c:pt idx="38">
                  <c:v>312</c:v>
                </c:pt>
                <c:pt idx="39">
                  <c:v>320</c:v>
                </c:pt>
                <c:pt idx="40">
                  <c:v>328</c:v>
                </c:pt>
                <c:pt idx="41">
                  <c:v>336</c:v>
                </c:pt>
                <c:pt idx="42">
                  <c:v>344</c:v>
                </c:pt>
                <c:pt idx="43">
                  <c:v>352</c:v>
                </c:pt>
                <c:pt idx="44">
                  <c:v>360</c:v>
                </c:pt>
                <c:pt idx="45">
                  <c:v>368</c:v>
                </c:pt>
                <c:pt idx="46">
                  <c:v>376</c:v>
                </c:pt>
                <c:pt idx="47">
                  <c:v>384</c:v>
                </c:pt>
                <c:pt idx="48">
                  <c:v>392</c:v>
                </c:pt>
                <c:pt idx="49">
                  <c:v>400</c:v>
                </c:pt>
                <c:pt idx="50">
                  <c:v>408</c:v>
                </c:pt>
                <c:pt idx="51">
                  <c:v>416</c:v>
                </c:pt>
                <c:pt idx="52">
                  <c:v>424</c:v>
                </c:pt>
                <c:pt idx="53">
                  <c:v>432</c:v>
                </c:pt>
                <c:pt idx="54">
                  <c:v>440</c:v>
                </c:pt>
                <c:pt idx="55">
                  <c:v>448</c:v>
                </c:pt>
                <c:pt idx="56">
                  <c:v>456</c:v>
                </c:pt>
                <c:pt idx="57">
                  <c:v>464</c:v>
                </c:pt>
                <c:pt idx="58">
                  <c:v>472</c:v>
                </c:pt>
                <c:pt idx="59">
                  <c:v>480</c:v>
                </c:pt>
                <c:pt idx="60">
                  <c:v>488</c:v>
                </c:pt>
                <c:pt idx="61">
                  <c:v>496</c:v>
                </c:pt>
                <c:pt idx="62">
                  <c:v>504</c:v>
                </c:pt>
              </c:numCache>
            </c:numRef>
          </c:xVal>
          <c:yVal>
            <c:numRef>
              <c:f>expectation!$E$22:$E$84</c:f>
              <c:numCache>
                <c:formatCode>General</c:formatCode>
                <c:ptCount val="63"/>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1</c:v>
                </c:pt>
                <c:pt idx="25">
                  <c:v>5</c:v>
                </c:pt>
                <c:pt idx="26">
                  <c:v>8</c:v>
                </c:pt>
                <c:pt idx="27">
                  <c:v>7</c:v>
                </c:pt>
                <c:pt idx="28">
                  <c:v>16</c:v>
                </c:pt>
                <c:pt idx="29">
                  <c:v>25</c:v>
                </c:pt>
                <c:pt idx="30">
                  <c:v>31</c:v>
                </c:pt>
                <c:pt idx="31">
                  <c:v>38</c:v>
                </c:pt>
                <c:pt idx="32">
                  <c:v>47</c:v>
                </c:pt>
                <c:pt idx="33">
                  <c:v>51</c:v>
                </c:pt>
                <c:pt idx="34">
                  <c:v>86</c:v>
                </c:pt>
                <c:pt idx="35">
                  <c:v>99</c:v>
                </c:pt>
                <c:pt idx="36">
                  <c:v>95</c:v>
                </c:pt>
                <c:pt idx="37">
                  <c:v>127</c:v>
                </c:pt>
                <c:pt idx="38">
                  <c:v>144</c:v>
                </c:pt>
                <c:pt idx="39">
                  <c:v>182</c:v>
                </c:pt>
                <c:pt idx="40">
                  <c:v>215</c:v>
                </c:pt>
                <c:pt idx="41">
                  <c:v>248</c:v>
                </c:pt>
                <c:pt idx="42">
                  <c:v>272</c:v>
                </c:pt>
                <c:pt idx="43">
                  <c:v>294</c:v>
                </c:pt>
                <c:pt idx="44">
                  <c:v>377</c:v>
                </c:pt>
                <c:pt idx="45">
                  <c:v>395</c:v>
                </c:pt>
                <c:pt idx="46">
                  <c:v>434.50000000000006</c:v>
                </c:pt>
                <c:pt idx="47">
                  <c:v>477.9500000000001</c:v>
                </c:pt>
                <c:pt idx="48">
                  <c:v>525.74500000000012</c:v>
                </c:pt>
                <c:pt idx="49">
                  <c:v>578.31950000000018</c:v>
                </c:pt>
                <c:pt idx="50">
                  <c:v>636.1514500000003</c:v>
                </c:pt>
                <c:pt idx="51">
                  <c:v>699.76659500000039</c:v>
                </c:pt>
                <c:pt idx="52">
                  <c:v>769.74325450000049</c:v>
                </c:pt>
                <c:pt idx="53">
                  <c:v>846.71757995000064</c:v>
                </c:pt>
                <c:pt idx="54">
                  <c:v>931.38933794500076</c:v>
                </c:pt>
                <c:pt idx="55">
                  <c:v>1024.528271739501</c:v>
                </c:pt>
                <c:pt idx="56">
                  <c:v>1126.9810989134512</c:v>
                </c:pt>
                <c:pt idx="57">
                  <c:v>1239.6792088047964</c:v>
                </c:pt>
                <c:pt idx="58">
                  <c:v>1363.6471296852762</c:v>
                </c:pt>
                <c:pt idx="59">
                  <c:v>1500.011842653804</c:v>
                </c:pt>
                <c:pt idx="60">
                  <c:v>1650.0130269191845</c:v>
                </c:pt>
                <c:pt idx="61">
                  <c:v>1815.0143296111032</c:v>
                </c:pt>
                <c:pt idx="62">
                  <c:v>1996.5157625722138</c:v>
                </c:pt>
              </c:numCache>
            </c:numRef>
          </c:yVal>
          <c:smooth val="1"/>
          <c:extLst>
            <c:ext xmlns:c16="http://schemas.microsoft.com/office/drawing/2014/chart" uri="{C3380CC4-5D6E-409C-BE32-E72D297353CC}">
              <c16:uniqueId val="{00000002-671A-42A4-9AD3-95891680EE8B}"/>
            </c:ext>
          </c:extLst>
        </c:ser>
        <c:ser>
          <c:idx val="3"/>
          <c:order val="3"/>
          <c:tx>
            <c:strRef>
              <c:f>expectation!$F$21</c:f>
              <c:strCache>
                <c:ptCount val="1"/>
                <c:pt idx="0">
                  <c:v>3</c:v>
                </c:pt>
              </c:strCache>
            </c:strRef>
          </c:tx>
          <c:spPr>
            <a:ln w="38100" cap="rnd">
              <a:solidFill>
                <a:srgbClr val="C00000"/>
              </a:solidFill>
              <a:round/>
            </a:ln>
            <a:effectLst/>
          </c:spPr>
          <c:marker>
            <c:symbol val="none"/>
          </c:marker>
          <c:xVal>
            <c:numRef>
              <c:f>expectation!$B$22:$B$84</c:f>
              <c:numCache>
                <c:formatCode>General</c:formatCode>
                <c:ptCount val="63"/>
                <c:pt idx="0">
                  <c:v>8</c:v>
                </c:pt>
                <c:pt idx="1">
                  <c:v>16</c:v>
                </c:pt>
                <c:pt idx="2">
                  <c:v>24</c:v>
                </c:pt>
                <c:pt idx="3">
                  <c:v>32</c:v>
                </c:pt>
                <c:pt idx="4">
                  <c:v>40</c:v>
                </c:pt>
                <c:pt idx="5">
                  <c:v>48</c:v>
                </c:pt>
                <c:pt idx="6">
                  <c:v>56</c:v>
                </c:pt>
                <c:pt idx="7">
                  <c:v>64</c:v>
                </c:pt>
                <c:pt idx="8">
                  <c:v>72</c:v>
                </c:pt>
                <c:pt idx="9">
                  <c:v>80</c:v>
                </c:pt>
                <c:pt idx="10">
                  <c:v>88</c:v>
                </c:pt>
                <c:pt idx="11">
                  <c:v>96</c:v>
                </c:pt>
                <c:pt idx="12">
                  <c:v>104</c:v>
                </c:pt>
                <c:pt idx="13">
                  <c:v>112</c:v>
                </c:pt>
                <c:pt idx="14">
                  <c:v>120</c:v>
                </c:pt>
                <c:pt idx="15">
                  <c:v>128</c:v>
                </c:pt>
                <c:pt idx="16">
                  <c:v>136</c:v>
                </c:pt>
                <c:pt idx="17">
                  <c:v>144</c:v>
                </c:pt>
                <c:pt idx="18">
                  <c:v>152</c:v>
                </c:pt>
                <c:pt idx="19">
                  <c:v>160</c:v>
                </c:pt>
                <c:pt idx="20">
                  <c:v>168</c:v>
                </c:pt>
                <c:pt idx="21">
                  <c:v>176</c:v>
                </c:pt>
                <c:pt idx="22">
                  <c:v>184</c:v>
                </c:pt>
                <c:pt idx="23">
                  <c:v>192</c:v>
                </c:pt>
                <c:pt idx="24">
                  <c:v>200</c:v>
                </c:pt>
                <c:pt idx="25">
                  <c:v>208</c:v>
                </c:pt>
                <c:pt idx="26">
                  <c:v>216</c:v>
                </c:pt>
                <c:pt idx="27">
                  <c:v>224</c:v>
                </c:pt>
                <c:pt idx="28">
                  <c:v>232</c:v>
                </c:pt>
                <c:pt idx="29">
                  <c:v>240</c:v>
                </c:pt>
                <c:pt idx="30">
                  <c:v>248</c:v>
                </c:pt>
                <c:pt idx="31">
                  <c:v>256</c:v>
                </c:pt>
                <c:pt idx="32">
                  <c:v>264</c:v>
                </c:pt>
                <c:pt idx="33">
                  <c:v>272</c:v>
                </c:pt>
                <c:pt idx="34">
                  <c:v>280</c:v>
                </c:pt>
                <c:pt idx="35">
                  <c:v>288</c:v>
                </c:pt>
                <c:pt idx="36">
                  <c:v>296</c:v>
                </c:pt>
                <c:pt idx="37">
                  <c:v>304</c:v>
                </c:pt>
                <c:pt idx="38">
                  <c:v>312</c:v>
                </c:pt>
                <c:pt idx="39">
                  <c:v>320</c:v>
                </c:pt>
                <c:pt idx="40">
                  <c:v>328</c:v>
                </c:pt>
                <c:pt idx="41">
                  <c:v>336</c:v>
                </c:pt>
                <c:pt idx="42">
                  <c:v>344</c:v>
                </c:pt>
                <c:pt idx="43">
                  <c:v>352</c:v>
                </c:pt>
                <c:pt idx="44">
                  <c:v>360</c:v>
                </c:pt>
                <c:pt idx="45">
                  <c:v>368</c:v>
                </c:pt>
                <c:pt idx="46">
                  <c:v>376</c:v>
                </c:pt>
                <c:pt idx="47">
                  <c:v>384</c:v>
                </c:pt>
                <c:pt idx="48">
                  <c:v>392</c:v>
                </c:pt>
                <c:pt idx="49">
                  <c:v>400</c:v>
                </c:pt>
                <c:pt idx="50">
                  <c:v>408</c:v>
                </c:pt>
                <c:pt idx="51">
                  <c:v>416</c:v>
                </c:pt>
                <c:pt idx="52">
                  <c:v>424</c:v>
                </c:pt>
                <c:pt idx="53">
                  <c:v>432</c:v>
                </c:pt>
                <c:pt idx="54">
                  <c:v>440</c:v>
                </c:pt>
                <c:pt idx="55">
                  <c:v>448</c:v>
                </c:pt>
                <c:pt idx="56">
                  <c:v>456</c:v>
                </c:pt>
                <c:pt idx="57">
                  <c:v>464</c:v>
                </c:pt>
                <c:pt idx="58">
                  <c:v>472</c:v>
                </c:pt>
                <c:pt idx="59">
                  <c:v>480</c:v>
                </c:pt>
                <c:pt idx="60">
                  <c:v>488</c:v>
                </c:pt>
                <c:pt idx="61">
                  <c:v>496</c:v>
                </c:pt>
                <c:pt idx="62">
                  <c:v>504</c:v>
                </c:pt>
              </c:numCache>
            </c:numRef>
          </c:xVal>
          <c:yVal>
            <c:numRef>
              <c:f>expectation!$F$22:$F$84</c:f>
              <c:numCache>
                <c:formatCode>General</c:formatCode>
                <c:ptCount val="63"/>
                <c:pt idx="0">
                  <c:v>0</c:v>
                </c:pt>
                <c:pt idx="1">
                  <c:v>0</c:v>
                </c:pt>
                <c:pt idx="2">
                  <c:v>0</c:v>
                </c:pt>
                <c:pt idx="3">
                  <c:v>0</c:v>
                </c:pt>
                <c:pt idx="4">
                  <c:v>0</c:v>
                </c:pt>
                <c:pt idx="5">
                  <c:v>0</c:v>
                </c:pt>
                <c:pt idx="6">
                  <c:v>0</c:v>
                </c:pt>
                <c:pt idx="7">
                  <c:v>0</c:v>
                </c:pt>
                <c:pt idx="8">
                  <c:v>1</c:v>
                </c:pt>
                <c:pt idx="9">
                  <c:v>5</c:v>
                </c:pt>
                <c:pt idx="10">
                  <c:v>8</c:v>
                </c:pt>
                <c:pt idx="11">
                  <c:v>7</c:v>
                </c:pt>
                <c:pt idx="12">
                  <c:v>16</c:v>
                </c:pt>
                <c:pt idx="13">
                  <c:v>25</c:v>
                </c:pt>
                <c:pt idx="14">
                  <c:v>31</c:v>
                </c:pt>
                <c:pt idx="15">
                  <c:v>38</c:v>
                </c:pt>
                <c:pt idx="16">
                  <c:v>47</c:v>
                </c:pt>
                <c:pt idx="17">
                  <c:v>51</c:v>
                </c:pt>
                <c:pt idx="18">
                  <c:v>86</c:v>
                </c:pt>
                <c:pt idx="19">
                  <c:v>99</c:v>
                </c:pt>
                <c:pt idx="20">
                  <c:v>95</c:v>
                </c:pt>
                <c:pt idx="21">
                  <c:v>127</c:v>
                </c:pt>
                <c:pt idx="22">
                  <c:v>144</c:v>
                </c:pt>
                <c:pt idx="23">
                  <c:v>182</c:v>
                </c:pt>
                <c:pt idx="24">
                  <c:v>215</c:v>
                </c:pt>
                <c:pt idx="25">
                  <c:v>248</c:v>
                </c:pt>
                <c:pt idx="26">
                  <c:v>272</c:v>
                </c:pt>
                <c:pt idx="27">
                  <c:v>294</c:v>
                </c:pt>
                <c:pt idx="28">
                  <c:v>377</c:v>
                </c:pt>
                <c:pt idx="29">
                  <c:v>395</c:v>
                </c:pt>
                <c:pt idx="30">
                  <c:v>434.50000000000006</c:v>
                </c:pt>
                <c:pt idx="31">
                  <c:v>477.9500000000001</c:v>
                </c:pt>
                <c:pt idx="32">
                  <c:v>525.74500000000012</c:v>
                </c:pt>
                <c:pt idx="33">
                  <c:v>578.31950000000018</c:v>
                </c:pt>
                <c:pt idx="34">
                  <c:v>636.1514500000003</c:v>
                </c:pt>
                <c:pt idx="35">
                  <c:v>699.76659500000039</c:v>
                </c:pt>
                <c:pt idx="36">
                  <c:v>769.74325450000049</c:v>
                </c:pt>
                <c:pt idx="37">
                  <c:v>846.71757995000064</c:v>
                </c:pt>
                <c:pt idx="38">
                  <c:v>931.38933794500076</c:v>
                </c:pt>
                <c:pt idx="39">
                  <c:v>1024.528271739501</c:v>
                </c:pt>
                <c:pt idx="40">
                  <c:v>1126.9810989134512</c:v>
                </c:pt>
                <c:pt idx="41">
                  <c:v>1239.6792088047964</c:v>
                </c:pt>
                <c:pt idx="42">
                  <c:v>1363.6471296852762</c:v>
                </c:pt>
                <c:pt idx="43">
                  <c:v>1500.011842653804</c:v>
                </c:pt>
                <c:pt idx="44">
                  <c:v>1650.0130269191845</c:v>
                </c:pt>
                <c:pt idx="45">
                  <c:v>1815.0143296111032</c:v>
                </c:pt>
                <c:pt idx="46">
                  <c:v>1996.5157625722138</c:v>
                </c:pt>
                <c:pt idx="47">
                  <c:v>2196.1673388294353</c:v>
                </c:pt>
                <c:pt idx="48">
                  <c:v>2415.7840727123789</c:v>
                </c:pt>
                <c:pt idx="49">
                  <c:v>2657.362479983617</c:v>
                </c:pt>
                <c:pt idx="50">
                  <c:v>2923.0987279819792</c:v>
                </c:pt>
                <c:pt idx="51">
                  <c:v>3215.4086007801775</c:v>
                </c:pt>
                <c:pt idx="52">
                  <c:v>3536.9494608581954</c:v>
                </c:pt>
                <c:pt idx="53">
                  <c:v>3890.6444069440154</c:v>
                </c:pt>
                <c:pt idx="54">
                  <c:v>4279.708847638417</c:v>
                </c:pt>
                <c:pt idx="55">
                  <c:v>4707.6797324022591</c:v>
                </c:pt>
                <c:pt idx="56">
                  <c:v>5178.4477056424857</c:v>
                </c:pt>
                <c:pt idx="57">
                  <c:v>5696.292476206735</c:v>
                </c:pt>
                <c:pt idx="58">
                  <c:v>6265.9217238274086</c:v>
                </c:pt>
                <c:pt idx="59">
                  <c:v>6892.5138962101501</c:v>
                </c:pt>
                <c:pt idx="60">
                  <c:v>7581.7652858311658</c:v>
                </c:pt>
                <c:pt idx="61">
                  <c:v>8339.9418144142837</c:v>
                </c:pt>
                <c:pt idx="62">
                  <c:v>9173.9359958557125</c:v>
                </c:pt>
              </c:numCache>
            </c:numRef>
          </c:yVal>
          <c:smooth val="1"/>
          <c:extLst>
            <c:ext xmlns:c16="http://schemas.microsoft.com/office/drawing/2014/chart" uri="{C3380CC4-5D6E-409C-BE32-E72D297353CC}">
              <c16:uniqueId val="{00000003-671A-42A4-9AD3-95891680EE8B}"/>
            </c:ext>
          </c:extLst>
        </c:ser>
        <c:dLbls>
          <c:showLegendKey val="0"/>
          <c:showVal val="0"/>
          <c:showCatName val="0"/>
          <c:showSerName val="0"/>
          <c:showPercent val="0"/>
          <c:showBubbleSize val="0"/>
        </c:dLbls>
        <c:axId val="82054368"/>
        <c:axId val="82054928"/>
      </c:scatterChart>
      <c:valAx>
        <c:axId val="82054368"/>
        <c:scaling>
          <c:orientation val="minMax"/>
          <c:max val="500"/>
          <c:min val="8"/>
        </c:scaling>
        <c:delete val="0"/>
        <c:axPos val="b"/>
        <c:title>
          <c:tx>
            <c:rich>
              <a:bodyPr rot="0" spcFirstLastPara="1" vertOverflow="ellipsis" vert="horz" wrap="square" anchor="ctr" anchorCtr="1"/>
              <a:lstStyle/>
              <a:p>
                <a:pPr>
                  <a:defRPr sz="2800" b="1"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r>
                  <a:rPr lang="en-US" sz="2800" b="1" dirty="0">
                    <a:solidFill>
                      <a:sysClr val="windowText" lastClr="000000"/>
                    </a:solidFill>
                    <a:latin typeface="+mn-lt"/>
                    <a:cs typeface="Times New Roman" panose="02020603050405020304" pitchFamily="18" charset="0"/>
                  </a:rPr>
                  <a:t>Refresh Interval</a:t>
                </a:r>
                <a:endParaRPr lang="en-US" sz="2800" b="1" baseline="0" dirty="0">
                  <a:solidFill>
                    <a:sysClr val="windowText" lastClr="000000"/>
                  </a:solidFill>
                  <a:latin typeface="+mn-lt"/>
                  <a:cs typeface="Times New Roman" panose="02020603050405020304" pitchFamily="18" charset="0"/>
                </a:endParaRPr>
              </a:p>
            </c:rich>
          </c:tx>
          <c:layout>
            <c:manualLayout>
              <c:xMode val="edge"/>
              <c:yMode val="edge"/>
              <c:x val="0.3675381827271591"/>
              <c:y val="0.79619031257456452"/>
            </c:manualLayout>
          </c:layout>
          <c:overlay val="0"/>
          <c:spPr>
            <a:noFill/>
            <a:ln>
              <a:noFill/>
            </a:ln>
            <a:effectLst/>
          </c:spPr>
          <c:txPr>
            <a:bodyPr rot="0" spcFirstLastPara="1" vertOverflow="ellipsis" vert="horz" wrap="square" anchor="ctr" anchorCtr="1"/>
            <a:lstStyle/>
            <a:p>
              <a:pPr>
                <a:defRPr sz="2800" b="1"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en-TR"/>
            </a:p>
          </c:txPr>
        </c:title>
        <c:numFmt formatCode="#,##0;\-#,##0" sourceLinked="0"/>
        <c:majorTickMark val="none"/>
        <c:minorTickMark val="none"/>
        <c:tickLblPos val="none"/>
        <c:spPr>
          <a:noFill/>
          <a:ln w="25400" cap="flat" cmpd="sng" algn="ctr">
            <a:solidFill>
              <a:schemeClr val="tx1"/>
            </a:solidFill>
            <a:round/>
            <a:tailEnd type="arrow" w="lg" len="lg"/>
          </a:ln>
          <a:effectLst/>
        </c:spPr>
        <c:txPr>
          <a:bodyPr rot="-5400000" spcFirstLastPara="1" vertOverflow="ellipsis" wrap="square" anchor="ctr" anchorCtr="1"/>
          <a:lstStyle/>
          <a:p>
            <a:pPr>
              <a:defRPr sz="1600" b="0"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en-TR"/>
          </a:p>
        </c:txPr>
        <c:crossAx val="82054928"/>
        <c:crosses val="autoZero"/>
        <c:crossBetween val="midCat"/>
        <c:majorUnit val="32"/>
      </c:valAx>
      <c:valAx>
        <c:axId val="82054928"/>
        <c:scaling>
          <c:orientation val="minMax"/>
          <c:min val="0"/>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2800" b="1" i="0" u="none" strike="noStrike" kern="1200" baseline="0">
                    <a:solidFill>
                      <a:sysClr val="windowText" lastClr="000000"/>
                    </a:solidFill>
                    <a:latin typeface="+mn-lt"/>
                    <a:ea typeface="+mn-ea"/>
                    <a:cs typeface="Times New Roman" panose="02020603050405020304" pitchFamily="18" charset="0"/>
                  </a:defRPr>
                </a:pPr>
                <a:r>
                  <a:rPr lang="en-US" sz="2400" b="1" dirty="0">
                    <a:solidFill>
                      <a:sysClr val="windowText" lastClr="000000"/>
                    </a:solidFill>
                    <a:latin typeface="+mn-lt"/>
                    <a:cs typeface="Times New Roman" panose="02020603050405020304" pitchFamily="18" charset="0"/>
                  </a:rPr>
                  <a:t>Number</a:t>
                </a:r>
                <a:r>
                  <a:rPr lang="en-US" sz="2400" b="1" baseline="0" dirty="0">
                    <a:solidFill>
                      <a:sysClr val="windowText" lastClr="000000"/>
                    </a:solidFill>
                    <a:latin typeface="+mn-lt"/>
                    <a:cs typeface="Times New Roman" panose="02020603050405020304" pitchFamily="18" charset="0"/>
                  </a:rPr>
                  <a:t> of Erroneous Bytes</a:t>
                </a:r>
                <a:endParaRPr lang="en-US" sz="2400" b="1" dirty="0">
                  <a:solidFill>
                    <a:sysClr val="windowText" lastClr="000000"/>
                  </a:solidFill>
                  <a:latin typeface="+mn-lt"/>
                  <a:cs typeface="Times New Roman" panose="02020603050405020304" pitchFamily="18" charset="0"/>
                </a:endParaRPr>
              </a:p>
            </c:rich>
          </c:tx>
          <c:layout>
            <c:manualLayout>
              <c:xMode val="edge"/>
              <c:yMode val="edge"/>
              <c:x val="9.1977627796525449E-2"/>
              <c:y val="5.7155046528274876E-2"/>
            </c:manualLayout>
          </c:layout>
          <c:overlay val="0"/>
          <c:spPr>
            <a:noFill/>
            <a:ln>
              <a:noFill/>
            </a:ln>
            <a:effectLst/>
          </c:spPr>
          <c:txPr>
            <a:bodyPr rot="-5400000" spcFirstLastPara="1" vertOverflow="ellipsis" vert="horz" wrap="square" anchor="ctr" anchorCtr="1"/>
            <a:lstStyle/>
            <a:p>
              <a:pPr>
                <a:defRPr sz="2800" b="1" i="0" u="none" strike="noStrike" kern="1200" baseline="0">
                  <a:solidFill>
                    <a:sysClr val="windowText" lastClr="000000"/>
                  </a:solidFill>
                  <a:latin typeface="+mn-lt"/>
                  <a:ea typeface="+mn-ea"/>
                  <a:cs typeface="Times New Roman" panose="02020603050405020304" pitchFamily="18" charset="0"/>
                </a:defRPr>
              </a:pPr>
              <a:endParaRPr lang="en-TR"/>
            </a:p>
          </c:txPr>
        </c:title>
        <c:numFmt formatCode="General" sourceLinked="1"/>
        <c:majorTickMark val="none"/>
        <c:minorTickMark val="none"/>
        <c:tickLblPos val="none"/>
        <c:spPr>
          <a:noFill/>
          <a:ln w="25400">
            <a:solidFill>
              <a:schemeClr val="tx1"/>
            </a:solidFill>
            <a:tailEnd type="arrow" w="lg" len="lg"/>
          </a:ln>
          <a:effectLst/>
        </c:spPr>
        <c:txPr>
          <a:bodyPr rot="-60000000" spcFirstLastPara="1" vertOverflow="ellipsis" vert="horz" wrap="square" anchor="ctr" anchorCtr="1"/>
          <a:lstStyle/>
          <a:p>
            <a:pPr>
              <a:defRPr sz="1600" b="0"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en-TR"/>
          </a:p>
        </c:txPr>
        <c:crossAx val="82054368"/>
        <c:crosses val="autoZero"/>
        <c:crossBetween val="midCat"/>
        <c:majorUnit val="1000"/>
      </c:valAx>
      <c:spPr>
        <a:noFill/>
        <a:ln>
          <a:noFill/>
        </a:ln>
        <a:effectLst/>
      </c:spPr>
    </c:plotArea>
    <c:legend>
      <c:legendPos val="b"/>
      <c:layout>
        <c:manualLayout>
          <c:xMode val="edge"/>
          <c:yMode val="edge"/>
          <c:x val="0.20850393700787404"/>
          <c:y val="0.2540365545215939"/>
          <c:w val="0.37769531354372426"/>
          <c:h val="9.5622300356722298E-2"/>
        </c:manualLayout>
      </c:layout>
      <c:overlay val="0"/>
      <c:spPr>
        <a:noFill/>
        <a:ln>
          <a:solidFill>
            <a:schemeClr val="tx1"/>
          </a:solidFill>
        </a:ln>
        <a:effectLst/>
      </c:spPr>
      <c:txPr>
        <a:bodyPr rot="0" spcFirstLastPara="1" vertOverflow="ellipsis" vert="horz" wrap="square" anchor="ctr" anchorCtr="1"/>
        <a:lstStyle/>
        <a:p>
          <a:pPr>
            <a:defRPr sz="2800" b="0" i="0" u="none" strike="noStrike" kern="1200" baseline="0">
              <a:solidFill>
                <a:sysClr val="windowText" lastClr="000000"/>
              </a:solidFill>
              <a:latin typeface="+mj-lt"/>
              <a:ea typeface="+mn-ea"/>
              <a:cs typeface="Times New Roman" panose="02020603050405020304" pitchFamily="18" charset="0"/>
            </a:defRPr>
          </a:pPr>
          <a:endParaRPr lang="en-TR"/>
        </a:p>
      </c:txPr>
    </c:legend>
    <c:plotVisOnly val="1"/>
    <c:dispBlanksAs val="gap"/>
    <c:showDLblsOverMax val="0"/>
  </c:chart>
  <c:spPr>
    <a:solidFill>
      <a:schemeClr val="bg1">
        <a:lumMod val="85000"/>
      </a:schemeClr>
    </a:solidFill>
    <a:ln w="38100" cap="flat" cmpd="sng" algn="ctr">
      <a:solidFill>
        <a:schemeClr val="tx1"/>
      </a:solidFill>
      <a:round/>
    </a:ln>
    <a:effectLst/>
  </c:spPr>
  <c:txPr>
    <a:bodyPr/>
    <a:lstStyle/>
    <a:p>
      <a:pPr>
        <a:defRPr/>
      </a:pPr>
      <a:endParaRPr lang="en-TR"/>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0.18333</cdr:x>
      <cdr:y>0.08528</cdr:y>
    </cdr:from>
    <cdr:to>
      <cdr:x>0.58333</cdr:x>
      <cdr:y>0.20669</cdr:y>
    </cdr:to>
    <cdr:sp macro="" textlink="">
      <cdr:nvSpPr>
        <cdr:cNvPr id="2" name="TextBox 1"/>
        <cdr:cNvSpPr txBox="1"/>
      </cdr:nvSpPr>
      <cdr:spPr>
        <a:xfrm xmlns:a="http://schemas.openxmlformats.org/drawingml/2006/main">
          <a:off x="838199" y="248658"/>
          <a:ext cx="1828800" cy="35399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2400" b="1" dirty="0">
              <a:latin typeface="Times New Roman" panose="02020603050405020304" pitchFamily="18" charset="0"/>
              <a:cs typeface="Times New Roman" panose="02020603050405020304" pitchFamily="18" charset="0"/>
            </a:rPr>
            <a:t>Latency (cycles)</a:t>
          </a:r>
          <a:endParaRPr lang="en-US" sz="1800" b="1" dirty="0">
            <a:solidFill>
              <a:sysClr val="windowText" lastClr="000000"/>
            </a:solidFill>
            <a:latin typeface="Times New Roman" panose="02020603050405020304" pitchFamily="18" charset="0"/>
            <a:cs typeface="Times New Roman" panose="02020603050405020304" pitchFamily="18" charset="0"/>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0.2498</cdr:x>
      <cdr:y>0.15249</cdr:y>
    </cdr:from>
    <cdr:to>
      <cdr:x>0.55238</cdr:x>
      <cdr:y>0.2739</cdr:y>
    </cdr:to>
    <cdr:sp macro="" textlink="">
      <cdr:nvSpPr>
        <cdr:cNvPr id="2" name="TextBox 1"/>
        <cdr:cNvSpPr txBox="1"/>
      </cdr:nvSpPr>
      <cdr:spPr>
        <a:xfrm xmlns:a="http://schemas.openxmlformats.org/drawingml/2006/main">
          <a:off x="1998658" y="798879"/>
          <a:ext cx="2420942" cy="63603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2400" b="1" dirty="0">
              <a:solidFill>
                <a:sysClr val="windowText" lastClr="000000"/>
              </a:solidFill>
              <a:cs typeface="Times New Roman" panose="02020603050405020304" pitchFamily="18" charset="0"/>
            </a:rPr>
            <a:t>Latency</a:t>
          </a:r>
          <a:r>
            <a:rPr lang="en-US" sz="1800" b="1" dirty="0">
              <a:solidFill>
                <a:sysClr val="windowText" lastClr="000000"/>
              </a:solidFill>
              <a:cs typeface="Times New Roman" panose="02020603050405020304" pitchFamily="18" charset="0"/>
            </a:rPr>
            <a:t> </a:t>
          </a:r>
          <a:r>
            <a:rPr lang="en-US" sz="2400" b="1" dirty="0">
              <a:solidFill>
                <a:sysClr val="windowText" lastClr="000000"/>
              </a:solidFill>
              <a:cs typeface="Times New Roman" panose="02020603050405020304" pitchFamily="18" charset="0"/>
            </a:rPr>
            <a:t>(cycles)</a:t>
          </a:r>
          <a:endParaRPr lang="en-US" sz="1800" b="1" dirty="0">
            <a:solidFill>
              <a:sysClr val="windowText" lastClr="000000"/>
            </a:solidFill>
            <a:cs typeface="Times New Roman" panose="02020603050405020304" pitchFamily="18" charset="0"/>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0EF95D2-65B3-BC4E-8994-D9482C31473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defRPr sz="1200">
                <a:latin typeface="Arial" charset="0"/>
                <a:ea typeface="ＭＳ Ｐゴシック" charset="-128"/>
              </a:defRPr>
            </a:lvl1pPr>
          </a:lstStyle>
          <a:p>
            <a:pPr>
              <a:defRPr/>
            </a:pPr>
            <a:endParaRPr lang="en-US"/>
          </a:p>
        </p:txBody>
      </p:sp>
      <p:sp>
        <p:nvSpPr>
          <p:cNvPr id="3" name="Date Placeholder 2">
            <a:extLst>
              <a:ext uri="{FF2B5EF4-FFF2-40B4-BE49-F238E27FC236}">
                <a16:creationId xmlns:a16="http://schemas.microsoft.com/office/drawing/2014/main" id="{07480074-238B-C845-9DF1-E3B87369389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hangingPunct="1">
              <a:defRPr sz="1200">
                <a:latin typeface="Arial" charset="0"/>
                <a:ea typeface="ＭＳ Ｐゴシック" charset="-128"/>
              </a:defRPr>
            </a:lvl1pPr>
          </a:lstStyle>
          <a:p>
            <a:pPr>
              <a:defRPr/>
            </a:pPr>
            <a:fld id="{D9B9FAA0-F3AA-164C-A8BD-BFC7CCCEAE52}" type="datetimeFigureOut">
              <a:rPr lang="en-US"/>
              <a:pPr>
                <a:defRPr/>
              </a:pPr>
              <a:t>10/4/22</a:t>
            </a:fld>
            <a:endParaRPr lang="en-US"/>
          </a:p>
        </p:txBody>
      </p:sp>
      <p:sp>
        <p:nvSpPr>
          <p:cNvPr id="4" name="Footer Placeholder 3">
            <a:extLst>
              <a:ext uri="{FF2B5EF4-FFF2-40B4-BE49-F238E27FC236}">
                <a16:creationId xmlns:a16="http://schemas.microsoft.com/office/drawing/2014/main" id="{64D1350C-FD2B-E248-96CE-E06DB4CA70A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hangingPunct="1">
              <a:defRPr sz="1200">
                <a:latin typeface="Arial" charset="0"/>
                <a:ea typeface="ＭＳ Ｐゴシック" charset="-128"/>
              </a:defRPr>
            </a:lvl1pPr>
          </a:lstStyle>
          <a:p>
            <a:pPr>
              <a:defRPr/>
            </a:pPr>
            <a:endParaRPr lang="en-US"/>
          </a:p>
        </p:txBody>
      </p:sp>
      <p:sp>
        <p:nvSpPr>
          <p:cNvPr id="5" name="Slide Number Placeholder 4">
            <a:extLst>
              <a:ext uri="{FF2B5EF4-FFF2-40B4-BE49-F238E27FC236}">
                <a16:creationId xmlns:a16="http://schemas.microsoft.com/office/drawing/2014/main" id="{4FC9C76E-AF9C-0049-9FFB-63472F0B4A6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hangingPunct="1">
              <a:defRPr sz="1200">
                <a:latin typeface="Arial" charset="0"/>
                <a:ea typeface="ＭＳ Ｐゴシック" charset="-128"/>
              </a:defRPr>
            </a:lvl1pPr>
          </a:lstStyle>
          <a:p>
            <a:pPr>
              <a:defRPr/>
            </a:pPr>
            <a:fld id="{56CEAE43-671A-134F-A694-642B51FC3676}" type="slidenum">
              <a:rPr lang="en-US"/>
              <a:pPr>
                <a:defRPr/>
              </a:pPr>
              <a:t>‹#›</a:t>
            </a:fld>
            <a:endParaRPr lang="en-US"/>
          </a:p>
        </p:txBody>
      </p:sp>
    </p:spTree>
    <p:extLst>
      <p:ext uri="{BB962C8B-B14F-4D97-AF65-F5344CB8AC3E}">
        <p14:creationId xmlns:p14="http://schemas.microsoft.com/office/powerpoint/2010/main" val="2800906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6C4613C-2A39-F64E-84B3-3F6A11D93F5C}"/>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61BAA2B-7F55-B545-81D8-BC58BCB6AAC8}"/>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charset="0"/>
                <a:ea typeface="ＭＳ Ｐゴシック" charset="-128"/>
              </a:defRPr>
            </a:lvl1pPr>
          </a:lstStyle>
          <a:p>
            <a:pPr>
              <a:defRPr/>
            </a:pPr>
            <a:fld id="{7F6B843C-A49F-BB4F-9599-3D41488860B0}" type="datetime1">
              <a:rPr lang="en-US" altLang="en-US"/>
              <a:pPr>
                <a:defRPr/>
              </a:pPr>
              <a:t>10/4/22</a:t>
            </a:fld>
            <a:endParaRPr lang="en-US" altLang="en-US"/>
          </a:p>
        </p:txBody>
      </p:sp>
      <p:sp>
        <p:nvSpPr>
          <p:cNvPr id="4" name="Slide Image Placeholder 3">
            <a:extLst>
              <a:ext uri="{FF2B5EF4-FFF2-40B4-BE49-F238E27FC236}">
                <a16:creationId xmlns:a16="http://schemas.microsoft.com/office/drawing/2014/main" id="{3987A64C-9D1C-0947-8690-7A7364BA5D2C}"/>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2047D10F-1509-E044-9AEB-E169ACB27834}"/>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037BEBF0-B94A-A74D-8C8F-7CA6F41590C3}"/>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80BBA436-1CB7-B144-9089-6AE4863D9DCE}"/>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charset="0"/>
                <a:ea typeface="ＭＳ Ｐゴシック" charset="-128"/>
              </a:defRPr>
            </a:lvl1pPr>
          </a:lstStyle>
          <a:p>
            <a:pPr>
              <a:defRPr/>
            </a:pPr>
            <a:fld id="{87973AD7-D932-2641-9FAC-D90A34A34A63}" type="slidenum">
              <a:rPr lang="en-US" altLang="en-US"/>
              <a:pPr>
                <a:defRPr/>
              </a:pPr>
              <a:t>‹#›</a:t>
            </a:fld>
            <a:endParaRPr lang="en-US" altLang="en-US"/>
          </a:p>
        </p:txBody>
      </p:sp>
    </p:spTree>
    <p:extLst>
      <p:ext uri="{BB962C8B-B14F-4D97-AF65-F5344CB8AC3E}">
        <p14:creationId xmlns:p14="http://schemas.microsoft.com/office/powerpoint/2010/main" val="257671901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E82DFE-E98A-254F-BFEC-3824591F8463}" type="slidenum">
              <a:rPr lang="en-US" altLang="en-US" smtClean="0">
                <a:solidFill>
                  <a:srgbClr val="000000"/>
                </a:solidFill>
                <a:latin typeface="Arial" panose="020B0604020202020204" pitchFamily="34" charset="0"/>
              </a:rPr>
              <a:pPr>
                <a:spcBef>
                  <a:spcPct val="0"/>
                </a:spcBef>
              </a:pPr>
              <a:t>1</a:t>
            </a:fld>
            <a:endParaRPr lang="en-US" altLang="en-US">
              <a:solidFill>
                <a:srgbClr val="000000"/>
              </a:solidFill>
              <a:latin typeface="Arial" panose="020B0604020202020204" pitchFamily="34" charset="0"/>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5472198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If the memory controller issues the read command earlier in time, the DRAM will try to serve the data from a sense amplifier that may not have been properly sensed the data. That may lead to reading corrupted data.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[CLICK]</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Similarly, if the memory controller issues the </a:t>
            </a:r>
            <a:r>
              <a:rPr lang="en-US" dirty="0" err="1"/>
              <a:t>Precharge</a:t>
            </a:r>
            <a:r>
              <a:rPr lang="en-US" dirty="0"/>
              <a:t> command earlier, the DRAM will start </a:t>
            </a:r>
            <a:r>
              <a:rPr lang="en-US" dirty="0" err="1"/>
              <a:t>precharging</a:t>
            </a:r>
            <a:r>
              <a:rPr lang="en-US" dirty="0"/>
              <a:t> without fully restoring the cell. Which may result in read error during the next access to the cell.</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[CLICK]</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Last, if the memory controller does not wait for the </a:t>
            </a:r>
            <a:r>
              <a:rPr lang="en-US" dirty="0" err="1"/>
              <a:t>precharge</a:t>
            </a:r>
            <a:r>
              <a:rPr lang="en-US" dirty="0"/>
              <a:t> operation to complete, and issues an activate command to a new row, then the activate operation will begin when the sense amplifier has some amount of charge (which means it is not completely in idle state). That may again result in reading incorrect data.</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So, reducing the timing intervals between the commands to improve DRAM performance may negatively affect DRAM reliability. To develop such mechanisms, the exact characteristics of real DRAM cells need to be studied.</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Reducing DRAM latency is just one factor that needs to be studied, but there are also other factors that affect DRAM reliability.</a:t>
            </a:r>
          </a:p>
          <a:p>
            <a:endParaRPr lang="en-US" dirty="0"/>
          </a:p>
        </p:txBody>
      </p:sp>
      <p:sp>
        <p:nvSpPr>
          <p:cNvPr id="4" name="Slide Number Placeholder 3"/>
          <p:cNvSpPr>
            <a:spLocks noGrp="1"/>
          </p:cNvSpPr>
          <p:nvPr>
            <p:ph type="sldNum" sz="quarter" idx="10"/>
          </p:nvPr>
        </p:nvSpPr>
        <p:spPr/>
        <p:txBody>
          <a:bodyPr/>
          <a:lstStyle/>
          <a:p>
            <a:pPr>
              <a:defRPr/>
            </a:pPr>
            <a:fld id="{9A0F387B-B280-42D8-B731-F7F7B90518D4}" type="slidenum">
              <a:rPr lang="en-US" altLang="en-US" smtClean="0"/>
              <a:pPr>
                <a:defRPr/>
              </a:pPr>
              <a:t>23</a:t>
            </a:fld>
            <a:endParaRPr lang="en-US" altLang="en-US"/>
          </a:p>
        </p:txBody>
      </p:sp>
    </p:spTree>
    <p:extLst>
      <p:ext uri="{BB962C8B-B14F-4D97-AF65-F5344CB8AC3E}">
        <p14:creationId xmlns:p14="http://schemas.microsoft.com/office/powerpoint/2010/main" val="17523022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also other factors affecting DRAM reliability and latency.</a:t>
            </a:r>
          </a:p>
          <a:p>
            <a:endParaRPr lang="en-US" dirty="0"/>
          </a:p>
          <a:p>
            <a:r>
              <a:rPr lang="en-US" dirty="0"/>
              <a:t>Such as, temperature, voltage, …</a:t>
            </a:r>
          </a:p>
          <a:p>
            <a:endParaRPr lang="en-US" dirty="0"/>
          </a:p>
          <a:p>
            <a:r>
              <a:rPr lang="en-US" dirty="0"/>
              <a:t>I would be happy to discuss these during the poster session.</a:t>
            </a:r>
          </a:p>
          <a:p>
            <a:endParaRPr lang="en-US" dirty="0"/>
          </a:p>
          <a:p>
            <a:r>
              <a:rPr lang="en-US" dirty="0"/>
              <a:t>To design more reliable and faster DRAM, we need to better understand the effects of such factors.</a:t>
            </a:r>
          </a:p>
        </p:txBody>
      </p:sp>
      <p:sp>
        <p:nvSpPr>
          <p:cNvPr id="4" name="Slide Number Placeholder 3"/>
          <p:cNvSpPr>
            <a:spLocks noGrp="1"/>
          </p:cNvSpPr>
          <p:nvPr>
            <p:ph type="sldNum" sz="quarter" idx="10"/>
          </p:nvPr>
        </p:nvSpPr>
        <p:spPr/>
        <p:txBody>
          <a:bodyPr/>
          <a:lstStyle/>
          <a:p>
            <a:pPr>
              <a:defRPr/>
            </a:pPr>
            <a:fld id="{9A0F387B-B280-42D8-B731-F7F7B90518D4}" type="slidenum">
              <a:rPr lang="en-US" altLang="en-US" smtClean="0"/>
              <a:pPr>
                <a:defRPr/>
              </a:pPr>
              <a:t>24</a:t>
            </a:fld>
            <a:endParaRPr lang="en-US" altLang="en-US"/>
          </a:p>
        </p:txBody>
      </p:sp>
    </p:spTree>
    <p:extLst>
      <p:ext uri="{BB962C8B-B14F-4D97-AF65-F5344CB8AC3E}">
        <p14:creationId xmlns:p14="http://schemas.microsoft.com/office/powerpoint/2010/main" val="10175306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t>Many of the factors affecting DRAM </a:t>
            </a:r>
            <a:r>
              <a:rPr lang="en-US" sz="1200" dirty="0">
                <a:solidFill>
                  <a:srgbClr val="C00000"/>
                </a:solidFill>
              </a:rPr>
              <a:t>reliability</a:t>
            </a:r>
            <a:r>
              <a:rPr lang="en-US" sz="1200" dirty="0"/>
              <a:t> and </a:t>
            </a:r>
            <a:r>
              <a:rPr lang="en-US" sz="1200" dirty="0">
                <a:solidFill>
                  <a:srgbClr val="336699"/>
                </a:solidFill>
              </a:rPr>
              <a:t>latency</a:t>
            </a:r>
            <a:r>
              <a:rPr lang="en-US" sz="1200" dirty="0"/>
              <a:t> </a:t>
            </a:r>
            <a:r>
              <a:rPr lang="en-US" sz="1200" dirty="0">
                <a:solidFill>
                  <a:srgbClr val="FF0000"/>
                </a:solidFill>
              </a:rPr>
              <a:t>cannot</a:t>
            </a:r>
            <a:r>
              <a:rPr lang="en-US" sz="1200" dirty="0"/>
              <a:t> be properly modeled in simulation or analytically</a:t>
            </a:r>
          </a:p>
          <a:p>
            <a:endParaRPr lang="en-US" dirty="0"/>
          </a:p>
          <a:p>
            <a:r>
              <a:rPr lang="en-US" dirty="0"/>
              <a:t>To design, evaluate, and validate mechanisms that could improve reliability and performance,</a:t>
            </a:r>
          </a:p>
          <a:p>
            <a:r>
              <a:rPr lang="en-US" dirty="0"/>
              <a:t>We need to characterize, analyze and understand the behavior of real DRAM chips in terms of reliability and performance</a:t>
            </a:r>
          </a:p>
        </p:txBody>
      </p:sp>
      <p:sp>
        <p:nvSpPr>
          <p:cNvPr id="4" name="Slide Number Placeholder 3"/>
          <p:cNvSpPr>
            <a:spLocks noGrp="1"/>
          </p:cNvSpPr>
          <p:nvPr>
            <p:ph type="sldNum" sz="quarter" idx="10"/>
          </p:nvPr>
        </p:nvSpPr>
        <p:spPr/>
        <p:txBody>
          <a:bodyPr/>
          <a:lstStyle/>
          <a:p>
            <a:pPr>
              <a:defRPr/>
            </a:pPr>
            <a:fld id="{9A0F387B-B280-42D8-B731-F7F7B90518D4}" type="slidenum">
              <a:rPr lang="en-US" altLang="en-US" smtClean="0"/>
              <a:pPr>
                <a:defRPr/>
              </a:pPr>
              <a:t>25</a:t>
            </a:fld>
            <a:endParaRPr lang="en-US" altLang="en-US"/>
          </a:p>
        </p:txBody>
      </p:sp>
    </p:spTree>
    <p:extLst>
      <p:ext uri="{BB962C8B-B14F-4D97-AF65-F5344CB8AC3E}">
        <p14:creationId xmlns:p14="http://schemas.microsoft.com/office/powerpoint/2010/main" val="4854685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I will tell about </a:t>
            </a:r>
            <a:r>
              <a:rPr lang="en-US" dirty="0" err="1"/>
              <a:t>SoftMC</a:t>
            </a:r>
            <a:r>
              <a:rPr lang="en-US" dirty="0"/>
              <a:t>, the infrastructure we designed to perform DRAM characterization studies</a:t>
            </a:r>
          </a:p>
        </p:txBody>
      </p:sp>
      <p:sp>
        <p:nvSpPr>
          <p:cNvPr id="4" name="Slide Number Placeholder 3"/>
          <p:cNvSpPr>
            <a:spLocks noGrp="1"/>
          </p:cNvSpPr>
          <p:nvPr>
            <p:ph type="sldNum" sz="quarter" idx="10"/>
          </p:nvPr>
        </p:nvSpPr>
        <p:spPr/>
        <p:txBody>
          <a:bodyPr/>
          <a:lstStyle/>
          <a:p>
            <a:pPr>
              <a:defRPr/>
            </a:pPr>
            <a:fld id="{9A0F387B-B280-42D8-B731-F7F7B90518D4}" type="slidenum">
              <a:rPr lang="en-US" altLang="en-US" smtClean="0"/>
              <a:pPr>
                <a:defRPr/>
              </a:pPr>
              <a:t>26</a:t>
            </a:fld>
            <a:endParaRPr lang="en-US" altLang="en-US"/>
          </a:p>
        </p:txBody>
      </p:sp>
    </p:spTree>
    <p:extLst>
      <p:ext uri="{BB962C8B-B14F-4D97-AF65-F5344CB8AC3E}">
        <p14:creationId xmlns:p14="http://schemas.microsoft.com/office/powerpoint/2010/main" val="26288337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showing you the design of </a:t>
            </a:r>
            <a:r>
              <a:rPr lang="en-US" dirty="0" err="1"/>
              <a:t>SoftMC</a:t>
            </a:r>
            <a:r>
              <a:rPr lang="en-US" dirty="0"/>
              <a:t>, I would like to explain the two goals that we believe a memory characterization infrastructure should achieve.</a:t>
            </a:r>
          </a:p>
          <a:p>
            <a:endParaRPr lang="en-US" dirty="0"/>
          </a:p>
          <a:p>
            <a:r>
              <a:rPr lang="en-US" dirty="0"/>
              <a:t>First, a memory testing infrastructure should be flexible so that it can support testing any DRAM operation. A testing infrastructure should enable issuing the DRAM command in any order, with adjustable and precise timing between these commands.</a:t>
            </a:r>
          </a:p>
          <a:p>
            <a:endParaRPr lang="en-US" dirty="0"/>
          </a:p>
          <a:p>
            <a:r>
              <a:rPr lang="en-US" dirty="0"/>
              <a:t>[CLICK]</a:t>
            </a:r>
          </a:p>
          <a:p>
            <a:endParaRPr lang="en-US" dirty="0"/>
          </a:p>
          <a:p>
            <a:r>
              <a:rPr lang="en-US" dirty="0"/>
              <a:t>Second, the infrastructure should be easy to use. It should have simple and intuitive programming interface that minimizes programming effort and time. It also should be accessible to wide-range of users. Even users that lack experience of hardware design should be able to perform DRAM tests.</a:t>
            </a:r>
          </a:p>
          <a:p>
            <a:endParaRPr lang="en-US" dirty="0"/>
          </a:p>
          <a:p>
            <a:r>
              <a:rPr lang="en-US" dirty="0"/>
              <a:t>We designed our infrastructure to achieve these goals.</a:t>
            </a:r>
          </a:p>
        </p:txBody>
      </p:sp>
      <p:sp>
        <p:nvSpPr>
          <p:cNvPr id="4" name="Slide Number Placeholder 3"/>
          <p:cNvSpPr>
            <a:spLocks noGrp="1"/>
          </p:cNvSpPr>
          <p:nvPr>
            <p:ph type="sldNum" sz="quarter" idx="10"/>
          </p:nvPr>
        </p:nvSpPr>
        <p:spPr/>
        <p:txBody>
          <a:bodyPr/>
          <a:lstStyle/>
          <a:p>
            <a:pPr>
              <a:defRPr/>
            </a:pPr>
            <a:fld id="{9A0F387B-B280-42D8-B731-F7F7B90518D4}" type="slidenum">
              <a:rPr lang="en-US" altLang="en-US" smtClean="0"/>
              <a:pPr>
                <a:defRPr/>
              </a:pPr>
              <a:t>27</a:t>
            </a:fld>
            <a:endParaRPr lang="en-US" altLang="en-US"/>
          </a:p>
        </p:txBody>
      </p:sp>
    </p:spTree>
    <p:extLst>
      <p:ext uri="{BB962C8B-B14F-4D97-AF65-F5344CB8AC3E}">
        <p14:creationId xmlns:p14="http://schemas.microsoft.com/office/powerpoint/2010/main" val="16867722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SoftMC</a:t>
            </a:r>
            <a:r>
              <a:rPr lang="en-US" dirty="0"/>
              <a:t>, Soft Memory Controller is an FPGA-based memory characterization infrastructure and achieves both flexibility and ease of use goals. </a:t>
            </a:r>
          </a:p>
          <a:p>
            <a:r>
              <a:rPr lang="en-US" dirty="0"/>
              <a:t>On the right-hand side, you can see our entire platform. We have a host machine, where we define DRAM tests, an FPGA, which has a DDR3 module mounted on. The FPGA is connected to the Host machine via </a:t>
            </a:r>
            <a:r>
              <a:rPr lang="en-US" dirty="0" err="1"/>
              <a:t>PCIe</a:t>
            </a:r>
            <a:r>
              <a:rPr lang="en-US" dirty="0"/>
              <a:t> interface. </a:t>
            </a:r>
          </a:p>
          <a:p>
            <a:endParaRPr lang="en-US" dirty="0"/>
          </a:p>
          <a:p>
            <a:r>
              <a:rPr lang="en-US" dirty="0"/>
              <a:t>To adjust the temperature in controlled manner, we enclose the DRAM module with a Heat Chamber. Inside the heat chamber, we have a heater to increase the environmental temperature. The Temperature Controller helps us keep the temperature at fixed point.</a:t>
            </a:r>
          </a:p>
          <a:p>
            <a:endParaRPr lang="en-US" dirty="0"/>
          </a:p>
          <a:p>
            <a:r>
              <a:rPr lang="en-US" dirty="0"/>
              <a:t>We develop a prototype of </a:t>
            </a:r>
            <a:r>
              <a:rPr lang="en-US" dirty="0" err="1"/>
              <a:t>SoftMC</a:t>
            </a:r>
            <a:r>
              <a:rPr lang="en-US" dirty="0"/>
              <a:t> on Xilinx ML605 FPGA board.</a:t>
            </a:r>
          </a:p>
          <a:p>
            <a:r>
              <a:rPr lang="en-US" dirty="0"/>
              <a:t>We also provide an API implemented in C++ to make developing test routines easier.</a:t>
            </a:r>
          </a:p>
        </p:txBody>
      </p:sp>
      <p:sp>
        <p:nvSpPr>
          <p:cNvPr id="4" name="Slide Number Placeholder 3"/>
          <p:cNvSpPr>
            <a:spLocks noGrp="1"/>
          </p:cNvSpPr>
          <p:nvPr>
            <p:ph type="sldNum" sz="quarter" idx="10"/>
          </p:nvPr>
        </p:nvSpPr>
        <p:spPr/>
        <p:txBody>
          <a:bodyPr/>
          <a:lstStyle/>
          <a:p>
            <a:pPr>
              <a:defRPr/>
            </a:pPr>
            <a:fld id="{9A0F387B-B280-42D8-B731-F7F7B90518D4}" type="slidenum">
              <a:rPr lang="en-US" altLang="en-US" smtClean="0"/>
              <a:pPr>
                <a:defRPr/>
              </a:pPr>
              <a:t>28</a:t>
            </a:fld>
            <a:endParaRPr lang="en-US" altLang="en-US"/>
          </a:p>
        </p:txBody>
      </p:sp>
    </p:spTree>
    <p:extLst>
      <p:ext uri="{BB962C8B-B14F-4D97-AF65-F5344CB8AC3E}">
        <p14:creationId xmlns:p14="http://schemas.microsoft.com/office/powerpoint/2010/main" val="22146873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3 key components of </a:t>
            </a:r>
            <a:r>
              <a:rPr lang="en-US" dirty="0" err="1"/>
              <a:t>SoftMC</a:t>
            </a:r>
            <a:r>
              <a:rPr lang="en-US" dirty="0"/>
              <a:t>. The API, the </a:t>
            </a:r>
            <a:r>
              <a:rPr lang="en-US" dirty="0" err="1"/>
              <a:t>PCIe</a:t>
            </a:r>
            <a:r>
              <a:rPr lang="en-US" dirty="0"/>
              <a:t> driver, and the hardware, which is implemented on FPGA.</a:t>
            </a:r>
          </a:p>
          <a:p>
            <a:r>
              <a:rPr lang="en-US" dirty="0"/>
              <a:t>I will explain these components in more detail.</a:t>
            </a:r>
          </a:p>
          <a:p>
            <a:r>
              <a:rPr lang="en-US" dirty="0"/>
              <a:t>Let’s first take a look on the </a:t>
            </a:r>
            <a:r>
              <a:rPr lang="en-US" dirty="0" err="1"/>
              <a:t>SoftMC</a:t>
            </a:r>
            <a:r>
              <a:rPr lang="en-US" dirty="0"/>
              <a:t> API.</a:t>
            </a:r>
          </a:p>
        </p:txBody>
      </p:sp>
      <p:sp>
        <p:nvSpPr>
          <p:cNvPr id="4" name="Slide Number Placeholder 3"/>
          <p:cNvSpPr>
            <a:spLocks noGrp="1"/>
          </p:cNvSpPr>
          <p:nvPr>
            <p:ph type="sldNum" sz="quarter" idx="10"/>
          </p:nvPr>
        </p:nvSpPr>
        <p:spPr/>
        <p:txBody>
          <a:bodyPr/>
          <a:lstStyle/>
          <a:p>
            <a:pPr>
              <a:defRPr/>
            </a:pPr>
            <a:fld id="{9A0F387B-B280-42D8-B731-F7F7B90518D4}" type="slidenum">
              <a:rPr lang="en-US" altLang="en-US" smtClean="0"/>
              <a:pPr>
                <a:defRPr/>
              </a:pPr>
              <a:t>29</a:t>
            </a:fld>
            <a:endParaRPr lang="en-US" altLang="en-US"/>
          </a:p>
        </p:txBody>
      </p:sp>
    </p:spTree>
    <p:extLst>
      <p:ext uri="{BB962C8B-B14F-4D97-AF65-F5344CB8AC3E}">
        <p14:creationId xmlns:p14="http://schemas.microsoft.com/office/powerpoint/2010/main" val="10080570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a:t>
            </a:r>
            <a:r>
              <a:rPr lang="en-US" dirty="0" err="1"/>
              <a:t>SoftMC</a:t>
            </a:r>
            <a:r>
              <a:rPr lang="en-US" dirty="0"/>
              <a:t> API, we provide a set of C++ functions and structures that would minimize the programmer’s effort. In this presentation, I won’t go over the API in detail, instead I will demonstrate how the API is used by a simple code example. For more details, please refer to our paper or the source code.</a:t>
            </a:r>
          </a:p>
          <a:p>
            <a:endParaRPr lang="en-US" dirty="0"/>
          </a:p>
          <a:p>
            <a:r>
              <a:rPr lang="en-US" dirty="0"/>
              <a:t>The API provides a set of instruction generator functions. Programmers use these functions to generate instructions that tells the hardware to perform specific operations. For example, </a:t>
            </a:r>
            <a:r>
              <a:rPr lang="en-US" dirty="0" err="1"/>
              <a:t>genACT</a:t>
            </a:r>
            <a:r>
              <a:rPr lang="en-US" dirty="0"/>
              <a:t> generates an instruction to activate a given row from a given bank. </a:t>
            </a:r>
            <a:r>
              <a:rPr lang="en-US" dirty="0" err="1"/>
              <a:t>genWAIT</a:t>
            </a:r>
            <a:r>
              <a:rPr lang="en-US" dirty="0"/>
              <a:t> generates an instruction to tell the hardware to wait for the given number of cycles before executing the next instruction. We also provide functions for generating DRAM write and </a:t>
            </a:r>
            <a:r>
              <a:rPr lang="en-US" dirty="0" err="1"/>
              <a:t>precharge</a:t>
            </a:r>
            <a:r>
              <a:rPr lang="en-US" dirty="0"/>
              <a:t> commands. For more details, please see our paper or our source code documentation</a:t>
            </a:r>
          </a:p>
          <a:p>
            <a:endParaRPr lang="en-US" dirty="0"/>
          </a:p>
          <a:p>
            <a:r>
              <a:rPr lang="en-US" dirty="0"/>
              <a:t>We provide another abstraction, </a:t>
            </a:r>
            <a:r>
              <a:rPr lang="en-US" dirty="0" err="1"/>
              <a:t>InstructionSequence</a:t>
            </a:r>
            <a:r>
              <a:rPr lang="en-US" dirty="0"/>
              <a:t>, a data structure that’s keeps the generates instructions in order, and provides a function to easily send them to the </a:t>
            </a:r>
            <a:r>
              <a:rPr lang="en-US" dirty="0" err="1"/>
              <a:t>SoftMC</a:t>
            </a:r>
            <a:r>
              <a:rPr lang="en-US" dirty="0"/>
              <a:t> hardware. The programmer inserts the instructions to the </a:t>
            </a:r>
            <a:r>
              <a:rPr lang="en-US" dirty="0" err="1"/>
              <a:t>InstructionSequence</a:t>
            </a:r>
            <a:r>
              <a:rPr lang="en-US" dirty="0"/>
              <a:t>, and sends them to the hardware using the execute function.</a:t>
            </a:r>
          </a:p>
          <a:p>
            <a:endParaRPr lang="en-US" dirty="0"/>
          </a:p>
          <a:p>
            <a:r>
              <a:rPr lang="en-US" dirty="0"/>
              <a:t>So, these are the key parts of the API that we offer. Please see our paper for more details.</a:t>
            </a:r>
          </a:p>
        </p:txBody>
      </p:sp>
      <p:sp>
        <p:nvSpPr>
          <p:cNvPr id="4" name="Slide Number Placeholder 3"/>
          <p:cNvSpPr>
            <a:spLocks noGrp="1"/>
          </p:cNvSpPr>
          <p:nvPr>
            <p:ph type="sldNum" sz="quarter" idx="10"/>
          </p:nvPr>
        </p:nvSpPr>
        <p:spPr/>
        <p:txBody>
          <a:bodyPr/>
          <a:lstStyle/>
          <a:p>
            <a:pPr>
              <a:defRPr/>
            </a:pPr>
            <a:fld id="{9A0F387B-B280-42D8-B731-F7F7B90518D4}" type="slidenum">
              <a:rPr lang="en-US" altLang="en-US" smtClean="0"/>
              <a:pPr>
                <a:defRPr/>
              </a:pPr>
              <a:t>30</a:t>
            </a:fld>
            <a:endParaRPr lang="en-US" altLang="en-US"/>
          </a:p>
        </p:txBody>
      </p:sp>
    </p:spTree>
    <p:extLst>
      <p:ext uri="{BB962C8B-B14F-4D97-AF65-F5344CB8AC3E}">
        <p14:creationId xmlns:p14="http://schemas.microsoft.com/office/powerpoint/2010/main" val="3888003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dirty="0" err="1"/>
              <a:t>PCIe</a:t>
            </a:r>
            <a:r>
              <a:rPr lang="en-US" dirty="0"/>
              <a:t> driver is only responsible of transferring raw data between the host machine and FPGA. The data can be the instructions generated in the host machine, or data read from DRAM which is sent back to the host machine.</a:t>
            </a:r>
          </a:p>
          <a:p>
            <a:endParaRPr lang="en-US" dirty="0"/>
          </a:p>
          <a:p>
            <a:r>
              <a:rPr lang="en-US" dirty="0"/>
              <a:t>Let me move to the details of </a:t>
            </a:r>
            <a:r>
              <a:rPr lang="en-US" dirty="0" err="1"/>
              <a:t>SoftMC</a:t>
            </a:r>
            <a:r>
              <a:rPr lang="en-US" dirty="0"/>
              <a:t> Hardware</a:t>
            </a:r>
          </a:p>
          <a:p>
            <a:endParaRPr lang="en-US" dirty="0"/>
          </a:p>
        </p:txBody>
      </p:sp>
      <p:sp>
        <p:nvSpPr>
          <p:cNvPr id="4" name="Slide Number Placeholder 3"/>
          <p:cNvSpPr>
            <a:spLocks noGrp="1"/>
          </p:cNvSpPr>
          <p:nvPr>
            <p:ph type="sldNum" sz="quarter" idx="10"/>
          </p:nvPr>
        </p:nvSpPr>
        <p:spPr/>
        <p:txBody>
          <a:bodyPr/>
          <a:lstStyle/>
          <a:p>
            <a:pPr>
              <a:defRPr/>
            </a:pPr>
            <a:fld id="{9A0F387B-B280-42D8-B731-F7F7B90518D4}" type="slidenum">
              <a:rPr lang="en-US" altLang="en-US" smtClean="0"/>
              <a:pPr>
                <a:defRPr/>
              </a:pPr>
              <a:t>31</a:t>
            </a:fld>
            <a:endParaRPr lang="en-US" altLang="en-US"/>
          </a:p>
        </p:txBody>
      </p:sp>
    </p:spTree>
    <p:extLst>
      <p:ext uri="{BB962C8B-B14F-4D97-AF65-F5344CB8AC3E}">
        <p14:creationId xmlns:p14="http://schemas.microsoft.com/office/powerpoint/2010/main" val="37694760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dirty="0"/>
              <a:t>This slide depicts the host machine, the DRAM module, and the FPGA that implements the </a:t>
            </a:r>
            <a:r>
              <a:rPr lang="en-US" dirty="0" err="1"/>
              <a:t>SoftMC</a:t>
            </a:r>
            <a:r>
              <a:rPr lang="en-US" dirty="0"/>
              <a:t> hardware.</a:t>
            </a:r>
          </a:p>
          <a:p>
            <a:endParaRPr lang="en-US" dirty="0"/>
          </a:p>
          <a:p>
            <a:r>
              <a:rPr lang="en-US" dirty="0"/>
              <a:t>I would like to show how the hardware operates by an example.</a:t>
            </a:r>
          </a:p>
          <a:p>
            <a:endParaRPr lang="en-US" dirty="0"/>
          </a:p>
          <a:p>
            <a:r>
              <a:rPr lang="en-US" dirty="0"/>
              <a:t>On the host machine, using the </a:t>
            </a:r>
            <a:r>
              <a:rPr lang="en-US" dirty="0" err="1"/>
              <a:t>SoftMC</a:t>
            </a:r>
            <a:r>
              <a:rPr lang="en-US" dirty="0"/>
              <a:t> API that I presented in the previous slide, the programmer generates a set of </a:t>
            </a:r>
            <a:r>
              <a:rPr lang="en-US" dirty="0" err="1"/>
              <a:t>SoftMC</a:t>
            </a:r>
            <a:r>
              <a:rPr lang="en-US" dirty="0"/>
              <a:t> instructions. Then the driver sends these instructions over the </a:t>
            </a:r>
            <a:r>
              <a:rPr lang="en-US" dirty="0" err="1"/>
              <a:t>PCIe</a:t>
            </a:r>
            <a:r>
              <a:rPr lang="en-US" dirty="0"/>
              <a:t> bus to the </a:t>
            </a:r>
            <a:r>
              <a:rPr lang="en-US" dirty="0" err="1"/>
              <a:t>SoftMC</a:t>
            </a:r>
            <a:r>
              <a:rPr lang="en-US" dirty="0"/>
              <a:t> hardware. In the </a:t>
            </a:r>
            <a:r>
              <a:rPr lang="en-US" dirty="0" err="1"/>
              <a:t>SoftMC</a:t>
            </a:r>
            <a:r>
              <a:rPr lang="en-US" dirty="0"/>
              <a:t> hardware, the instructions are buffered in the Instruction Queue. After receiving the entire Instruction Sequence, the Instruction Dispatcher fetches instructions from the queue and executes them. </a:t>
            </a:r>
          </a:p>
          <a:p>
            <a:endParaRPr lang="en-US" dirty="0"/>
          </a:p>
          <a:p>
            <a:r>
              <a:rPr lang="en-US" dirty="0"/>
              <a:t>Let’s assume the first one is an activate instructions, using which we will open a row from the DRAM. For that instruction, the dispatcher creates a corresponding DRAM command, which the DDR PHY unit sends to the DRAM module via the DDR bus. The dispatcher fetches the next instruction. It is a wait instructions that only tells the dispatcher to not fetch any instructions for the next couple of cycles. So this instruction doesn’t send anything to the DRAM. Last, the dispatcher executes a READ instruction, for which a DDR command is sent to the DRAM. In return, the DRAM module sends data back to the DDR PHY. DDR PHY forwards the data to the Read Capture module, which forwards the data further to the Host Machine. This was a demonstration of how the hardware operate in case of reading data from DRAM.</a:t>
            </a:r>
          </a:p>
          <a:p>
            <a:endParaRPr lang="en-US" dirty="0"/>
          </a:p>
          <a:p>
            <a:r>
              <a:rPr lang="en-US" dirty="0"/>
              <a:t>We also have Auto-refresh controller, which the user can set to automatically refresh the DRAM and Calibration Controller which performs task to ensure data integrity of the DDR bus. </a:t>
            </a:r>
          </a:p>
          <a:p>
            <a:endParaRPr lang="en-US" dirty="0"/>
          </a:p>
          <a:p>
            <a:r>
              <a:rPr lang="en-US" dirty="0"/>
              <a:t>That was in high-level a demonstration of our </a:t>
            </a:r>
            <a:r>
              <a:rPr lang="en-US" dirty="0" err="1"/>
              <a:t>SoftMM</a:t>
            </a:r>
            <a:r>
              <a:rPr lang="en-US" dirty="0"/>
              <a:t> design. For more details, please check our paper.</a:t>
            </a:r>
          </a:p>
        </p:txBody>
      </p:sp>
      <p:sp>
        <p:nvSpPr>
          <p:cNvPr id="4" name="Slide Number Placeholder 3"/>
          <p:cNvSpPr>
            <a:spLocks noGrp="1"/>
          </p:cNvSpPr>
          <p:nvPr>
            <p:ph type="sldNum" sz="quarter" idx="10"/>
          </p:nvPr>
        </p:nvSpPr>
        <p:spPr/>
        <p:txBody>
          <a:bodyPr/>
          <a:lstStyle/>
          <a:p>
            <a:pPr>
              <a:defRPr/>
            </a:pPr>
            <a:fld id="{9A0F387B-B280-42D8-B731-F7F7B90518D4}" type="slidenum">
              <a:rPr lang="en-US" altLang="en-US" smtClean="0"/>
              <a:pPr>
                <a:defRPr/>
              </a:pPr>
              <a:t>32</a:t>
            </a:fld>
            <a:endParaRPr lang="en-US" altLang="en-US"/>
          </a:p>
        </p:txBody>
      </p:sp>
    </p:spTree>
    <p:extLst>
      <p:ext uri="{BB962C8B-B14F-4D97-AF65-F5344CB8AC3E}">
        <p14:creationId xmlns:p14="http://schemas.microsoft.com/office/powerpoint/2010/main" val="24719440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7973AD7-D932-2641-9FAC-D90A34A34A63}" type="slidenum">
              <a:rPr lang="en-US" altLang="en-US" smtClean="0"/>
              <a:pPr>
                <a:defRPr/>
              </a:pPr>
              <a:t>2</a:t>
            </a:fld>
            <a:endParaRPr lang="en-US" altLang="en-US"/>
          </a:p>
        </p:txBody>
      </p:sp>
    </p:spTree>
    <p:extLst>
      <p:ext uri="{BB962C8B-B14F-4D97-AF65-F5344CB8AC3E}">
        <p14:creationId xmlns:p14="http://schemas.microsoft.com/office/powerpoint/2010/main" val="10437044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Using </a:t>
            </a:r>
            <a:r>
              <a:rPr lang="en-US" dirty="0" err="1"/>
              <a:t>SoftMC</a:t>
            </a:r>
            <a:r>
              <a:rPr lang="en-US" dirty="0"/>
              <a:t>, we implement two use cases.</a:t>
            </a:r>
          </a:p>
          <a:p>
            <a:endParaRPr lang="en-US" dirty="0"/>
          </a:p>
          <a:p>
            <a:r>
              <a:rPr lang="en-US" dirty="0"/>
              <a:t>First, we perform a retention time distribution study, in order to validate the correctness of our infrastructure.</a:t>
            </a:r>
          </a:p>
        </p:txBody>
      </p:sp>
      <p:sp>
        <p:nvSpPr>
          <p:cNvPr id="4" name="Slide Number Placeholder 3"/>
          <p:cNvSpPr>
            <a:spLocks noGrp="1"/>
          </p:cNvSpPr>
          <p:nvPr>
            <p:ph type="sldNum" sz="quarter" idx="10"/>
          </p:nvPr>
        </p:nvSpPr>
        <p:spPr/>
        <p:txBody>
          <a:bodyPr/>
          <a:lstStyle/>
          <a:p>
            <a:pPr>
              <a:defRPr/>
            </a:pPr>
            <a:fld id="{9A0F387B-B280-42D8-B731-F7F7B90518D4}" type="slidenum">
              <a:rPr lang="en-US" altLang="en-US" smtClean="0"/>
              <a:pPr>
                <a:defRPr/>
              </a:pPr>
              <a:t>33</a:t>
            </a:fld>
            <a:endParaRPr lang="en-US" altLang="en-US"/>
          </a:p>
        </p:txBody>
      </p:sp>
    </p:spTree>
    <p:extLst>
      <p:ext uri="{BB962C8B-B14F-4D97-AF65-F5344CB8AC3E}">
        <p14:creationId xmlns:p14="http://schemas.microsoft.com/office/powerpoint/2010/main" val="23586266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Retention Time of a DRAM cell is defined as the interval during which the cell can correctly store the data.</a:t>
            </a:r>
          </a:p>
          <a:p>
            <a:endParaRPr lang="en-US" dirty="0"/>
          </a:p>
          <a:p>
            <a:r>
              <a:rPr lang="en-US" dirty="0"/>
              <a:t>In this test, we experimentally analyze the retention time distribution in three DRAM modules from three different vendors.</a:t>
            </a:r>
          </a:p>
          <a:p>
            <a:endParaRPr lang="en-US" dirty="0"/>
          </a:p>
          <a:p>
            <a:r>
              <a:rPr lang="en-US" dirty="0"/>
              <a:t>Now I will show you how we perform that test using </a:t>
            </a:r>
            <a:r>
              <a:rPr lang="en-US" dirty="0" err="1"/>
              <a:t>SoftMC</a:t>
            </a:r>
            <a:r>
              <a:rPr lang="en-US" dirty="0"/>
              <a:t>. First, we write data reference data pattern to a DRAM row. Then, we wait for some time, which in fact specifies the refresh interval. After that refresh interval, we read the data back from the row, and check it if it still stores the reference data that we previously wrote. Then we repeat the test by increasing the refresh interval. We perform the test on every row in the DRAM module. This entire test could be implemented with about 100 lines of code using </a:t>
            </a:r>
            <a:r>
              <a:rPr lang="en-US" dirty="0" err="1"/>
              <a:t>SoftMC</a:t>
            </a:r>
            <a:r>
              <a:rPr lang="en-US" dirty="0"/>
              <a:t> API.</a:t>
            </a:r>
          </a:p>
          <a:p>
            <a:endParaRPr lang="en-US" dirty="0"/>
          </a:p>
          <a:p>
            <a:r>
              <a:rPr lang="en-US" dirty="0"/>
              <a:t>Now let me show you the results that we obtained from that experiment.</a:t>
            </a:r>
          </a:p>
        </p:txBody>
      </p:sp>
      <p:sp>
        <p:nvSpPr>
          <p:cNvPr id="4" name="Slide Number Placeholder 3"/>
          <p:cNvSpPr>
            <a:spLocks noGrp="1"/>
          </p:cNvSpPr>
          <p:nvPr>
            <p:ph type="sldNum" sz="quarter" idx="10"/>
          </p:nvPr>
        </p:nvSpPr>
        <p:spPr/>
        <p:txBody>
          <a:bodyPr/>
          <a:lstStyle/>
          <a:p>
            <a:pPr>
              <a:defRPr/>
            </a:pPr>
            <a:fld id="{9A0F387B-B280-42D8-B731-F7F7B90518D4}" type="slidenum">
              <a:rPr lang="en-US" altLang="en-US" smtClean="0"/>
              <a:pPr>
                <a:defRPr/>
              </a:pPr>
              <a:t>34</a:t>
            </a:fld>
            <a:endParaRPr lang="en-US" altLang="en-US"/>
          </a:p>
        </p:txBody>
      </p:sp>
    </p:spTree>
    <p:extLst>
      <p:ext uri="{BB962C8B-B14F-4D97-AF65-F5344CB8AC3E}">
        <p14:creationId xmlns:p14="http://schemas.microsoft.com/office/powerpoint/2010/main" val="10191598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results match the retention time results reported by prior work. This study validates the correctness of our testing infrastructure.</a:t>
            </a:r>
          </a:p>
        </p:txBody>
      </p:sp>
      <p:sp>
        <p:nvSpPr>
          <p:cNvPr id="4" name="Slide Number Placeholder 3"/>
          <p:cNvSpPr>
            <a:spLocks noGrp="1"/>
          </p:cNvSpPr>
          <p:nvPr>
            <p:ph type="sldNum" sz="quarter" idx="10"/>
          </p:nvPr>
        </p:nvSpPr>
        <p:spPr/>
        <p:txBody>
          <a:bodyPr/>
          <a:lstStyle/>
          <a:p>
            <a:pPr>
              <a:defRPr/>
            </a:pPr>
            <a:fld id="{9A0F387B-B280-42D8-B731-F7F7B90518D4}" type="slidenum">
              <a:rPr lang="en-US" altLang="en-US" smtClean="0"/>
              <a:pPr>
                <a:defRPr/>
              </a:pPr>
              <a:t>35</a:t>
            </a:fld>
            <a:endParaRPr lang="en-US" altLang="en-US"/>
          </a:p>
        </p:txBody>
      </p:sp>
    </p:spTree>
    <p:extLst>
      <p:ext uri="{BB962C8B-B14F-4D97-AF65-F5344CB8AC3E}">
        <p14:creationId xmlns:p14="http://schemas.microsoft.com/office/powerpoint/2010/main" val="29620157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let me move to our second use case.</a:t>
            </a:r>
          </a:p>
          <a:p>
            <a:r>
              <a:rPr lang="en-US" dirty="0"/>
              <a:t>In this use case, we evaluate two recently proposed latency reduction mechanisms and show the effectiveness of </a:t>
            </a:r>
            <a:r>
              <a:rPr lang="en-US" dirty="0" err="1"/>
              <a:t>SoftMC</a:t>
            </a:r>
            <a:r>
              <a:rPr lang="en-US" dirty="0"/>
              <a:t> in validating or refuting recently proposed ideas</a:t>
            </a:r>
          </a:p>
        </p:txBody>
      </p:sp>
      <p:sp>
        <p:nvSpPr>
          <p:cNvPr id="4" name="Slide Number Placeholder 3"/>
          <p:cNvSpPr>
            <a:spLocks noGrp="1"/>
          </p:cNvSpPr>
          <p:nvPr>
            <p:ph type="sldNum" sz="quarter" idx="10"/>
          </p:nvPr>
        </p:nvSpPr>
        <p:spPr/>
        <p:txBody>
          <a:bodyPr/>
          <a:lstStyle/>
          <a:p>
            <a:pPr>
              <a:defRPr/>
            </a:pPr>
            <a:fld id="{9A0F387B-B280-42D8-B731-F7F7B90518D4}" type="slidenum">
              <a:rPr lang="en-US" altLang="en-US" smtClean="0"/>
              <a:pPr>
                <a:defRPr/>
              </a:pPr>
              <a:t>36</a:t>
            </a:fld>
            <a:endParaRPr lang="en-US" altLang="en-US"/>
          </a:p>
        </p:txBody>
      </p:sp>
    </p:spTree>
    <p:extLst>
      <p:ext uri="{BB962C8B-B14F-4D97-AF65-F5344CB8AC3E}">
        <p14:creationId xmlns:p14="http://schemas.microsoft.com/office/powerpoint/2010/main" val="14154599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Two mechanisms, </a:t>
            </a:r>
            <a:r>
              <a:rPr lang="en-US" dirty="0" err="1"/>
              <a:t>ChargeCache</a:t>
            </a:r>
            <a:r>
              <a:rPr lang="en-US" dirty="0"/>
              <a:t> and Non Uniform Access Time Memory Controller (NUAT) exploit the same key observation to reduce DRAM access latency.</a:t>
            </a:r>
          </a:p>
          <a:p>
            <a:endParaRPr lang="en-US" dirty="0"/>
          </a:p>
          <a:p>
            <a:r>
              <a:rPr lang="en-US" dirty="0"/>
              <a:t>A Highly-charged DRAM cell can be accessed faster, with lower latency. </a:t>
            </a:r>
            <a:r>
              <a:rPr lang="en-US" dirty="0" err="1"/>
              <a:t>ChargeCache</a:t>
            </a:r>
            <a:r>
              <a:rPr lang="en-US" dirty="0"/>
              <a:t> combines this observation with that recently-accessed DRAM cells are in highly-charged state. This is because, when we access a cell, it gets restored as I showed in the first slides. On the other hand, NUAT is based on the observation that recently-refreshed DRAM cells have high amount of charge.</a:t>
            </a:r>
          </a:p>
          <a:p>
            <a:endParaRPr lang="en-US" dirty="0"/>
          </a:p>
          <a:p>
            <a:r>
              <a:rPr lang="en-US" dirty="0"/>
              <a:t>Let me show in the next slide what I mean by highly-charged cell and why it can be accessed with low latency.</a:t>
            </a:r>
          </a:p>
        </p:txBody>
      </p:sp>
      <p:sp>
        <p:nvSpPr>
          <p:cNvPr id="4" name="Slide Number Placeholder 3"/>
          <p:cNvSpPr>
            <a:spLocks noGrp="1"/>
          </p:cNvSpPr>
          <p:nvPr>
            <p:ph type="sldNum" sz="quarter" idx="10"/>
          </p:nvPr>
        </p:nvSpPr>
        <p:spPr/>
        <p:txBody>
          <a:bodyPr/>
          <a:lstStyle/>
          <a:p>
            <a:pPr>
              <a:defRPr/>
            </a:pPr>
            <a:fld id="{9A0F387B-B280-42D8-B731-F7F7B90518D4}" type="slidenum">
              <a:rPr lang="en-US" altLang="en-US" smtClean="0"/>
              <a:pPr>
                <a:defRPr/>
              </a:pPr>
              <a:t>37</a:t>
            </a:fld>
            <a:endParaRPr lang="en-US" altLang="en-US"/>
          </a:p>
        </p:txBody>
      </p:sp>
    </p:spTree>
    <p:extLst>
      <p:ext uri="{BB962C8B-B14F-4D97-AF65-F5344CB8AC3E}">
        <p14:creationId xmlns:p14="http://schemas.microsoft.com/office/powerpoint/2010/main" val="5109057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Recall that prior to activate, the DRAM cell is leaking its charge. The two studies we evaluate observe that if the activate is issued when the DRAM cell is highly-charged, which means it is accessed just after the refresh, the access latency can be reduced. Specifically, their mechanisms can reduce Ready to access latency and Activation Latency.  Note that, current memory controllers do not have a notion of charge available in the cells and hence they cannot exploit this observation. Their mechanisms extend the memory controller with such ability. </a:t>
            </a:r>
          </a:p>
          <a:p>
            <a:endParaRPr lang="en-US" dirty="0"/>
          </a:p>
          <a:p>
            <a:r>
              <a:rPr lang="en-US" dirty="0"/>
              <a:t>Although we perform separate experiment using </a:t>
            </a:r>
            <a:r>
              <a:rPr lang="en-US" dirty="0" err="1"/>
              <a:t>SoftMC</a:t>
            </a:r>
            <a:r>
              <a:rPr lang="en-US" dirty="0"/>
              <a:t>, to measure the headroom for reduction on these latencies,</a:t>
            </a:r>
          </a:p>
          <a:p>
            <a:r>
              <a:rPr lang="en-US" dirty="0"/>
              <a:t>In this talk I will only explain the experiment we performed for ready to access latency. I would be happy to discuss our other experiment offline.</a:t>
            </a:r>
          </a:p>
        </p:txBody>
      </p:sp>
      <p:sp>
        <p:nvSpPr>
          <p:cNvPr id="4" name="Slide Number Placeholder 3"/>
          <p:cNvSpPr>
            <a:spLocks noGrp="1"/>
          </p:cNvSpPr>
          <p:nvPr>
            <p:ph type="sldNum" sz="quarter" idx="10"/>
          </p:nvPr>
        </p:nvSpPr>
        <p:spPr/>
        <p:txBody>
          <a:bodyPr/>
          <a:lstStyle/>
          <a:p>
            <a:pPr>
              <a:defRPr/>
            </a:pPr>
            <a:fld id="{9A0F387B-B280-42D8-B731-F7F7B90518D4}" type="slidenum">
              <a:rPr lang="en-US" altLang="en-US" smtClean="0"/>
              <a:pPr>
                <a:defRPr/>
              </a:pPr>
              <a:t>38</a:t>
            </a:fld>
            <a:endParaRPr lang="en-US" altLang="en-US"/>
          </a:p>
        </p:txBody>
      </p:sp>
    </p:spTree>
    <p:extLst>
      <p:ext uri="{BB962C8B-B14F-4D97-AF65-F5344CB8AC3E}">
        <p14:creationId xmlns:p14="http://schemas.microsoft.com/office/powerpoint/2010/main" val="25212270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our methodology for the ready to access latency test.</a:t>
            </a:r>
          </a:p>
          <a:p>
            <a:endParaRPr lang="en-US" dirty="0"/>
          </a:p>
          <a:p>
            <a:r>
              <a:rPr lang="en-US" dirty="0"/>
              <a:t>We start the test similar to retention time distribution study, by writing a reference data. Next, we wait for some time interval. We use this interval to adjust the charge amount stored in the cell. If we wait longer, the cell will leak more charge, and at the end the cell will contain lower charge. If we wait shorter, the cell will contain higher charge. </a:t>
            </a:r>
          </a:p>
          <a:p>
            <a:endParaRPr lang="en-US" dirty="0"/>
          </a:p>
          <a:p>
            <a:r>
              <a:rPr lang="en-US" dirty="0"/>
              <a:t>Next, the read back data from the same location in DRAM that we wrote the reference data to. We perform this read with low ready-to-access latency. Which means, after issuing the activate command, we wait less prior to issuing the read command. Then we compare the data we read with the reference data, and we count the number of errors. We repeat the test through the entire DRAM with different wait intervals.</a:t>
            </a:r>
          </a:p>
        </p:txBody>
      </p:sp>
      <p:sp>
        <p:nvSpPr>
          <p:cNvPr id="4" name="Slide Number Placeholder 3"/>
          <p:cNvSpPr>
            <a:spLocks noGrp="1"/>
          </p:cNvSpPr>
          <p:nvPr>
            <p:ph type="sldNum" sz="quarter" idx="10"/>
          </p:nvPr>
        </p:nvSpPr>
        <p:spPr/>
        <p:txBody>
          <a:bodyPr/>
          <a:lstStyle/>
          <a:p>
            <a:pPr>
              <a:defRPr/>
            </a:pPr>
            <a:fld id="{9A0F387B-B280-42D8-B731-F7F7B90518D4}" type="slidenum">
              <a:rPr lang="en-US" altLang="en-US" smtClean="0"/>
              <a:pPr>
                <a:defRPr/>
              </a:pPr>
              <a:t>39</a:t>
            </a:fld>
            <a:endParaRPr lang="en-US" altLang="en-US"/>
          </a:p>
        </p:txBody>
      </p:sp>
    </p:spTree>
    <p:extLst>
      <p:ext uri="{BB962C8B-B14F-4D97-AF65-F5344CB8AC3E}">
        <p14:creationId xmlns:p14="http://schemas.microsoft.com/office/powerpoint/2010/main" val="3233715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a:t>First, I would like to show you what the results should look like based on the idea that highly-charged cells can be accessed faster.</a:t>
            </a:r>
          </a:p>
          <a:p>
            <a:r>
              <a:rPr lang="en-US" dirty="0"/>
              <a:t>In the x-axis of the figure, we have the wait interval, which you can think as the charge amount of the cell. Going to the left the cell has more charge, going to the right the cell has less charge. On the y-axis we have the number of bytes with at least one bit-flip. The lines represent the number of errors for different ready-to-access latencies, from 6 cycles to just 3 cycles. </a:t>
            </a:r>
          </a:p>
          <a:p>
            <a:endParaRPr lang="en-US" dirty="0"/>
          </a:p>
          <a:p>
            <a:r>
              <a:rPr lang="en-US" dirty="0"/>
              <a:t>If we look at this point, we can see that when a cell has leaked significant portion of its charge, the correct data can be read from the DRAM cell using default ready-to-access latency, which is 6. But, the data cannot be read correctly with low latency. On the other hand, when the cell contains higher amount of charge, it can be accessed correctly also with low latency without any errors.</a:t>
            </a:r>
          </a:p>
          <a:p>
            <a:endParaRPr lang="en-US" dirty="0"/>
          </a:p>
          <a:p>
            <a:r>
              <a:rPr lang="en-US" dirty="0"/>
              <a:t>OK, lets look at our results that we obtained by testing real DRAM chips.</a:t>
            </a:r>
          </a:p>
          <a:p>
            <a:endParaRPr lang="en-US" dirty="0"/>
          </a:p>
          <a:p>
            <a:r>
              <a:rPr lang="en-US" dirty="0"/>
              <a:t>As you see, there is not a considerable distinction among the curves for 6, 5, and 4 cycles of latency, which conflicts with our expectation.</a:t>
            </a:r>
          </a:p>
          <a:p>
            <a:r>
              <a:rPr lang="en-US" dirty="0"/>
              <a:t>With 3 cycles latency, we have error even when working with very small wait interval. We believe that is because with such a low latency, some of the cells cannot correctly operate regardless of their charge amount.</a:t>
            </a:r>
          </a:p>
          <a:p>
            <a:endParaRPr lang="en-US" dirty="0"/>
          </a:p>
          <a:p>
            <a:r>
              <a:rPr lang="en-US" dirty="0"/>
              <a:t>Based on our experiments using </a:t>
            </a:r>
            <a:r>
              <a:rPr lang="en-US" dirty="0" err="1"/>
              <a:t>SoftMC</a:t>
            </a:r>
            <a:r>
              <a:rPr lang="en-US" dirty="0"/>
              <a:t>, we do not observe the expected latency reduction effect in existing DRAM chips.</a:t>
            </a:r>
          </a:p>
        </p:txBody>
      </p:sp>
      <p:sp>
        <p:nvSpPr>
          <p:cNvPr id="4" name="Slide Number Placeholder 3"/>
          <p:cNvSpPr>
            <a:spLocks noGrp="1"/>
          </p:cNvSpPr>
          <p:nvPr>
            <p:ph type="sldNum" sz="quarter" idx="10"/>
          </p:nvPr>
        </p:nvSpPr>
        <p:spPr/>
        <p:txBody>
          <a:bodyPr/>
          <a:lstStyle/>
          <a:p>
            <a:pPr>
              <a:defRPr/>
            </a:pPr>
            <a:fld id="{9A0F387B-B280-42D8-B731-F7F7B90518D4}" type="slidenum">
              <a:rPr lang="en-US" altLang="en-US" smtClean="0"/>
              <a:pPr>
                <a:defRPr/>
              </a:pPr>
              <a:t>40</a:t>
            </a:fld>
            <a:endParaRPr lang="en-US" altLang="en-US"/>
          </a:p>
        </p:txBody>
      </p:sp>
    </p:spTree>
    <p:extLst>
      <p:ext uri="{BB962C8B-B14F-4D97-AF65-F5344CB8AC3E}">
        <p14:creationId xmlns:p14="http://schemas.microsoft.com/office/powerpoint/2010/main" val="14842844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a:t>But, what is the reason behind that? Why don’t we see the latency reduction effect?</a:t>
            </a:r>
          </a:p>
          <a:p>
            <a:endParaRPr lang="en-US" dirty="0"/>
          </a:p>
          <a:p>
            <a:r>
              <a:rPr lang="en-US" dirty="0"/>
              <a:t>Based on our discussion with DRAM manufacturers, we found out that there is a critical timing parameter which cannot be externally controlled my the memory controller. This is the interval between the Activate command, until the sense amplifier gets enabled. Let me explain that with the following example.</a:t>
            </a:r>
          </a:p>
          <a:p>
            <a:endParaRPr lang="en-US" dirty="0"/>
          </a:p>
          <a:p>
            <a:r>
              <a:rPr lang="en-US" dirty="0"/>
              <a:t>Initially, the cell has charge in region of Data 1. With the activate command, the cell shared a portion of its charge with the wire connected to the sense amplifier. This sharing continues until the sense amplifier gets enabled and starts charging the cell back to fully charged state. This time, from the issuing of activate command to the enabling of the sense amplifier is fixed in the DRAM circuit. When the sense amplifier is enabled it brings the cell to highly charged state. And at the time where the cell reaches ready to access charge level, the memory controller can issue the read or write command. And the entire latency from ACT to Read or Write is ready-to-access-latency as I explained in the start of my talk. </a:t>
            </a:r>
          </a:p>
          <a:p>
            <a:endParaRPr lang="en-US" dirty="0"/>
          </a:p>
          <a:p>
            <a:r>
              <a:rPr lang="en-US" dirty="0"/>
              <a:t>Let’s see what happens when we start with initially fully charged cell. Since, the latency to enable the sense amplifier is fixed, after charge sharing, the cell charge reaches almost the same point, and we do not get any room for reduction of ready-to-access latency. However, if we look at the point where the charge sharing gets to the point where the blue line reaches just before enabling the sense amplifier, we see that we have a significant potential for latency reduction. </a:t>
            </a:r>
          </a:p>
          <a:p>
            <a:endParaRPr lang="en-US" dirty="0"/>
          </a:p>
          <a:p>
            <a:r>
              <a:rPr lang="en-US" dirty="0"/>
              <a:t>Using </a:t>
            </a:r>
            <a:r>
              <a:rPr lang="en-US" dirty="0" err="1"/>
              <a:t>SoftMC</a:t>
            </a:r>
            <a:r>
              <a:rPr lang="en-US" dirty="0"/>
              <a:t>, we show that the expected latency reduction effect is not observable in existing DRAM chips.</a:t>
            </a:r>
          </a:p>
        </p:txBody>
      </p:sp>
      <p:sp>
        <p:nvSpPr>
          <p:cNvPr id="4" name="Slide Number Placeholder 3"/>
          <p:cNvSpPr>
            <a:spLocks noGrp="1"/>
          </p:cNvSpPr>
          <p:nvPr>
            <p:ph type="sldNum" sz="quarter" idx="10"/>
          </p:nvPr>
        </p:nvSpPr>
        <p:spPr/>
        <p:txBody>
          <a:bodyPr/>
          <a:lstStyle/>
          <a:p>
            <a:pPr>
              <a:defRPr/>
            </a:pPr>
            <a:fld id="{9A0F387B-B280-42D8-B731-F7F7B90518D4}" type="slidenum">
              <a:rPr lang="en-US" altLang="en-US" smtClean="0"/>
              <a:pPr>
                <a:defRPr/>
              </a:pPr>
              <a:t>41</a:t>
            </a:fld>
            <a:endParaRPr lang="en-US" altLang="en-US"/>
          </a:p>
        </p:txBody>
      </p:sp>
    </p:spTree>
    <p:extLst>
      <p:ext uri="{BB962C8B-B14F-4D97-AF65-F5344CB8AC3E}">
        <p14:creationId xmlns:p14="http://schemas.microsoft.com/office/powerpoint/2010/main" val="6736112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presented you two examples that </a:t>
            </a:r>
            <a:r>
              <a:rPr lang="en-US" dirty="0" err="1"/>
              <a:t>SoftMC</a:t>
            </a:r>
            <a:r>
              <a:rPr lang="en-US" dirty="0"/>
              <a:t> enables. Now, I will talk about more future research directions that </a:t>
            </a:r>
            <a:r>
              <a:rPr lang="en-US" dirty="0" err="1"/>
              <a:t>SoftMC</a:t>
            </a:r>
            <a:r>
              <a:rPr lang="en-US" dirty="0"/>
              <a:t> can enable</a:t>
            </a:r>
          </a:p>
        </p:txBody>
      </p:sp>
      <p:sp>
        <p:nvSpPr>
          <p:cNvPr id="4" name="Slide Number Placeholder 3"/>
          <p:cNvSpPr>
            <a:spLocks noGrp="1"/>
          </p:cNvSpPr>
          <p:nvPr>
            <p:ph type="sldNum" sz="quarter" idx="10"/>
          </p:nvPr>
        </p:nvSpPr>
        <p:spPr/>
        <p:txBody>
          <a:bodyPr/>
          <a:lstStyle/>
          <a:p>
            <a:pPr>
              <a:defRPr/>
            </a:pPr>
            <a:fld id="{9A0F387B-B280-42D8-B731-F7F7B90518D4}" type="slidenum">
              <a:rPr lang="en-US" altLang="en-US" smtClean="0"/>
              <a:pPr>
                <a:defRPr/>
              </a:pPr>
              <a:t>42</a:t>
            </a:fld>
            <a:endParaRPr lang="en-US" altLang="en-US"/>
          </a:p>
        </p:txBody>
      </p:sp>
    </p:spTree>
    <p:extLst>
      <p:ext uri="{BB962C8B-B14F-4D97-AF65-F5344CB8AC3E}">
        <p14:creationId xmlns:p14="http://schemas.microsoft.com/office/powerpoint/2010/main" val="41006021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1165225" y="676275"/>
            <a:ext cx="4713288" cy="3533775"/>
          </a:xfrm>
          <a:ln/>
        </p:spPr>
      </p:sp>
      <p:sp>
        <p:nvSpPr>
          <p:cNvPr id="27651" name="Rectangle 3"/>
          <p:cNvSpPr>
            <a:spLocks noGrp="1" noChangeArrowheads="1"/>
          </p:cNvSpPr>
          <p:nvPr>
            <p:ph type="body" idx="1"/>
          </p:nvPr>
        </p:nvSpPr>
        <p:spPr>
          <a:xfrm>
            <a:off x="897994" y="4434208"/>
            <a:ext cx="5166647" cy="4135091"/>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dirty="0"/>
          </a:p>
        </p:txBody>
      </p:sp>
    </p:spTree>
    <p:extLst>
      <p:ext uri="{BB962C8B-B14F-4D97-AF65-F5344CB8AC3E}">
        <p14:creationId xmlns:p14="http://schemas.microsoft.com/office/powerpoint/2010/main" val="9599010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of all, </a:t>
            </a:r>
            <a:r>
              <a:rPr lang="en-US" dirty="0" err="1"/>
              <a:t>SoftMC</a:t>
            </a:r>
            <a:r>
              <a:rPr lang="en-US" dirty="0"/>
              <a:t> will enable more DRAM characterization studies.  </a:t>
            </a:r>
            <a:r>
              <a:rPr lang="en-US" dirty="0" err="1"/>
              <a:t>SoftMC</a:t>
            </a:r>
            <a:r>
              <a:rPr lang="en-US" dirty="0"/>
              <a:t> can help to answer questions such as:</a:t>
            </a:r>
          </a:p>
          <a:p>
            <a:endParaRPr lang="en-US" dirty="0"/>
          </a:p>
          <a:p>
            <a:r>
              <a:rPr lang="en-US" dirty="0"/>
              <a:t>…</a:t>
            </a:r>
          </a:p>
          <a:p>
            <a:endParaRPr lang="en-US" dirty="0"/>
          </a:p>
          <a:p>
            <a:endParaRPr lang="en-US" dirty="0"/>
          </a:p>
          <a:p>
            <a:r>
              <a:rPr lang="en-US" dirty="0"/>
              <a:t>Second, by some minor changes, </a:t>
            </a:r>
            <a:r>
              <a:rPr lang="en-US" dirty="0" err="1"/>
              <a:t>SoftMC</a:t>
            </a:r>
            <a:r>
              <a:rPr lang="en-US" dirty="0"/>
              <a:t> can be used for characterization of emerging Non-volatile memories. When such chips become available, it will be critical to characterize and analyze them in order to understand, exploit, and correct their behavior.</a:t>
            </a:r>
          </a:p>
          <a:p>
            <a:endParaRPr lang="en-US" dirty="0"/>
          </a:p>
          <a:p>
            <a:r>
              <a:rPr lang="en-US" dirty="0"/>
              <a:t>Thirds, </a:t>
            </a:r>
            <a:r>
              <a:rPr lang="en-US" dirty="0" err="1"/>
              <a:t>SoftMC</a:t>
            </a:r>
            <a:r>
              <a:rPr lang="en-US" dirty="0"/>
              <a:t> could also be extended to enable studies on areas such as memory scheduling and power management. </a:t>
            </a:r>
            <a:r>
              <a:rPr lang="en-US" dirty="0" err="1"/>
              <a:t>SoftMC</a:t>
            </a:r>
            <a:r>
              <a:rPr lang="en-US" dirty="0"/>
              <a:t> could also be adapted to run real workloads on it.</a:t>
            </a:r>
          </a:p>
          <a:p>
            <a:endParaRPr lang="en-US" dirty="0"/>
          </a:p>
          <a:p>
            <a:r>
              <a:rPr lang="en-US" dirty="0"/>
              <a:t>We believe, </a:t>
            </a:r>
            <a:r>
              <a:rPr lang="en-US" dirty="0" err="1"/>
              <a:t>SoftMC</a:t>
            </a:r>
            <a:r>
              <a:rPr lang="en-US" dirty="0"/>
              <a:t> will help to develop mechanisms and architectures that improve reliability and performance of future memory systems.</a:t>
            </a:r>
          </a:p>
        </p:txBody>
      </p:sp>
      <p:sp>
        <p:nvSpPr>
          <p:cNvPr id="4" name="Slide Number Placeholder 3"/>
          <p:cNvSpPr>
            <a:spLocks noGrp="1"/>
          </p:cNvSpPr>
          <p:nvPr>
            <p:ph type="sldNum" sz="quarter" idx="10"/>
          </p:nvPr>
        </p:nvSpPr>
        <p:spPr/>
        <p:txBody>
          <a:bodyPr/>
          <a:lstStyle/>
          <a:p>
            <a:pPr>
              <a:defRPr/>
            </a:pPr>
            <a:fld id="{9A0F387B-B280-42D8-B731-F7F7B90518D4}" type="slidenum">
              <a:rPr lang="en-US" altLang="en-US" smtClean="0"/>
              <a:pPr>
                <a:defRPr/>
              </a:pPr>
              <a:t>43</a:t>
            </a:fld>
            <a:endParaRPr lang="en-US" altLang="en-US"/>
          </a:p>
        </p:txBody>
      </p:sp>
    </p:spTree>
    <p:extLst>
      <p:ext uri="{BB962C8B-B14F-4D97-AF65-F5344CB8AC3E}">
        <p14:creationId xmlns:p14="http://schemas.microsoft.com/office/powerpoint/2010/main" val="8579912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let me conclude</a:t>
            </a:r>
          </a:p>
        </p:txBody>
      </p:sp>
      <p:sp>
        <p:nvSpPr>
          <p:cNvPr id="4" name="Slide Number Placeholder 3"/>
          <p:cNvSpPr>
            <a:spLocks noGrp="1"/>
          </p:cNvSpPr>
          <p:nvPr>
            <p:ph type="sldNum" sz="quarter" idx="10"/>
          </p:nvPr>
        </p:nvSpPr>
        <p:spPr/>
        <p:txBody>
          <a:bodyPr/>
          <a:lstStyle/>
          <a:p>
            <a:pPr>
              <a:defRPr/>
            </a:pPr>
            <a:fld id="{9A0F387B-B280-42D8-B731-F7F7B90518D4}" type="slidenum">
              <a:rPr lang="en-US" altLang="en-US" smtClean="0"/>
              <a:pPr>
                <a:defRPr/>
              </a:pPr>
              <a:t>44</a:t>
            </a:fld>
            <a:endParaRPr lang="en-US" altLang="en-US"/>
          </a:p>
        </p:txBody>
      </p:sp>
    </p:spTree>
    <p:extLst>
      <p:ext uri="{BB962C8B-B14F-4D97-AF65-F5344CB8AC3E}">
        <p14:creationId xmlns:p14="http://schemas.microsoft.com/office/powerpoint/2010/main" val="39477479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now, let me quickly conclude.</a:t>
            </a:r>
          </a:p>
          <a:p>
            <a:endParaRPr lang="en-US" dirty="0"/>
          </a:p>
          <a:p>
            <a:r>
              <a:rPr lang="en-US" dirty="0"/>
              <a:t>We designed and implemented the first publicly-available FPGA-based DRAM testing infrastructure. </a:t>
            </a:r>
            <a:r>
              <a:rPr lang="en-US" dirty="0" err="1"/>
              <a:t>SoftMC</a:t>
            </a:r>
            <a:r>
              <a:rPr lang="en-US" dirty="0"/>
              <a:t> has two properties, Flexibility and Ease of Use, which enable wide-range of studies on DRAM to be performed by a wide-range of researchers.</a:t>
            </a:r>
          </a:p>
          <a:p>
            <a:r>
              <a:rPr lang="en-US" dirty="0"/>
              <a:t>We show the capabilities of </a:t>
            </a:r>
            <a:r>
              <a:rPr lang="en-US" dirty="0" err="1"/>
              <a:t>SoftMC</a:t>
            </a:r>
            <a:r>
              <a:rPr lang="en-US" dirty="0"/>
              <a:t> by implementing two use cases. The results of our Retention Time Distribution study match with previously reported results, validating the correctness of </a:t>
            </a:r>
            <a:r>
              <a:rPr lang="en-US" dirty="0" err="1"/>
              <a:t>SoftMC</a:t>
            </a:r>
            <a:r>
              <a:rPr lang="en-US" dirty="0"/>
              <a:t>.</a:t>
            </a:r>
          </a:p>
          <a:p>
            <a:r>
              <a:rPr lang="en-US" dirty="0"/>
              <a:t>In the second use case, using </a:t>
            </a:r>
            <a:r>
              <a:rPr lang="en-US" dirty="0" err="1"/>
              <a:t>SoftMC</a:t>
            </a:r>
            <a:r>
              <a:rPr lang="en-US" dirty="0"/>
              <a:t>, we show that the expected latency reduction effect of two recently-proposed mechanisms is not observable in existing DRAM chips. That study shows the capability of </a:t>
            </a:r>
            <a:r>
              <a:rPr lang="en-US" dirty="0" err="1"/>
              <a:t>SoftMC</a:t>
            </a:r>
            <a:r>
              <a:rPr lang="en-US" dirty="0"/>
              <a:t> in validating or refuting new mechanisms on DRAM.</a:t>
            </a:r>
          </a:p>
          <a:p>
            <a:endParaRPr lang="en-US" dirty="0"/>
          </a:p>
          <a:p>
            <a:r>
              <a:rPr lang="en-US" dirty="0"/>
              <a:t>We believe that </a:t>
            </a:r>
            <a:r>
              <a:rPr lang="en-US" dirty="0" err="1"/>
              <a:t>SoftMC</a:t>
            </a:r>
            <a:r>
              <a:rPr lang="en-US" dirty="0"/>
              <a:t> will be widely used to evaluate and validate studies, ideas, and methodologies in the design of future memory systems.</a:t>
            </a:r>
          </a:p>
        </p:txBody>
      </p:sp>
      <p:sp>
        <p:nvSpPr>
          <p:cNvPr id="4" name="Slide Number Placeholder 3"/>
          <p:cNvSpPr>
            <a:spLocks noGrp="1"/>
          </p:cNvSpPr>
          <p:nvPr>
            <p:ph type="sldNum" sz="quarter" idx="10"/>
          </p:nvPr>
        </p:nvSpPr>
        <p:spPr/>
        <p:txBody>
          <a:bodyPr/>
          <a:lstStyle/>
          <a:p>
            <a:pPr>
              <a:defRPr/>
            </a:pPr>
            <a:fld id="{9A0F387B-B280-42D8-B731-F7F7B90518D4}" type="slidenum">
              <a:rPr lang="en-US" altLang="en-US" smtClean="0"/>
              <a:pPr>
                <a:defRPr/>
              </a:pPr>
              <a:t>45</a:t>
            </a:fld>
            <a:endParaRPr lang="en-US" altLang="en-US"/>
          </a:p>
        </p:txBody>
      </p:sp>
    </p:spTree>
    <p:extLst>
      <p:ext uri="{BB962C8B-B14F-4D97-AF65-F5344CB8AC3E}">
        <p14:creationId xmlns:p14="http://schemas.microsoft.com/office/powerpoint/2010/main" val="34992390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a:ln/>
        </p:spPr>
      </p:sp>
      <p:sp>
        <p:nvSpPr>
          <p:cNvPr id="4099" name="Notes Placeholder 2"/>
          <p:cNvSpPr>
            <a:spLocks noGrp="1"/>
          </p:cNvSpPr>
          <p:nvPr>
            <p:ph type="body" idx="1"/>
          </p:nvPr>
        </p:nvSpPr>
        <p:spPr>
          <a:noFill/>
        </p:spPr>
        <p:txBody>
          <a:bodyPr/>
          <a:lstStyle/>
          <a:p>
            <a:pPr eaLnBrk="1" hangingPunct="1"/>
            <a:r>
              <a:rPr lang="en-US" altLang="en-US" dirty="0"/>
              <a:t>Hello everyone.</a:t>
            </a:r>
          </a:p>
          <a:p>
            <a:pPr eaLnBrk="1" hangingPunct="1"/>
            <a:r>
              <a:rPr lang="en-US" altLang="en-US" dirty="0"/>
              <a:t>My name is Hasan and today, I will talk about our work named </a:t>
            </a:r>
            <a:r>
              <a:rPr lang="en-US" altLang="en-US" dirty="0" err="1"/>
              <a:t>SoftMC</a:t>
            </a:r>
            <a:r>
              <a:rPr lang="en-US" altLang="en-US" dirty="0"/>
              <a:t>, which is an open-source  infrastructure for testing DRAM.</a:t>
            </a:r>
          </a:p>
          <a:p>
            <a:pPr eaLnBrk="1" hangingPunct="1"/>
            <a:r>
              <a:rPr lang="en-US" altLang="en-US" dirty="0"/>
              <a:t>This work is done in collaboration with co-authors from ETH Zurich, Carnegie Mellon University, and</a:t>
            </a:r>
          </a:p>
          <a:p>
            <a:pPr eaLnBrk="1" hangingPunct="1"/>
            <a:r>
              <a:rPr lang="en-US" altLang="en-US" dirty="0"/>
              <a:t>TOBB University of Economics and Technology</a:t>
            </a:r>
          </a:p>
        </p:txBody>
      </p:sp>
      <p:sp>
        <p:nvSpPr>
          <p:cNvPr id="4100" name="Slide Number Placeholder 3"/>
          <p:cNvSpPr>
            <a:spLocks noGrp="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479F28B-820E-46A0-B3B5-7673D3F1E7D4}" type="slidenum">
              <a:rPr lang="en-US" altLang="en-US"/>
              <a:pPr/>
              <a:t>46</a:t>
            </a:fld>
            <a:endParaRPr lang="en-US" altLang="en-US"/>
          </a:p>
        </p:txBody>
      </p:sp>
    </p:spTree>
    <p:extLst>
      <p:ext uri="{BB962C8B-B14F-4D97-AF65-F5344CB8AC3E}">
        <p14:creationId xmlns:p14="http://schemas.microsoft.com/office/powerpoint/2010/main" val="25926025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E82DFE-E98A-254F-BFEC-3824591F8463}" type="slidenum">
              <a:rPr lang="en-US" altLang="en-US" smtClean="0">
                <a:solidFill>
                  <a:srgbClr val="000000"/>
                </a:solidFill>
                <a:latin typeface="Arial" panose="020B0604020202020204" pitchFamily="34" charset="0"/>
              </a:rPr>
              <a:pPr>
                <a:spcBef>
                  <a:spcPct val="0"/>
                </a:spcBef>
              </a:pPr>
              <a:t>47</a:t>
            </a:fld>
            <a:endParaRPr lang="en-US" altLang="en-US">
              <a:solidFill>
                <a:srgbClr val="000000"/>
              </a:solidFill>
              <a:latin typeface="Arial" panose="020B0604020202020204" pitchFamily="34" charset="0"/>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0536183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7973AD7-D932-2641-9FAC-D90A34A34A63}" type="slidenum">
              <a:rPr lang="en-US" altLang="en-US" smtClean="0"/>
              <a:pPr>
                <a:defRPr/>
              </a:pPr>
              <a:t>11</a:t>
            </a:fld>
            <a:endParaRPr lang="en-US" altLang="en-US"/>
          </a:p>
        </p:txBody>
      </p:sp>
    </p:spTree>
    <p:extLst>
      <p:ext uri="{BB962C8B-B14F-4D97-AF65-F5344CB8AC3E}">
        <p14:creationId xmlns:p14="http://schemas.microsoft.com/office/powerpoint/2010/main" val="9439722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a:ln/>
        </p:spPr>
      </p:sp>
      <p:sp>
        <p:nvSpPr>
          <p:cNvPr id="4099" name="Notes Placeholder 2"/>
          <p:cNvSpPr>
            <a:spLocks noGrp="1"/>
          </p:cNvSpPr>
          <p:nvPr>
            <p:ph type="body" idx="1"/>
          </p:nvPr>
        </p:nvSpPr>
        <p:spPr>
          <a:noFill/>
        </p:spPr>
        <p:txBody>
          <a:bodyPr/>
          <a:lstStyle/>
          <a:p>
            <a:pPr eaLnBrk="1" hangingPunct="1"/>
            <a:r>
              <a:rPr lang="en-US" altLang="en-US" dirty="0"/>
              <a:t>Hello everyone.</a:t>
            </a:r>
          </a:p>
          <a:p>
            <a:pPr eaLnBrk="1" hangingPunct="1"/>
            <a:r>
              <a:rPr lang="en-US" altLang="en-US" dirty="0"/>
              <a:t>My name is Hasan and today, I will talk about our work named </a:t>
            </a:r>
            <a:r>
              <a:rPr lang="en-US" altLang="en-US" dirty="0" err="1"/>
              <a:t>SoftMC</a:t>
            </a:r>
            <a:r>
              <a:rPr lang="en-US" altLang="en-US" dirty="0"/>
              <a:t>, which is an open-source  infrastructure for testing DRAM.</a:t>
            </a:r>
          </a:p>
          <a:p>
            <a:pPr eaLnBrk="1" hangingPunct="1"/>
            <a:r>
              <a:rPr lang="en-US" altLang="en-US" dirty="0"/>
              <a:t>This work is done in collaboration with co-authors from ETH Zurich, Carnegie Mellon University, and</a:t>
            </a:r>
          </a:p>
          <a:p>
            <a:pPr eaLnBrk="1" hangingPunct="1"/>
            <a:r>
              <a:rPr lang="en-US" altLang="en-US" dirty="0"/>
              <a:t>TOBB University of Economics and Technology</a:t>
            </a:r>
          </a:p>
        </p:txBody>
      </p:sp>
      <p:sp>
        <p:nvSpPr>
          <p:cNvPr id="4100" name="Slide Number Placeholder 3"/>
          <p:cNvSpPr>
            <a:spLocks noGrp="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479F28B-820E-46A0-B3B5-7673D3F1E7D4}" type="slidenum">
              <a:rPr lang="en-US" altLang="en-US"/>
              <a:pPr/>
              <a:t>18</a:t>
            </a:fld>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p:spPr>
        <p:txBody>
          <a:bodyPr>
            <a:normAutofit fontScale="70000" lnSpcReduction="20000"/>
          </a:bodyPr>
          <a:lstStyle/>
          <a:p>
            <a:pPr eaLnBrk="1" hangingPunct="1"/>
            <a:r>
              <a:rPr lang="en-US" altLang="en-US" dirty="0"/>
              <a:t>I would like to start with a quick summary of our work.</a:t>
            </a:r>
          </a:p>
          <a:p>
            <a:pPr eaLnBrk="1" hangingPunct="1"/>
            <a:endParaRPr lang="en-US" altLang="en-US" dirty="0"/>
          </a:p>
          <a:p>
            <a:pPr eaLnBrk="1" hangingPunct="1"/>
            <a:r>
              <a:rPr lang="en-US" altLang="en-US" dirty="0"/>
              <a:t>[CLICK]</a:t>
            </a:r>
          </a:p>
          <a:p>
            <a:pPr eaLnBrk="1" hangingPunct="1"/>
            <a:endParaRPr lang="en-US" altLang="en-US" dirty="0"/>
          </a:p>
          <a:p>
            <a:pPr eaLnBrk="1" hangingPunct="1"/>
            <a:r>
              <a:rPr lang="en-US" altLang="en-US" dirty="0"/>
              <a:t>Reliability and Performance are two important problems of DRAM technology today.</a:t>
            </a:r>
            <a:r>
              <a:rPr lang="en-US" altLang="en-US" baseline="0" dirty="0"/>
              <a:t> T</a:t>
            </a:r>
            <a:r>
              <a:rPr lang="en-US" altLang="en-US" dirty="0"/>
              <a:t>hey may be even more important in the future, as it is becoming increasingly difficult to scale DRAM cells into smaller technology nodes. Manufacturers try hard to tackle these problems, but still</a:t>
            </a:r>
          </a:p>
          <a:p>
            <a:pPr eaLnBrk="1" hangingPunct="1"/>
            <a:r>
              <a:rPr lang="en-US" altLang="en-US" dirty="0"/>
              <a:t>a new reliability issue, </a:t>
            </a:r>
            <a:r>
              <a:rPr lang="en-US" altLang="en-US" dirty="0" err="1"/>
              <a:t>RowHammer</a:t>
            </a:r>
            <a:r>
              <a:rPr lang="en-US" altLang="en-US" dirty="0"/>
              <a:t>, has been recently discovered, which exists only on new generation DRAM chips that are manufactured at small technology nodes. </a:t>
            </a:r>
          </a:p>
          <a:p>
            <a:pPr eaLnBrk="1" hangingPunct="1"/>
            <a:endParaRPr lang="en-US" altLang="en-US" dirty="0"/>
          </a:p>
          <a:p>
            <a:pPr eaLnBrk="1" hangingPunct="1"/>
            <a:r>
              <a:rPr lang="en-US" altLang="en-US" dirty="0"/>
              <a:t>[CLICK]</a:t>
            </a:r>
          </a:p>
          <a:p>
            <a:pPr eaLnBrk="1" hangingPunct="1"/>
            <a:endParaRPr lang="en-US" altLang="en-US" dirty="0"/>
          </a:p>
          <a:p>
            <a:pPr eaLnBrk="1" hangingPunct="1"/>
            <a:r>
              <a:rPr lang="en-US" altLang="en-US" dirty="0"/>
              <a:t>So, there is a significant need for new mechanisms that could improve DRAM reliability and performance. To design, evaluate, and validate such mechanisms, it is important to accurately characterize, analyze and understand DRAM cell behavior.</a:t>
            </a:r>
          </a:p>
          <a:p>
            <a:pPr eaLnBrk="1" hangingPunct="1"/>
            <a:endParaRPr lang="en-US" altLang="en-US" dirty="0"/>
          </a:p>
          <a:p>
            <a:pPr eaLnBrk="1" hangingPunct="1"/>
            <a:r>
              <a:rPr lang="en-US" altLang="en-US" dirty="0"/>
              <a:t>[CLICK]</a:t>
            </a:r>
          </a:p>
          <a:p>
            <a:pPr eaLnBrk="1" hangingPunct="1"/>
            <a:endParaRPr lang="en-US" altLang="en-US" dirty="0"/>
          </a:p>
          <a:p>
            <a:pPr eaLnBrk="1" hangingPunct="1"/>
            <a:r>
              <a:rPr lang="en-US" altLang="en-US" dirty="0"/>
              <a:t>To this end, we design and implement </a:t>
            </a:r>
            <a:r>
              <a:rPr lang="en-US" altLang="en-US" dirty="0" err="1"/>
              <a:t>SoftMC</a:t>
            </a:r>
            <a:r>
              <a:rPr lang="en-US" altLang="en-US" dirty="0"/>
              <a:t>, an FPGA-based DRAM testing infrastructure that enables various studies on DRAM. Our infrastructure is flexible and easy to use. A prototype implementation of </a:t>
            </a:r>
            <a:r>
              <a:rPr lang="en-US" altLang="en-US" dirty="0" err="1"/>
              <a:t>SoftMC</a:t>
            </a:r>
            <a:r>
              <a:rPr lang="en-US" altLang="en-US" dirty="0"/>
              <a:t> is available as open-source code, which can be accessed from our </a:t>
            </a:r>
            <a:r>
              <a:rPr lang="en-US" altLang="en-US" dirty="0" err="1"/>
              <a:t>github</a:t>
            </a:r>
            <a:r>
              <a:rPr lang="en-US" altLang="en-US" dirty="0"/>
              <a:t> repository. </a:t>
            </a:r>
          </a:p>
          <a:p>
            <a:pPr eaLnBrk="1" hangingPunct="1"/>
            <a:endParaRPr lang="en-US" altLang="en-US" dirty="0"/>
          </a:p>
          <a:p>
            <a:pPr eaLnBrk="1" hangingPunct="1"/>
            <a:r>
              <a:rPr lang="en-US" altLang="en-US" dirty="0"/>
              <a:t>[CLICK]</a:t>
            </a:r>
          </a:p>
          <a:p>
            <a:pPr eaLnBrk="1" hangingPunct="1"/>
            <a:endParaRPr lang="en-US" altLang="en-US" dirty="0"/>
          </a:p>
          <a:p>
            <a:pPr eaLnBrk="1" hangingPunct="1"/>
            <a:r>
              <a:rPr lang="en-US" altLang="en-US" dirty="0"/>
              <a:t>We evaluate </a:t>
            </a:r>
            <a:r>
              <a:rPr lang="en-US" altLang="en-US" dirty="0" err="1"/>
              <a:t>SoftMC</a:t>
            </a:r>
            <a:r>
              <a:rPr lang="en-US" altLang="en-US" dirty="0"/>
              <a:t> and demonstrate its potential and ease of use by implementing two use cases. First, we show how simple is to implement a retention time distribution test, to characterize the retention time behavior of the DRAM cells.</a:t>
            </a:r>
          </a:p>
          <a:p>
            <a:pPr eaLnBrk="1" hangingPunct="1"/>
            <a:r>
              <a:rPr lang="en-US" altLang="en-US" dirty="0"/>
              <a:t>[CLICK]</a:t>
            </a:r>
          </a:p>
          <a:p>
            <a:pPr eaLnBrk="1" hangingPunct="1"/>
            <a:endParaRPr lang="en-US" altLang="en-US" dirty="0"/>
          </a:p>
          <a:p>
            <a:pPr eaLnBrk="1" hangingPunct="1"/>
            <a:r>
              <a:rPr lang="en-US" altLang="en-US" dirty="0"/>
              <a:t>Second, we demonstrate the flexibility and capability of </a:t>
            </a:r>
            <a:r>
              <a:rPr lang="en-US" altLang="en-US" dirty="0" err="1"/>
              <a:t>SoftMC</a:t>
            </a:r>
            <a:r>
              <a:rPr lang="en-US" altLang="en-US" dirty="0"/>
              <a:t> by validating two recently-proposed DRAM latency reduction mechanisms. This experiment demonstrates the importance of experimentally characterizing real DRAM chips to understand the behavior of DRAM cells, and the effectiveness of </a:t>
            </a:r>
            <a:r>
              <a:rPr lang="en-US" altLang="en-US" dirty="0" err="1"/>
              <a:t>SoftMC</a:t>
            </a:r>
            <a:r>
              <a:rPr lang="en-US" altLang="en-US" dirty="0"/>
              <a:t> in validating or refuting new ideas on existing memory modules.</a:t>
            </a:r>
          </a:p>
          <a:p>
            <a:pPr eaLnBrk="1" hangingPunct="1"/>
            <a:endParaRPr lang="en-US" altLang="en-US" dirty="0"/>
          </a:p>
          <a:p>
            <a:pPr eaLnBrk="1" hangingPunct="1"/>
            <a:r>
              <a:rPr lang="en-US" altLang="en-US" dirty="0"/>
              <a:t>We believe that </a:t>
            </a:r>
            <a:r>
              <a:rPr lang="en-US" altLang="en-US" dirty="0" err="1"/>
              <a:t>SoftMC</a:t>
            </a:r>
            <a:r>
              <a:rPr lang="en-US" altLang="en-US" dirty="0"/>
              <a:t> would enable a wide range of studies to improve DRAM reliability and performance.</a:t>
            </a:r>
          </a:p>
        </p:txBody>
      </p:sp>
      <p:sp>
        <p:nvSpPr>
          <p:cNvPr id="6148" name="Slide Number Placeholder 3"/>
          <p:cNvSpPr>
            <a:spLocks noGrp="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76714A56-E299-406A-8F70-0FE65D76F58B}" type="slidenum">
              <a:rPr lang="en-US" altLang="en-US"/>
              <a:pPr/>
              <a:t>19</a:t>
            </a:fld>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a:t>
            </a:r>
            <a:r>
              <a:rPr lang="en-US" baseline="0" dirty="0"/>
              <a:t> is the outline of the rest of my talk.</a:t>
            </a:r>
          </a:p>
          <a:p>
            <a:endParaRPr lang="en-US" baseline="0" dirty="0"/>
          </a:p>
          <a:p>
            <a:r>
              <a:rPr lang="en-US" baseline="0" dirty="0"/>
              <a:t>First, I would like to start with explaining basic DRAM operations and building motivation for an infrastructure to characterize real DRAM chips.</a:t>
            </a:r>
            <a:endParaRPr lang="en-US" dirty="0"/>
          </a:p>
        </p:txBody>
      </p:sp>
      <p:sp>
        <p:nvSpPr>
          <p:cNvPr id="4" name="Slide Number Placeholder 3"/>
          <p:cNvSpPr>
            <a:spLocks noGrp="1"/>
          </p:cNvSpPr>
          <p:nvPr>
            <p:ph type="sldNum" sz="quarter" idx="10"/>
          </p:nvPr>
        </p:nvSpPr>
        <p:spPr/>
        <p:txBody>
          <a:bodyPr/>
          <a:lstStyle/>
          <a:p>
            <a:pPr>
              <a:defRPr/>
            </a:pPr>
            <a:fld id="{9A0F387B-B280-42D8-B731-F7F7B90518D4}" type="slidenum">
              <a:rPr lang="en-US" altLang="en-US" smtClean="0"/>
              <a:pPr>
                <a:defRPr/>
              </a:pPr>
              <a:t>20</a:t>
            </a:fld>
            <a:endParaRPr lang="en-US" altLang="en-US"/>
          </a:p>
        </p:txBody>
      </p:sp>
    </p:spTree>
    <p:extLst>
      <p:ext uri="{BB962C8B-B14F-4D97-AF65-F5344CB8AC3E}">
        <p14:creationId xmlns:p14="http://schemas.microsoft.com/office/powerpoint/2010/main" val="33903216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dirty="0"/>
              <a:t>A typical system consists of CPU, and a DRAM module, which is accessed by the Memory Controller. </a:t>
            </a:r>
          </a:p>
          <a:p>
            <a:r>
              <a:rPr lang="en-US" baseline="0" dirty="0"/>
              <a:t>The memory module is composed of several DRAM chips. Inside each chip, we have a 2D array of DRAM cells, each of them storing a single bit of information as electrical charge. The cells are vertically connected to sense amplifiers, which can read the data from the cells and update it if needed. Each of horizontally distributed lines of cells are organized as DRAM rows.</a:t>
            </a:r>
          </a:p>
          <a:p>
            <a:endParaRPr lang="en-US" baseline="0" dirty="0"/>
          </a:p>
          <a:p>
            <a:r>
              <a:rPr lang="en-US" baseline="0" dirty="0"/>
              <a:t>Lets look at DRAM commands that the memory controller issues to access a particular DRAM cell.</a:t>
            </a:r>
          </a:p>
          <a:p>
            <a:endParaRPr lang="en-US" baseline="0" dirty="0"/>
          </a:p>
          <a:p>
            <a:r>
              <a:rPr lang="en-US" baseline="0" dirty="0"/>
              <a:t>[CLICK] </a:t>
            </a:r>
          </a:p>
          <a:p>
            <a:r>
              <a:rPr lang="en-US" baseline="0" dirty="0"/>
              <a:t>When the memory controller sends an activate command to the DRAM, first, the row to be accessed is being selected. [CLICK] Then, the cells of the selected rows transfer their charge to the sense amplifiers. Based on the charge amount received, the sense amplifiers determines the value that each cell store and then [CLICK] they restore the charge of the cells back to its initial amount.</a:t>
            </a:r>
          </a:p>
          <a:p>
            <a:endParaRPr lang="en-US" baseline="0" dirty="0"/>
          </a:p>
          <a:p>
            <a:r>
              <a:rPr lang="en-US" baseline="0" dirty="0"/>
              <a:t>[CLICK]</a:t>
            </a:r>
          </a:p>
          <a:p>
            <a:endParaRPr lang="en-US" baseline="0" dirty="0"/>
          </a:p>
          <a:p>
            <a:r>
              <a:rPr lang="en-US" baseline="0" dirty="0"/>
              <a:t>Next, the memory controller issues a read or write command to the DRAM. I show the read command here. With that command, we access the sense amplifiers from which we want to read data from [CLICK], and transfer that data over the memory bus to the CPU.</a:t>
            </a:r>
          </a:p>
          <a:p>
            <a:endParaRPr lang="en-US" baseline="0" dirty="0"/>
          </a:p>
          <a:p>
            <a:r>
              <a:rPr lang="en-US" baseline="0" dirty="0"/>
              <a:t>[CLICK]</a:t>
            </a:r>
          </a:p>
          <a:p>
            <a:endParaRPr lang="en-US" baseline="0" dirty="0"/>
          </a:p>
          <a:p>
            <a:r>
              <a:rPr lang="en-US" baseline="0" dirty="0"/>
              <a:t>So, although we completed a particular access, we still need to perform one more operation to prepare the DRAM for the next access, if that targets a row different than the one we have activated. We prepare the DRAM for an access to a new row using the </a:t>
            </a:r>
            <a:r>
              <a:rPr lang="en-US" baseline="0" dirty="0" err="1"/>
              <a:t>precharge</a:t>
            </a:r>
            <a:r>
              <a:rPr lang="en-US" baseline="0" dirty="0"/>
              <a:t> operation. [CLICK] </a:t>
            </a:r>
            <a:r>
              <a:rPr lang="en-US" baseline="0" dirty="0" err="1"/>
              <a:t>Precharge</a:t>
            </a:r>
            <a:r>
              <a:rPr lang="en-US" baseline="0" dirty="0"/>
              <a:t>, turns both the row and the sense amplifiers back to their initial states.</a:t>
            </a:r>
          </a:p>
          <a:p>
            <a:endParaRPr lang="en-US" baseline="0" dirty="0"/>
          </a:p>
          <a:p>
            <a:r>
              <a:rPr lang="en-US" dirty="0"/>
              <a:t>These are the key DRAM operations that enable accesses. Something that I didn’t mention in this slide in the latency of each of these operations.</a:t>
            </a:r>
          </a:p>
        </p:txBody>
      </p:sp>
      <p:sp>
        <p:nvSpPr>
          <p:cNvPr id="4" name="Slide Number Placeholder 3"/>
          <p:cNvSpPr>
            <a:spLocks noGrp="1"/>
          </p:cNvSpPr>
          <p:nvPr>
            <p:ph type="sldNum" sz="quarter" idx="10"/>
          </p:nvPr>
        </p:nvSpPr>
        <p:spPr/>
        <p:txBody>
          <a:bodyPr/>
          <a:lstStyle/>
          <a:p>
            <a:pPr>
              <a:defRPr/>
            </a:pPr>
            <a:fld id="{9A0F387B-B280-42D8-B731-F7F7B90518D4}" type="slidenum">
              <a:rPr lang="en-US" altLang="en-US" smtClean="0"/>
              <a:pPr>
                <a:defRPr/>
              </a:pPr>
              <a:t>21</a:t>
            </a:fld>
            <a:endParaRPr lang="en-US" altLang="en-US"/>
          </a:p>
        </p:txBody>
      </p:sp>
    </p:spTree>
    <p:extLst>
      <p:ext uri="{BB962C8B-B14F-4D97-AF65-F5344CB8AC3E}">
        <p14:creationId xmlns:p14="http://schemas.microsoft.com/office/powerpoint/2010/main" val="14702002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In this slide, I would like to show the status of a DRAM cell and a sense amplifier prior to performing the key DRAM operations and on a completion of them.</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When the cell is not yet activated, in other words when a row is closed, DRAM cells leak their charge gradually. The interval during which the data is retained correctly in a DRAM cell without accessing it is called Retention Time. DRAM cells are typically refreshed at 64 </a:t>
            </a:r>
            <a:r>
              <a:rPr lang="en-US" dirty="0" err="1"/>
              <a:t>ms</a:t>
            </a:r>
            <a:r>
              <a:rPr lang="en-US" dirty="0"/>
              <a:t> refresh period, to ensure DRAM stores the correct data continuously. Now, lets look at how DRAM commands change the status of the DRAM cell and the Sense Amplifier.</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At the point where we just issue the Activate, the DRAM cell is fully charged, and the sense amplifier is idle. After a time interval, which we call ready-to-access latency, the memory controller could issue a read or write command. Later, when the cell is fully restored, after the activation latency, the memory controller is free to issue a </a:t>
            </a:r>
            <a:r>
              <a:rPr lang="en-US" dirty="0" err="1"/>
              <a:t>precharge</a:t>
            </a:r>
            <a:r>
              <a:rPr lang="en-US" dirty="0"/>
              <a:t> command to prepare the DRAM to an access to a new row. During the </a:t>
            </a:r>
            <a:r>
              <a:rPr lang="en-US" dirty="0" err="1"/>
              <a:t>precharge</a:t>
            </a:r>
            <a:r>
              <a:rPr lang="en-US" dirty="0"/>
              <a:t> operation, the sense amplifier gradually turns back into its idle state. We call the time associated with the </a:t>
            </a:r>
            <a:r>
              <a:rPr lang="en-US" dirty="0" err="1"/>
              <a:t>precharge</a:t>
            </a:r>
            <a:r>
              <a:rPr lang="en-US" dirty="0"/>
              <a:t> operation, </a:t>
            </a:r>
            <a:r>
              <a:rPr lang="en-US" dirty="0" err="1"/>
              <a:t>precharge</a:t>
            </a:r>
            <a:r>
              <a:rPr lang="en-US" dirty="0"/>
              <a:t> latency.</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What if the memory controller does not obey these latencies?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Can we reduce DRAM access latency that way?</a:t>
            </a:r>
          </a:p>
          <a:p>
            <a:endParaRPr lang="en-US" dirty="0"/>
          </a:p>
        </p:txBody>
      </p:sp>
      <p:sp>
        <p:nvSpPr>
          <p:cNvPr id="4" name="Slide Number Placeholder 3"/>
          <p:cNvSpPr>
            <a:spLocks noGrp="1"/>
          </p:cNvSpPr>
          <p:nvPr>
            <p:ph type="sldNum" sz="quarter" idx="10"/>
          </p:nvPr>
        </p:nvSpPr>
        <p:spPr/>
        <p:txBody>
          <a:bodyPr/>
          <a:lstStyle/>
          <a:p>
            <a:pPr>
              <a:defRPr/>
            </a:pPr>
            <a:fld id="{9A0F387B-B280-42D8-B731-F7F7B90518D4}" type="slidenum">
              <a:rPr lang="en-US" altLang="en-US" smtClean="0"/>
              <a:pPr>
                <a:defRPr/>
              </a:pPr>
              <a:t>22</a:t>
            </a:fld>
            <a:endParaRPr lang="en-US" altLang="en-US"/>
          </a:p>
        </p:txBody>
      </p:sp>
    </p:spTree>
    <p:extLst>
      <p:ext uri="{BB962C8B-B14F-4D97-AF65-F5344CB8AC3E}">
        <p14:creationId xmlns:p14="http://schemas.microsoft.com/office/powerpoint/2010/main" val="715843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safari.png">
            <a:extLst>
              <a:ext uri="{FF2B5EF4-FFF2-40B4-BE49-F238E27FC236}">
                <a16:creationId xmlns:a16="http://schemas.microsoft.com/office/drawing/2014/main" id="{F49D761E-079B-3A43-A0C1-56738B9002F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0976" y="6411913"/>
            <a:ext cx="1025525"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7"/>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US"/>
              <a:t>Click to edit Master subtitle style</a:t>
            </a:r>
          </a:p>
        </p:txBody>
      </p:sp>
      <p:sp>
        <p:nvSpPr>
          <p:cNvPr id="5" name="Rectangle 1029">
            <a:extLst>
              <a:ext uri="{FF2B5EF4-FFF2-40B4-BE49-F238E27FC236}">
                <a16:creationId xmlns:a16="http://schemas.microsoft.com/office/drawing/2014/main" id="{528C7A81-0A0B-D244-889C-5A3877A984FE}"/>
              </a:ext>
            </a:extLst>
          </p:cNvPr>
          <p:cNvSpPr>
            <a:spLocks noGrp="1" noChangeArrowheads="1"/>
          </p:cNvSpPr>
          <p:nvPr>
            <p:ph type="ftr" sz="quarter" idx="10"/>
          </p:nvPr>
        </p:nvSpPr>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CE461A3A-19C1-6742-B33C-E82599843E3D}"/>
              </a:ext>
            </a:extLst>
          </p:cNvPr>
          <p:cNvSpPr>
            <a:spLocks noGrp="1" noChangeArrowheads="1"/>
          </p:cNvSpPr>
          <p:nvPr>
            <p:ph type="sldNum" sz="quarter" idx="11"/>
          </p:nvPr>
        </p:nvSpPr>
        <p:spPr/>
        <p:txBody>
          <a:bodyPr/>
          <a:lstStyle>
            <a:lvl1pPr>
              <a:defRPr/>
            </a:lvl1pPr>
          </a:lstStyle>
          <a:p>
            <a:pPr>
              <a:defRPr/>
            </a:pPr>
            <a:fld id="{6C2802AA-8BB7-3742-A18E-53EE2E571A27}" type="slidenum">
              <a:rPr lang="en-US" altLang="en-US"/>
              <a:pPr>
                <a:defRPr/>
              </a:pPr>
              <a:t>‹#›</a:t>
            </a:fld>
            <a:endParaRPr lang="en-US" altLang="en-US"/>
          </a:p>
        </p:txBody>
      </p:sp>
    </p:spTree>
    <p:extLst>
      <p:ext uri="{BB962C8B-B14F-4D97-AF65-F5344CB8AC3E}">
        <p14:creationId xmlns:p14="http://schemas.microsoft.com/office/powerpoint/2010/main" val="2664290394"/>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A38F5F6B-4812-ED46-9852-1A1D2FDF555E}"/>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AC66C216-AE14-164E-889E-205F940AC27C}"/>
              </a:ext>
            </a:extLst>
          </p:cNvPr>
          <p:cNvSpPr>
            <a:spLocks noGrp="1" noChangeArrowheads="1"/>
          </p:cNvSpPr>
          <p:nvPr>
            <p:ph type="sldNum" sz="quarter" idx="11"/>
          </p:nvPr>
        </p:nvSpPr>
        <p:spPr>
          <a:ln/>
        </p:spPr>
        <p:txBody>
          <a:bodyPr/>
          <a:lstStyle>
            <a:lvl1pPr>
              <a:defRPr/>
            </a:lvl1pPr>
          </a:lstStyle>
          <a:p>
            <a:pPr>
              <a:defRPr/>
            </a:pPr>
            <a:fld id="{49FDF842-8045-BE40-A628-838F16121CBF}" type="slidenum">
              <a:rPr lang="en-US" altLang="en-US"/>
              <a:pPr>
                <a:defRPr/>
              </a:pPr>
              <a:t>‹#›</a:t>
            </a:fld>
            <a:endParaRPr lang="en-US" altLang="en-US"/>
          </a:p>
        </p:txBody>
      </p:sp>
    </p:spTree>
    <p:extLst>
      <p:ext uri="{BB962C8B-B14F-4D97-AF65-F5344CB8AC3E}">
        <p14:creationId xmlns:p14="http://schemas.microsoft.com/office/powerpoint/2010/main" val="3521204730"/>
      </p:ext>
    </p:extLst>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49246064"/>
      </p:ext>
    </p:extLst>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15121040"/>
      </p:ext>
    </p:extLst>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73241621"/>
      </p:ext>
    </p:extLst>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safari.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0976" y="6411913"/>
            <a:ext cx="1025525" cy="2968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685800" y="2130427"/>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US"/>
              <a:t>Click to edit Master subtitle style</a:t>
            </a:r>
          </a:p>
        </p:txBody>
      </p:sp>
      <p:sp>
        <p:nvSpPr>
          <p:cNvPr id="5" name="Rectangle 1029"/>
          <p:cNvSpPr>
            <a:spLocks noGrp="1" noChangeArrowheads="1"/>
          </p:cNvSpPr>
          <p:nvPr>
            <p:ph type="ftr" sz="quarter" idx="10"/>
          </p:nvPr>
        </p:nvSpPr>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1"/>
          </p:nvPr>
        </p:nvSpPr>
        <p:spPr/>
        <p:txBody>
          <a:bodyPr/>
          <a:lstStyle>
            <a:lvl1pPr>
              <a:defRPr/>
            </a:lvl1pPr>
          </a:lstStyle>
          <a:p>
            <a:pPr>
              <a:defRPr/>
            </a:pPr>
            <a:fld id="{ACFCE054-F1E5-374D-A24E-887477C0532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42285756"/>
      </p:ext>
    </p:extLst>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7292004D-7284-C244-B275-AB956C66515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394610530"/>
      </p:ext>
    </p:extLst>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B79817D1-13B0-D341-B1C4-34616D3933B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270647661"/>
      </p:ext>
    </p:extLst>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pPr>
              <a:defRPr/>
            </a:pPr>
            <a:fld id="{62067096-FD7F-A949-B565-8298951E6B8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18318931"/>
      </p:ext>
    </p:extLst>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pPr>
              <a:defRPr/>
            </a:pPr>
            <a:fld id="{701077C3-3C60-8640-A1DD-3718D4D0D74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86029831"/>
      </p:ext>
    </p:extLst>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pPr>
              <a:defRPr/>
            </a:pPr>
            <a:fld id="{D4D41FDD-73B6-EC4A-BB35-BA0C8CCC36C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18093231"/>
      </p:ext>
    </p:extLst>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pPr>
              <a:defRPr/>
            </a:pPr>
            <a:fld id="{D88D2B92-4EF8-0940-9F90-1D39CCADBD7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37964418"/>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F5178386-4527-D04C-A145-D5B3D2603FFF}"/>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7F9D8ABF-6230-094A-9EDE-56A9D686A9E5}"/>
              </a:ext>
            </a:extLst>
          </p:cNvPr>
          <p:cNvSpPr>
            <a:spLocks noGrp="1" noChangeArrowheads="1"/>
          </p:cNvSpPr>
          <p:nvPr>
            <p:ph type="sldNum" sz="quarter" idx="11"/>
          </p:nvPr>
        </p:nvSpPr>
        <p:spPr>
          <a:ln/>
        </p:spPr>
        <p:txBody>
          <a:bodyPr/>
          <a:lstStyle>
            <a:lvl1pPr>
              <a:defRPr/>
            </a:lvl1pPr>
          </a:lstStyle>
          <a:p>
            <a:pPr>
              <a:defRPr/>
            </a:pPr>
            <a:fld id="{FA8E305C-B8FF-454A-9CA8-EE0240EF5440}" type="slidenum">
              <a:rPr lang="en-US" altLang="en-US"/>
              <a:pPr>
                <a:defRPr/>
              </a:pPr>
              <a:t>‹#›</a:t>
            </a:fld>
            <a:endParaRPr lang="en-US" altLang="en-US"/>
          </a:p>
        </p:txBody>
      </p:sp>
    </p:spTree>
    <p:extLst>
      <p:ext uri="{BB962C8B-B14F-4D97-AF65-F5344CB8AC3E}">
        <p14:creationId xmlns:p14="http://schemas.microsoft.com/office/powerpoint/2010/main" val="1565980287"/>
      </p:ext>
    </p:extLst>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pPr>
              <a:defRPr/>
            </a:pPr>
            <a:fld id="{1224B1A2-EC3E-4448-972E-E198354A3E4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69162736"/>
      </p:ext>
    </p:extLst>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pPr>
              <a:defRPr/>
            </a:pPr>
            <a:fld id="{B25B71B7-33A4-004A-B24D-5E8A20C1D7A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93885878"/>
      </p:ext>
    </p:extLst>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1F5EE445-AD48-2049-A03E-4C865681EA4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06410180"/>
      </p:ext>
    </p:extLst>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EF8603A9-60B6-0741-B15F-17172804C19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24044154"/>
      </p:ext>
    </p:extLst>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Table Placeholder 2"/>
          <p:cNvSpPr>
            <a:spLocks noGrp="1"/>
          </p:cNvSpPr>
          <p:nvPr>
            <p:ph type="tbl" idx="1"/>
          </p:nvPr>
        </p:nvSpPr>
        <p:spPr>
          <a:xfrm>
            <a:off x="228600" y="1371600"/>
            <a:ext cx="8610600" cy="4876800"/>
          </a:xfrm>
        </p:spPr>
        <p:txBody>
          <a:bodyPr/>
          <a:lstStyle/>
          <a:p>
            <a:pPr lvl="0"/>
            <a:endParaRPr lang="en-US" noProof="0"/>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7066D58A-9B40-E846-A790-9B6CD5A5859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16791403"/>
      </p:ext>
    </p:extLst>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prstClr val="black"/>
              </a:solidFill>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prstClr val="black"/>
              </a:solidFill>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prstClr val="black"/>
              </a:solidFill>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prstClr val="black"/>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prstClr val="black"/>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912689856"/>
      </p:ext>
    </p:extLst>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4027662061"/>
      </p:ext>
    </p:extLst>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540285920"/>
      </p:ext>
    </p:extLst>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596323461"/>
      </p:ext>
    </p:extLst>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896977068"/>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Table Placeholder 2"/>
          <p:cNvSpPr>
            <a:spLocks noGrp="1"/>
          </p:cNvSpPr>
          <p:nvPr>
            <p:ph type="tbl" idx="1"/>
          </p:nvPr>
        </p:nvSpPr>
        <p:spPr>
          <a:xfrm>
            <a:off x="228600" y="1371600"/>
            <a:ext cx="8610600" cy="4876800"/>
          </a:xfrm>
        </p:spPr>
        <p:txBody>
          <a:bodyPr/>
          <a:lstStyle/>
          <a:p>
            <a:pPr lvl="0"/>
            <a:endParaRPr lang="en-US" noProof="0"/>
          </a:p>
        </p:txBody>
      </p:sp>
      <p:sp>
        <p:nvSpPr>
          <p:cNvPr id="4" name="Rectangle 1029">
            <a:extLst>
              <a:ext uri="{FF2B5EF4-FFF2-40B4-BE49-F238E27FC236}">
                <a16:creationId xmlns:a16="http://schemas.microsoft.com/office/drawing/2014/main" id="{BF6D0A8C-43A2-0846-A293-684F4F413475}"/>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B7CB41D5-9472-8642-97A1-14D9CEAC7E9F}"/>
              </a:ext>
            </a:extLst>
          </p:cNvPr>
          <p:cNvSpPr>
            <a:spLocks noGrp="1" noChangeArrowheads="1"/>
          </p:cNvSpPr>
          <p:nvPr>
            <p:ph type="sldNum" sz="quarter" idx="11"/>
          </p:nvPr>
        </p:nvSpPr>
        <p:spPr>
          <a:ln/>
        </p:spPr>
        <p:txBody>
          <a:bodyPr/>
          <a:lstStyle>
            <a:lvl1pPr>
              <a:defRPr/>
            </a:lvl1pPr>
          </a:lstStyle>
          <a:p>
            <a:pPr>
              <a:defRPr/>
            </a:pPr>
            <a:fld id="{E407CB61-AAE3-8045-AE06-1A684E2F2FCF}" type="slidenum">
              <a:rPr lang="en-US" altLang="en-US"/>
              <a:pPr>
                <a:defRPr/>
              </a:pPr>
              <a:t>‹#›</a:t>
            </a:fld>
            <a:endParaRPr lang="en-US" altLang="en-US"/>
          </a:p>
        </p:txBody>
      </p:sp>
    </p:spTree>
    <p:extLst>
      <p:ext uri="{BB962C8B-B14F-4D97-AF65-F5344CB8AC3E}">
        <p14:creationId xmlns:p14="http://schemas.microsoft.com/office/powerpoint/2010/main" val="4245653447"/>
      </p:ext>
    </p:extLst>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4089599072"/>
      </p:ext>
    </p:extLst>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4202169297"/>
      </p:ext>
    </p:extLst>
  </p:cSld>
  <p:clrMapOvr>
    <a:masterClrMapping/>
  </p:clrMapOv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155465364"/>
      </p:ext>
    </p:extLst>
  </p:cSld>
  <p:clrMapOvr>
    <a:masterClrMapping/>
  </p:clrMapOv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355184504"/>
      </p:ext>
    </p:extLst>
  </p:cSld>
  <p:clrMapOvr>
    <a:masterClrMapping/>
  </p:clrMapOv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530323237"/>
      </p:ext>
    </p:extLst>
  </p:cSld>
  <p:clrMapOvr>
    <a:masterClrMapping/>
  </p:clrMapOv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646022738"/>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a:extLst>
              <a:ext uri="{FF2B5EF4-FFF2-40B4-BE49-F238E27FC236}">
                <a16:creationId xmlns:a16="http://schemas.microsoft.com/office/drawing/2014/main" id="{9D4990C3-AFD6-714F-9B03-BC4195478FF4}"/>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5E7FB765-34D1-DF41-8747-11911A693F16}"/>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B4B110D5-34A8-9B4C-BDB5-1EB7B2FE1E4C}"/>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3BBE6A7F-C792-7D49-BE9F-D64860B6D1BB}"/>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900">
                <a:solidFill>
                  <a:srgbClr val="000000"/>
                </a:solidFill>
                <a:latin typeface="Garamond" pitchFamily="18" charset="0"/>
                <a:ea typeface="+mn-ea"/>
              </a:defRPr>
            </a:lvl1pPr>
          </a:lstStyle>
          <a:p>
            <a:pPr>
              <a:defRPr/>
            </a:pPr>
            <a:endParaRPr lang="en-US" altLang="en-US"/>
          </a:p>
        </p:txBody>
      </p:sp>
      <p:sp>
        <p:nvSpPr>
          <p:cNvPr id="8" name="Rectangle 5">
            <a:extLst>
              <a:ext uri="{FF2B5EF4-FFF2-40B4-BE49-F238E27FC236}">
                <a16:creationId xmlns:a16="http://schemas.microsoft.com/office/drawing/2014/main" id="{6E2D44EE-9CAA-254F-8FE6-8F96AE6ECC7E}"/>
              </a:ext>
            </a:extLst>
          </p:cNvPr>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a:extLst>
              <a:ext uri="{FF2B5EF4-FFF2-40B4-BE49-F238E27FC236}">
                <a16:creationId xmlns:a16="http://schemas.microsoft.com/office/drawing/2014/main" id="{B6FACBA1-D57B-B34E-ACFE-02435ADE91AC}"/>
              </a:ext>
            </a:extLst>
          </p:cNvPr>
          <p:cNvSpPr>
            <a:spLocks noGrp="1" noChangeArrowheads="1"/>
          </p:cNvSpPr>
          <p:nvPr>
            <p:ph type="sldNum" sz="quarter" idx="12"/>
          </p:nvPr>
        </p:nvSpPr>
        <p:spPr/>
        <p:txBody>
          <a:bodyPr/>
          <a:lstStyle>
            <a:lvl1pPr>
              <a:defRPr sz="900"/>
            </a:lvl1pPr>
          </a:lstStyle>
          <a:p>
            <a:pPr>
              <a:defRPr/>
            </a:pPr>
            <a:fld id="{FC0F87B4-4192-F646-81F8-2C0C7A260D4A}" type="slidenum">
              <a:rPr lang="en-US" altLang="en-US"/>
              <a:pPr>
                <a:defRPr/>
              </a:pPr>
              <a:t>‹#›</a:t>
            </a:fld>
            <a:endParaRPr lang="en-US" altLang="en-US"/>
          </a:p>
        </p:txBody>
      </p:sp>
    </p:spTree>
    <p:extLst>
      <p:ext uri="{BB962C8B-B14F-4D97-AF65-F5344CB8AC3E}">
        <p14:creationId xmlns:p14="http://schemas.microsoft.com/office/powerpoint/2010/main" val="1779201365"/>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E2D45177-2B41-9444-90E4-C2791D94B0D1}"/>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E10195A5-F3C2-4344-8977-0F2E9531C2BE}"/>
              </a:ext>
            </a:extLst>
          </p:cNvPr>
          <p:cNvSpPr>
            <a:spLocks noGrp="1" noChangeArrowheads="1"/>
          </p:cNvSpPr>
          <p:nvPr>
            <p:ph type="sldNum" sz="quarter" idx="11"/>
          </p:nvPr>
        </p:nvSpPr>
        <p:spPr/>
        <p:txBody>
          <a:bodyPr/>
          <a:lstStyle>
            <a:lvl1pPr>
              <a:defRPr/>
            </a:lvl1pPr>
          </a:lstStyle>
          <a:p>
            <a:pPr>
              <a:defRPr/>
            </a:pPr>
            <a:fld id="{1DC6311B-B26C-1843-8F22-1D34BAB78CFD}" type="slidenum">
              <a:rPr lang="en-US" altLang="en-US"/>
              <a:pPr>
                <a:defRPr/>
              </a:pPr>
              <a:t>‹#›</a:t>
            </a:fld>
            <a:endParaRPr lang="en-US" altLang="en-US"/>
          </a:p>
        </p:txBody>
      </p:sp>
    </p:spTree>
    <p:extLst>
      <p:ext uri="{BB962C8B-B14F-4D97-AF65-F5344CB8AC3E}">
        <p14:creationId xmlns:p14="http://schemas.microsoft.com/office/powerpoint/2010/main" val="2211733088"/>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t>Click to edit Master text styles</a:t>
            </a:r>
          </a:p>
        </p:txBody>
      </p:sp>
      <p:sp>
        <p:nvSpPr>
          <p:cNvPr id="4" name="Rectangle 1029">
            <a:extLst>
              <a:ext uri="{FF2B5EF4-FFF2-40B4-BE49-F238E27FC236}">
                <a16:creationId xmlns:a16="http://schemas.microsoft.com/office/drawing/2014/main" id="{B34E7E05-FA4E-BD44-9157-DED716661F55}"/>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7401F7CF-5DCE-214C-9FA5-2C32D5D021D4}"/>
              </a:ext>
            </a:extLst>
          </p:cNvPr>
          <p:cNvSpPr>
            <a:spLocks noGrp="1" noChangeArrowheads="1"/>
          </p:cNvSpPr>
          <p:nvPr>
            <p:ph type="sldNum" sz="quarter" idx="11"/>
          </p:nvPr>
        </p:nvSpPr>
        <p:spPr/>
        <p:txBody>
          <a:bodyPr/>
          <a:lstStyle>
            <a:lvl1pPr>
              <a:defRPr/>
            </a:lvl1pPr>
          </a:lstStyle>
          <a:p>
            <a:pPr>
              <a:defRPr/>
            </a:pPr>
            <a:fld id="{129BB808-EEB4-FC44-8F4F-57765C46179B}" type="slidenum">
              <a:rPr lang="en-US" altLang="en-US"/>
              <a:pPr>
                <a:defRPr/>
              </a:pPr>
              <a:t>‹#›</a:t>
            </a:fld>
            <a:endParaRPr lang="en-US" altLang="en-US"/>
          </a:p>
        </p:txBody>
      </p:sp>
    </p:spTree>
    <p:extLst>
      <p:ext uri="{BB962C8B-B14F-4D97-AF65-F5344CB8AC3E}">
        <p14:creationId xmlns:p14="http://schemas.microsoft.com/office/powerpoint/2010/main" val="807067140"/>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28AB8189-9772-5A48-BB64-467914A6E3F3}"/>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01BB8798-0F73-F747-A8B5-AF2F7E5E597B}"/>
              </a:ext>
            </a:extLst>
          </p:cNvPr>
          <p:cNvSpPr>
            <a:spLocks noGrp="1" noChangeArrowheads="1"/>
          </p:cNvSpPr>
          <p:nvPr>
            <p:ph type="sldNum" sz="quarter" idx="11"/>
          </p:nvPr>
        </p:nvSpPr>
        <p:spPr/>
        <p:txBody>
          <a:bodyPr/>
          <a:lstStyle>
            <a:lvl1pPr>
              <a:defRPr/>
            </a:lvl1pPr>
          </a:lstStyle>
          <a:p>
            <a:pPr>
              <a:defRPr/>
            </a:pPr>
            <a:fld id="{D2AF28AE-7D1E-BE4E-86DC-06E8116516B3}" type="slidenum">
              <a:rPr lang="en-US" altLang="en-US"/>
              <a:pPr>
                <a:defRPr/>
              </a:pPr>
              <a:t>‹#›</a:t>
            </a:fld>
            <a:endParaRPr lang="en-US" altLang="en-US"/>
          </a:p>
        </p:txBody>
      </p:sp>
    </p:spTree>
    <p:extLst>
      <p:ext uri="{BB962C8B-B14F-4D97-AF65-F5344CB8AC3E}">
        <p14:creationId xmlns:p14="http://schemas.microsoft.com/office/powerpoint/2010/main" val="3395753797"/>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A276BE32-1F40-2F4E-B395-BF76BF71EDB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a:extLst>
              <a:ext uri="{FF2B5EF4-FFF2-40B4-BE49-F238E27FC236}">
                <a16:creationId xmlns:a16="http://schemas.microsoft.com/office/drawing/2014/main" id="{A64503EE-C424-EF40-B233-E3ABF2AFC1C9}"/>
              </a:ext>
            </a:extLst>
          </p:cNvPr>
          <p:cNvSpPr>
            <a:spLocks noGrp="1" noChangeArrowheads="1"/>
          </p:cNvSpPr>
          <p:nvPr>
            <p:ph type="sldNum" sz="quarter" idx="11"/>
          </p:nvPr>
        </p:nvSpPr>
        <p:spPr/>
        <p:txBody>
          <a:bodyPr/>
          <a:lstStyle>
            <a:lvl1pPr>
              <a:defRPr/>
            </a:lvl1pPr>
          </a:lstStyle>
          <a:p>
            <a:pPr>
              <a:defRPr/>
            </a:pPr>
            <a:fld id="{C1A35D18-7AB3-D940-8828-F8281319B3A9}" type="slidenum">
              <a:rPr lang="en-US" altLang="en-US"/>
              <a:pPr>
                <a:defRPr/>
              </a:pPr>
              <a:t>‹#›</a:t>
            </a:fld>
            <a:endParaRPr lang="en-US" altLang="en-US"/>
          </a:p>
        </p:txBody>
      </p:sp>
    </p:spTree>
    <p:extLst>
      <p:ext uri="{BB962C8B-B14F-4D97-AF65-F5344CB8AC3E}">
        <p14:creationId xmlns:p14="http://schemas.microsoft.com/office/powerpoint/2010/main" val="3550781238"/>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C59078F4-87DD-E64E-ABEA-71B20813ACCD}"/>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a:extLst>
              <a:ext uri="{FF2B5EF4-FFF2-40B4-BE49-F238E27FC236}">
                <a16:creationId xmlns:a16="http://schemas.microsoft.com/office/drawing/2014/main" id="{7288BEBE-33A5-7D45-B41C-69AB0A7B66BA}"/>
              </a:ext>
            </a:extLst>
          </p:cNvPr>
          <p:cNvSpPr>
            <a:spLocks noGrp="1" noChangeArrowheads="1"/>
          </p:cNvSpPr>
          <p:nvPr>
            <p:ph type="sldNum" sz="quarter" idx="11"/>
          </p:nvPr>
        </p:nvSpPr>
        <p:spPr/>
        <p:txBody>
          <a:bodyPr/>
          <a:lstStyle>
            <a:lvl1pPr>
              <a:defRPr/>
            </a:lvl1pPr>
          </a:lstStyle>
          <a:p>
            <a:pPr>
              <a:defRPr/>
            </a:pPr>
            <a:fld id="{EC1FF28B-D01D-C149-B550-EA6BEA78AD5E}" type="slidenum">
              <a:rPr lang="en-US" altLang="en-US"/>
              <a:pPr>
                <a:defRPr/>
              </a:pPr>
              <a:t>‹#›</a:t>
            </a:fld>
            <a:endParaRPr lang="en-US" altLang="en-US"/>
          </a:p>
        </p:txBody>
      </p:sp>
    </p:spTree>
    <p:extLst>
      <p:ext uri="{BB962C8B-B14F-4D97-AF65-F5344CB8AC3E}">
        <p14:creationId xmlns:p14="http://schemas.microsoft.com/office/powerpoint/2010/main" val="2747170593"/>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F0A5223D-518D-EE43-8DC6-24C43958C58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a:extLst>
              <a:ext uri="{FF2B5EF4-FFF2-40B4-BE49-F238E27FC236}">
                <a16:creationId xmlns:a16="http://schemas.microsoft.com/office/drawing/2014/main" id="{F9742B4B-02A6-B24E-9663-9E2F1432A55B}"/>
              </a:ext>
            </a:extLst>
          </p:cNvPr>
          <p:cNvSpPr>
            <a:spLocks noGrp="1" noChangeArrowheads="1"/>
          </p:cNvSpPr>
          <p:nvPr>
            <p:ph type="sldNum" sz="quarter" idx="11"/>
          </p:nvPr>
        </p:nvSpPr>
        <p:spPr/>
        <p:txBody>
          <a:bodyPr/>
          <a:lstStyle>
            <a:lvl1pPr>
              <a:defRPr/>
            </a:lvl1pPr>
          </a:lstStyle>
          <a:p>
            <a:pPr>
              <a:defRPr/>
            </a:pPr>
            <a:fld id="{3CD161BF-1539-0F4D-A952-AF1C6953847E}" type="slidenum">
              <a:rPr lang="en-US" altLang="en-US"/>
              <a:pPr>
                <a:defRPr/>
              </a:pPr>
              <a:t>‹#›</a:t>
            </a:fld>
            <a:endParaRPr lang="en-US" altLang="en-US"/>
          </a:p>
        </p:txBody>
      </p:sp>
    </p:spTree>
    <p:extLst>
      <p:ext uri="{BB962C8B-B14F-4D97-AF65-F5344CB8AC3E}">
        <p14:creationId xmlns:p14="http://schemas.microsoft.com/office/powerpoint/2010/main" val="55395761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1E620C32-CEC5-7E4C-AD46-21272E5C1BCE}"/>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20B0AD9D-0CD8-6542-9483-38DC6A45F94B}"/>
              </a:ext>
            </a:extLst>
          </p:cNvPr>
          <p:cNvSpPr>
            <a:spLocks noGrp="1" noChangeArrowheads="1"/>
          </p:cNvSpPr>
          <p:nvPr>
            <p:ph type="sldNum" sz="quarter" idx="11"/>
          </p:nvPr>
        </p:nvSpPr>
        <p:spPr>
          <a:ln/>
        </p:spPr>
        <p:txBody>
          <a:bodyPr/>
          <a:lstStyle>
            <a:lvl1pPr>
              <a:defRPr/>
            </a:lvl1pPr>
          </a:lstStyle>
          <a:p>
            <a:pPr>
              <a:defRPr/>
            </a:pPr>
            <a:fld id="{05C1CF28-5D0E-E44A-89D4-BF041E9AC6B5}" type="slidenum">
              <a:rPr lang="en-US" altLang="en-US"/>
              <a:pPr>
                <a:defRPr/>
              </a:pPr>
              <a:t>‹#›</a:t>
            </a:fld>
            <a:endParaRPr lang="en-US" altLang="en-US"/>
          </a:p>
        </p:txBody>
      </p:sp>
    </p:spTree>
    <p:extLst>
      <p:ext uri="{BB962C8B-B14F-4D97-AF65-F5344CB8AC3E}">
        <p14:creationId xmlns:p14="http://schemas.microsoft.com/office/powerpoint/2010/main" val="2502518832"/>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1029">
            <a:extLst>
              <a:ext uri="{FF2B5EF4-FFF2-40B4-BE49-F238E27FC236}">
                <a16:creationId xmlns:a16="http://schemas.microsoft.com/office/drawing/2014/main" id="{8680F4A4-9DBD-6148-8085-1E7FA6B07E70}"/>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59D569E9-7671-8845-9950-BD96A9275801}"/>
              </a:ext>
            </a:extLst>
          </p:cNvPr>
          <p:cNvSpPr>
            <a:spLocks noGrp="1" noChangeArrowheads="1"/>
          </p:cNvSpPr>
          <p:nvPr>
            <p:ph type="sldNum" sz="quarter" idx="11"/>
          </p:nvPr>
        </p:nvSpPr>
        <p:spPr/>
        <p:txBody>
          <a:bodyPr/>
          <a:lstStyle>
            <a:lvl1pPr>
              <a:defRPr/>
            </a:lvl1pPr>
          </a:lstStyle>
          <a:p>
            <a:pPr>
              <a:defRPr/>
            </a:pPr>
            <a:fld id="{F1AA8015-CC4B-4A4B-AE94-736E9EFB2E4B}" type="slidenum">
              <a:rPr lang="en-US" altLang="en-US"/>
              <a:pPr>
                <a:defRPr/>
              </a:pPr>
              <a:t>‹#›</a:t>
            </a:fld>
            <a:endParaRPr lang="en-US" altLang="en-US"/>
          </a:p>
        </p:txBody>
      </p:sp>
    </p:spTree>
    <p:extLst>
      <p:ext uri="{BB962C8B-B14F-4D97-AF65-F5344CB8AC3E}">
        <p14:creationId xmlns:p14="http://schemas.microsoft.com/office/powerpoint/2010/main" val="4293486669"/>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1029">
            <a:extLst>
              <a:ext uri="{FF2B5EF4-FFF2-40B4-BE49-F238E27FC236}">
                <a16:creationId xmlns:a16="http://schemas.microsoft.com/office/drawing/2014/main" id="{EE194FBD-CBF2-CC4C-9E7F-7238D611A1E3}"/>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A6646953-367C-254B-A75B-5F851C4818B0}"/>
              </a:ext>
            </a:extLst>
          </p:cNvPr>
          <p:cNvSpPr>
            <a:spLocks noGrp="1" noChangeArrowheads="1"/>
          </p:cNvSpPr>
          <p:nvPr>
            <p:ph type="sldNum" sz="quarter" idx="11"/>
          </p:nvPr>
        </p:nvSpPr>
        <p:spPr/>
        <p:txBody>
          <a:bodyPr/>
          <a:lstStyle>
            <a:lvl1pPr>
              <a:defRPr/>
            </a:lvl1pPr>
          </a:lstStyle>
          <a:p>
            <a:pPr>
              <a:defRPr/>
            </a:pPr>
            <a:fld id="{589EE5B3-F084-714B-A7C0-B4B44CC190C2}" type="slidenum">
              <a:rPr lang="en-US" altLang="en-US"/>
              <a:pPr>
                <a:defRPr/>
              </a:pPr>
              <a:t>‹#›</a:t>
            </a:fld>
            <a:endParaRPr lang="en-US" altLang="en-US"/>
          </a:p>
        </p:txBody>
      </p:sp>
    </p:spTree>
    <p:extLst>
      <p:ext uri="{BB962C8B-B14F-4D97-AF65-F5344CB8AC3E}">
        <p14:creationId xmlns:p14="http://schemas.microsoft.com/office/powerpoint/2010/main" val="2812685827"/>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291857EE-B184-034E-AF43-4E3BDF932960}"/>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E078EB12-998C-BB49-9975-DD36DE6E7B4B}"/>
              </a:ext>
            </a:extLst>
          </p:cNvPr>
          <p:cNvSpPr>
            <a:spLocks noGrp="1" noChangeArrowheads="1"/>
          </p:cNvSpPr>
          <p:nvPr>
            <p:ph type="sldNum" sz="quarter" idx="11"/>
          </p:nvPr>
        </p:nvSpPr>
        <p:spPr/>
        <p:txBody>
          <a:bodyPr/>
          <a:lstStyle>
            <a:lvl1pPr>
              <a:defRPr/>
            </a:lvl1pPr>
          </a:lstStyle>
          <a:p>
            <a:pPr>
              <a:defRPr/>
            </a:pPr>
            <a:fld id="{560A6312-4DA5-5F41-A5C2-D8D38D5DB263}" type="slidenum">
              <a:rPr lang="en-US" altLang="en-US"/>
              <a:pPr>
                <a:defRPr/>
              </a:pPr>
              <a:t>‹#›</a:t>
            </a:fld>
            <a:endParaRPr lang="en-US" altLang="en-US"/>
          </a:p>
        </p:txBody>
      </p:sp>
    </p:spTree>
    <p:extLst>
      <p:ext uri="{BB962C8B-B14F-4D97-AF65-F5344CB8AC3E}">
        <p14:creationId xmlns:p14="http://schemas.microsoft.com/office/powerpoint/2010/main" val="1427423994"/>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9D5B1037-11B1-C240-8627-BEB0C353C3BE}"/>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3B0B88AB-80FC-A648-BAEC-75AB5C417C96}"/>
              </a:ext>
            </a:extLst>
          </p:cNvPr>
          <p:cNvSpPr>
            <a:spLocks noGrp="1" noChangeArrowheads="1"/>
          </p:cNvSpPr>
          <p:nvPr>
            <p:ph type="sldNum" sz="quarter" idx="11"/>
          </p:nvPr>
        </p:nvSpPr>
        <p:spPr/>
        <p:txBody>
          <a:bodyPr/>
          <a:lstStyle>
            <a:lvl1pPr>
              <a:defRPr/>
            </a:lvl1pPr>
          </a:lstStyle>
          <a:p>
            <a:pPr>
              <a:defRPr/>
            </a:pPr>
            <a:fld id="{F947AF12-3046-494D-922E-3FF329FD6BDB}" type="slidenum">
              <a:rPr lang="en-US" altLang="en-US"/>
              <a:pPr>
                <a:defRPr/>
              </a:pPr>
              <a:t>‹#›</a:t>
            </a:fld>
            <a:endParaRPr lang="en-US" altLang="en-US"/>
          </a:p>
        </p:txBody>
      </p:sp>
    </p:spTree>
    <p:extLst>
      <p:ext uri="{BB962C8B-B14F-4D97-AF65-F5344CB8AC3E}">
        <p14:creationId xmlns:p14="http://schemas.microsoft.com/office/powerpoint/2010/main" val="4287863612"/>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9AB1779-B1F7-0E41-B706-7B363575992C}"/>
              </a:ext>
            </a:extLst>
          </p:cNvPr>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2629" y="770467"/>
            <a:ext cx="8086725" cy="3352800"/>
          </a:xfrm>
        </p:spPr>
        <p:txBody>
          <a:bodyPr anchor="b">
            <a:noAutofit/>
          </a:bodyPr>
          <a:lstStyle>
            <a:lvl1pPr algn="l">
              <a:lnSpc>
                <a:spcPct val="80000"/>
              </a:lnSpc>
              <a:defRPr sz="6000" spc="-90"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500635" y="4198409"/>
            <a:ext cx="6921151" cy="1645920"/>
          </a:xfrm>
        </p:spPr>
        <p:txBody>
          <a:bodyPr>
            <a:normAutofit/>
          </a:bodyPr>
          <a:lstStyle>
            <a:lvl1pPr marL="0" indent="0" algn="l">
              <a:buNone/>
              <a:defRPr sz="2100">
                <a:solidFill>
                  <a:schemeClr val="bg1"/>
                </a:solidFill>
                <a:latin typeface="+mj-lt"/>
              </a:defRPr>
            </a:lvl1pPr>
            <a:lvl2pPr marL="342900" indent="0" algn="ctr">
              <a:buNone/>
              <a:defRPr sz="21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en-US"/>
              <a:t>Click to edit Master subtitle style</a:t>
            </a:r>
            <a:endParaRPr lang="en-US" dirty="0"/>
          </a:p>
        </p:txBody>
      </p:sp>
      <p:sp>
        <p:nvSpPr>
          <p:cNvPr id="5" name="Date Placeholder 5">
            <a:extLst>
              <a:ext uri="{FF2B5EF4-FFF2-40B4-BE49-F238E27FC236}">
                <a16:creationId xmlns:a16="http://schemas.microsoft.com/office/drawing/2014/main" id="{3BA025A2-4B27-0448-A0E8-F26FB24D203F}"/>
              </a:ext>
            </a:extLst>
          </p:cNvPr>
          <p:cNvSpPr>
            <a:spLocks noGrp="1"/>
          </p:cNvSpPr>
          <p:nvPr>
            <p:ph type="dt" sz="half" idx="10"/>
          </p:nvPr>
        </p:nvSpPr>
        <p:spPr/>
        <p:txBody>
          <a:bodyPr/>
          <a:lstStyle>
            <a:lvl1pPr>
              <a:defRPr/>
            </a:lvl1pPr>
          </a:lstStyle>
          <a:p>
            <a:pPr>
              <a:defRPr/>
            </a:pPr>
            <a:fld id="{C7F9892E-F2B4-2C49-AE9A-35018767CEF9}" type="datetime1">
              <a:rPr lang="en-US" altLang="en-US"/>
              <a:pPr>
                <a:defRPr/>
              </a:pPr>
              <a:t>10/4/22</a:t>
            </a:fld>
            <a:endParaRPr lang="en-US" altLang="en-US"/>
          </a:p>
        </p:txBody>
      </p:sp>
      <p:sp>
        <p:nvSpPr>
          <p:cNvPr id="6" name="Footer Placeholder 9">
            <a:extLst>
              <a:ext uri="{FF2B5EF4-FFF2-40B4-BE49-F238E27FC236}">
                <a16:creationId xmlns:a16="http://schemas.microsoft.com/office/drawing/2014/main" id="{6CDB1ACD-4239-5441-8DCE-52B366DC4263}"/>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10">
            <a:extLst>
              <a:ext uri="{FF2B5EF4-FFF2-40B4-BE49-F238E27FC236}">
                <a16:creationId xmlns:a16="http://schemas.microsoft.com/office/drawing/2014/main" id="{47EC090D-C02D-D044-83D0-1FFC33723053}"/>
              </a:ext>
            </a:extLst>
          </p:cNvPr>
          <p:cNvSpPr>
            <a:spLocks noGrp="1"/>
          </p:cNvSpPr>
          <p:nvPr>
            <p:ph type="sldNum" sz="quarter" idx="12"/>
          </p:nvPr>
        </p:nvSpPr>
        <p:spPr/>
        <p:txBody>
          <a:bodyPr/>
          <a:lstStyle>
            <a:lvl1pPr>
              <a:defRPr/>
            </a:lvl1pPr>
          </a:lstStyle>
          <a:p>
            <a:pPr>
              <a:defRPr/>
            </a:pPr>
            <a:fld id="{3D550D9B-087F-7C49-AFE5-F9AD5097BC1F}" type="slidenum">
              <a:rPr lang="en-US" altLang="en-US"/>
              <a:pPr>
                <a:defRPr/>
              </a:pPr>
              <a:t>‹#›</a:t>
            </a:fld>
            <a:endParaRPr lang="en-US" altLang="en-US"/>
          </a:p>
        </p:txBody>
      </p:sp>
    </p:spTree>
    <p:extLst>
      <p:ext uri="{BB962C8B-B14F-4D97-AF65-F5344CB8AC3E}">
        <p14:creationId xmlns:p14="http://schemas.microsoft.com/office/powerpoint/2010/main" val="2074677718"/>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28638" y="712594"/>
            <a:ext cx="8086725" cy="2898708"/>
          </a:xfrm>
          <a:noFill/>
        </p:spPr>
        <p:txBody>
          <a:bodyPr anchor="b">
            <a:noAutofit/>
          </a:bodyPr>
          <a:lstStyle>
            <a:lvl1pPr algn="ctr">
              <a:lnSpc>
                <a:spcPct val="80000"/>
              </a:lnSpc>
              <a:defRPr sz="6000" spc="-90" baseline="0">
                <a:solidFill>
                  <a:schemeClr val="tx1"/>
                </a:solidFill>
              </a:defRPr>
            </a:lvl1pPr>
          </a:lstStyle>
          <a:p>
            <a:r>
              <a:rPr lang="en-US" dirty="0"/>
              <a:t>Click to edit Master title style</a:t>
            </a:r>
          </a:p>
        </p:txBody>
      </p:sp>
      <p:sp>
        <p:nvSpPr>
          <p:cNvPr id="3" name="Subtitle 2"/>
          <p:cNvSpPr>
            <a:spLocks noGrp="1"/>
          </p:cNvSpPr>
          <p:nvPr>
            <p:ph type="subTitle" idx="1"/>
          </p:nvPr>
        </p:nvSpPr>
        <p:spPr>
          <a:xfrm>
            <a:off x="528639" y="3897565"/>
            <a:ext cx="8086724" cy="1645920"/>
          </a:xfrm>
        </p:spPr>
        <p:txBody>
          <a:bodyPr>
            <a:normAutofit/>
          </a:bodyPr>
          <a:lstStyle>
            <a:lvl1pPr marL="0" indent="0" algn="ctr">
              <a:buNone/>
              <a:defRPr sz="2100">
                <a:solidFill>
                  <a:schemeClr val="tx1"/>
                </a:solidFill>
                <a:latin typeface="+mj-lt"/>
              </a:defRPr>
            </a:lvl1pPr>
            <a:lvl2pPr marL="342900" indent="0" algn="ctr">
              <a:buNone/>
              <a:defRPr sz="21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en-US" dirty="0"/>
              <a:t>Click to edit Master subtitle style</a:t>
            </a:r>
          </a:p>
        </p:txBody>
      </p:sp>
      <p:sp>
        <p:nvSpPr>
          <p:cNvPr id="4" name="Date Placeholder 4">
            <a:extLst>
              <a:ext uri="{FF2B5EF4-FFF2-40B4-BE49-F238E27FC236}">
                <a16:creationId xmlns:a16="http://schemas.microsoft.com/office/drawing/2014/main" id="{725BEEEA-2170-9F43-8EC9-F3136F23D4CF}"/>
              </a:ext>
            </a:extLst>
          </p:cNvPr>
          <p:cNvSpPr>
            <a:spLocks noGrp="1"/>
          </p:cNvSpPr>
          <p:nvPr>
            <p:ph type="dt" sz="half" idx="10"/>
          </p:nvPr>
        </p:nvSpPr>
        <p:spPr/>
        <p:txBody>
          <a:bodyPr/>
          <a:lstStyle>
            <a:lvl1pPr>
              <a:defRPr/>
            </a:lvl1pPr>
          </a:lstStyle>
          <a:p>
            <a:pPr>
              <a:defRPr/>
            </a:pPr>
            <a:fld id="{20CF93FF-3D34-7244-B36E-5204F826A5CD}" type="datetime1">
              <a:rPr lang="en-US" altLang="en-US"/>
              <a:pPr>
                <a:defRPr/>
              </a:pPr>
              <a:t>10/4/22</a:t>
            </a:fld>
            <a:endParaRPr lang="en-US" altLang="en-US"/>
          </a:p>
        </p:txBody>
      </p:sp>
      <p:sp>
        <p:nvSpPr>
          <p:cNvPr id="5" name="Footer Placeholder 5">
            <a:extLst>
              <a:ext uri="{FF2B5EF4-FFF2-40B4-BE49-F238E27FC236}">
                <a16:creationId xmlns:a16="http://schemas.microsoft.com/office/drawing/2014/main" id="{A59EF40C-2A11-3B48-BFB0-16AAB49F014A}"/>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9">
            <a:extLst>
              <a:ext uri="{FF2B5EF4-FFF2-40B4-BE49-F238E27FC236}">
                <a16:creationId xmlns:a16="http://schemas.microsoft.com/office/drawing/2014/main" id="{C5DA0092-B270-AF40-B9EC-F4CF501CEB38}"/>
              </a:ext>
            </a:extLst>
          </p:cNvPr>
          <p:cNvSpPr>
            <a:spLocks noGrp="1"/>
          </p:cNvSpPr>
          <p:nvPr>
            <p:ph type="sldNum" sz="quarter" idx="12"/>
          </p:nvPr>
        </p:nvSpPr>
        <p:spPr/>
        <p:txBody>
          <a:bodyPr/>
          <a:lstStyle>
            <a:lvl1pPr>
              <a:defRPr/>
            </a:lvl1pPr>
          </a:lstStyle>
          <a:p>
            <a:pPr>
              <a:defRPr/>
            </a:pPr>
            <a:fld id="{9E1498E1-670D-D040-BAA6-886384A3ADEC}" type="slidenum">
              <a:rPr lang="en-US" altLang="en-US"/>
              <a:pPr>
                <a:defRPr/>
              </a:pPr>
              <a:t>‹#›</a:t>
            </a:fld>
            <a:endParaRPr lang="en-US" altLang="en-US"/>
          </a:p>
        </p:txBody>
      </p:sp>
    </p:spTree>
    <p:extLst>
      <p:ext uri="{BB962C8B-B14F-4D97-AF65-F5344CB8AC3E}">
        <p14:creationId xmlns:p14="http://schemas.microsoft.com/office/powerpoint/2010/main" val="2297589227"/>
      </p:ext>
    </p:extLst>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Title Placeholder 1"/>
          <p:cNvSpPr>
            <a:spLocks noGrp="1"/>
          </p:cNvSpPr>
          <p:nvPr>
            <p:ph type="title"/>
          </p:nvPr>
        </p:nvSpPr>
        <p:spPr>
          <a:xfrm>
            <a:off x="0" y="0"/>
            <a:ext cx="9144000" cy="1085850"/>
          </a:xfrm>
          <a:prstGeom prst="rect">
            <a:avLst/>
          </a:prstGeom>
        </p:spPr>
        <p:txBody>
          <a:bodyPr/>
          <a:lstStyle>
            <a:lvl1pPr marL="0">
              <a:defRPr/>
            </a:lvl1pPr>
          </a:lstStyle>
          <a:p>
            <a:r>
              <a:rPr lang="en-US" dirty="0"/>
              <a:t>Click to edit Master title style</a:t>
            </a:r>
          </a:p>
        </p:txBody>
      </p:sp>
      <p:sp>
        <p:nvSpPr>
          <p:cNvPr id="24" name="Content Placeholder 22"/>
          <p:cNvSpPr>
            <a:spLocks noGrp="1"/>
          </p:cNvSpPr>
          <p:nvPr>
            <p:ph sz="quarter" idx="11"/>
          </p:nvPr>
        </p:nvSpPr>
        <p:spPr>
          <a:xfrm>
            <a:off x="123825" y="1241652"/>
            <a:ext cx="8897938" cy="52244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4">
            <a:extLst>
              <a:ext uri="{FF2B5EF4-FFF2-40B4-BE49-F238E27FC236}">
                <a16:creationId xmlns:a16="http://schemas.microsoft.com/office/drawing/2014/main" id="{6AA4A58B-252F-624B-9360-749295F02267}"/>
              </a:ext>
            </a:extLst>
          </p:cNvPr>
          <p:cNvSpPr>
            <a:spLocks noGrp="1"/>
          </p:cNvSpPr>
          <p:nvPr>
            <p:ph type="dt" sz="half" idx="12"/>
          </p:nvPr>
        </p:nvSpPr>
        <p:spPr/>
        <p:txBody>
          <a:bodyPr/>
          <a:lstStyle>
            <a:lvl1pPr>
              <a:defRPr/>
            </a:lvl1pPr>
          </a:lstStyle>
          <a:p>
            <a:pPr>
              <a:defRPr/>
            </a:pPr>
            <a:fld id="{CC889F3E-A361-C346-85D5-979F2CC237CE}" type="datetime1">
              <a:rPr lang="en-US" altLang="en-US"/>
              <a:pPr>
                <a:defRPr/>
              </a:pPr>
              <a:t>10/4/22</a:t>
            </a:fld>
            <a:endParaRPr lang="en-US" altLang="en-US"/>
          </a:p>
        </p:txBody>
      </p:sp>
      <p:sp>
        <p:nvSpPr>
          <p:cNvPr id="5" name="Footer Placeholder 5">
            <a:extLst>
              <a:ext uri="{FF2B5EF4-FFF2-40B4-BE49-F238E27FC236}">
                <a16:creationId xmlns:a16="http://schemas.microsoft.com/office/drawing/2014/main" id="{33EF87B2-B80E-AF49-BACB-1920B29D6D96}"/>
              </a:ext>
            </a:extLst>
          </p:cNvPr>
          <p:cNvSpPr>
            <a:spLocks noGrp="1"/>
          </p:cNvSpPr>
          <p:nvPr>
            <p:ph type="ftr" sz="quarter" idx="13"/>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6">
            <a:extLst>
              <a:ext uri="{FF2B5EF4-FFF2-40B4-BE49-F238E27FC236}">
                <a16:creationId xmlns:a16="http://schemas.microsoft.com/office/drawing/2014/main" id="{13BF056A-8374-BC42-BC30-5004950A6C7B}"/>
              </a:ext>
            </a:extLst>
          </p:cNvPr>
          <p:cNvSpPr>
            <a:spLocks noGrp="1"/>
          </p:cNvSpPr>
          <p:nvPr>
            <p:ph type="sldNum" sz="quarter" idx="14"/>
          </p:nvPr>
        </p:nvSpPr>
        <p:spPr/>
        <p:txBody>
          <a:bodyPr/>
          <a:lstStyle>
            <a:lvl1pPr>
              <a:defRPr/>
            </a:lvl1pPr>
          </a:lstStyle>
          <a:p>
            <a:pPr>
              <a:defRPr/>
            </a:pPr>
            <a:fld id="{E7A5AAE7-C243-D34C-97D6-0313C4DE4AF7}" type="slidenum">
              <a:rPr lang="en-US" altLang="en-US"/>
              <a:pPr>
                <a:defRPr/>
              </a:pPr>
              <a:t>‹#›</a:t>
            </a:fld>
            <a:endParaRPr lang="en-US" altLang="en-US"/>
          </a:p>
        </p:txBody>
      </p:sp>
    </p:spTree>
    <p:extLst>
      <p:ext uri="{BB962C8B-B14F-4D97-AF65-F5344CB8AC3E}">
        <p14:creationId xmlns:p14="http://schemas.microsoft.com/office/powerpoint/2010/main" val="1955740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2628" y="767419"/>
            <a:ext cx="8085582" cy="3355848"/>
          </a:xfrm>
          <a:solidFill>
            <a:schemeClr val="bg1"/>
          </a:solidFill>
        </p:spPr>
        <p:txBody>
          <a:bodyPr anchor="b"/>
          <a:lstStyle>
            <a:lvl1pPr>
              <a:lnSpc>
                <a:spcPct val="80000"/>
              </a:lnSpc>
              <a:defRPr sz="6000" b="0" baseline="0">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00634" y="4187275"/>
            <a:ext cx="6919722" cy="1645920"/>
          </a:xfrm>
        </p:spPr>
        <p:txBody>
          <a:bodyPr>
            <a:normAutofit/>
          </a:bodyPr>
          <a:lstStyle>
            <a:lvl1pPr marL="0" indent="0">
              <a:buNone/>
              <a:defRPr sz="2100">
                <a:solidFill>
                  <a:schemeClr val="tx1"/>
                </a:solidFill>
                <a:latin typeface="+mj-lt"/>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AA27F00-3FAD-DB4B-B009-BA21688A2705}"/>
              </a:ext>
            </a:extLst>
          </p:cNvPr>
          <p:cNvSpPr>
            <a:spLocks noGrp="1"/>
          </p:cNvSpPr>
          <p:nvPr>
            <p:ph type="dt" sz="half" idx="10"/>
          </p:nvPr>
        </p:nvSpPr>
        <p:spPr/>
        <p:txBody>
          <a:bodyPr/>
          <a:lstStyle>
            <a:lvl1pPr>
              <a:defRPr/>
            </a:lvl1pPr>
          </a:lstStyle>
          <a:p>
            <a:pPr>
              <a:defRPr/>
            </a:pPr>
            <a:fld id="{D3E8C979-17E9-BC44-934C-C5EDB0878512}" type="datetime1">
              <a:rPr lang="en-US" altLang="en-US"/>
              <a:pPr>
                <a:defRPr/>
              </a:pPr>
              <a:t>10/4/22</a:t>
            </a:fld>
            <a:endParaRPr lang="en-US" altLang="en-US"/>
          </a:p>
        </p:txBody>
      </p:sp>
      <p:sp>
        <p:nvSpPr>
          <p:cNvPr id="5" name="Footer Placeholder 4">
            <a:extLst>
              <a:ext uri="{FF2B5EF4-FFF2-40B4-BE49-F238E27FC236}">
                <a16:creationId xmlns:a16="http://schemas.microsoft.com/office/drawing/2014/main" id="{7B988BD8-69A8-1D42-8EDD-534567095724}"/>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8">
            <a:extLst>
              <a:ext uri="{FF2B5EF4-FFF2-40B4-BE49-F238E27FC236}">
                <a16:creationId xmlns:a16="http://schemas.microsoft.com/office/drawing/2014/main" id="{346320DF-7E22-1744-865C-C4D45C082579}"/>
              </a:ext>
            </a:extLst>
          </p:cNvPr>
          <p:cNvSpPr>
            <a:spLocks noGrp="1"/>
          </p:cNvSpPr>
          <p:nvPr>
            <p:ph type="sldNum" sz="quarter" idx="12"/>
          </p:nvPr>
        </p:nvSpPr>
        <p:spPr/>
        <p:txBody>
          <a:bodyPr/>
          <a:lstStyle>
            <a:lvl1pPr>
              <a:defRPr/>
            </a:lvl1pPr>
          </a:lstStyle>
          <a:p>
            <a:pPr>
              <a:defRPr/>
            </a:pPr>
            <a:fld id="{B645AC11-0F23-F642-8099-14F66C1D0E74}" type="slidenum">
              <a:rPr lang="en-US" altLang="en-US"/>
              <a:pPr>
                <a:defRPr/>
              </a:pPr>
              <a:t>‹#›</a:t>
            </a:fld>
            <a:endParaRPr lang="en-US" altLang="en-US"/>
          </a:p>
        </p:txBody>
      </p:sp>
    </p:spTree>
    <p:extLst>
      <p:ext uri="{BB962C8B-B14F-4D97-AF65-F5344CB8AC3E}">
        <p14:creationId xmlns:p14="http://schemas.microsoft.com/office/powerpoint/2010/main" val="181679461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88799" y="1208314"/>
            <a:ext cx="4271962" cy="5053693"/>
          </a:xfrm>
        </p:spPr>
        <p:txBody>
          <a:bodyPr/>
          <a:lstStyle>
            <a:lvl1pPr>
              <a:defRPr sz="1650"/>
            </a:lvl1pPr>
            <a:lvl2pPr>
              <a:defRPr sz="1425"/>
            </a:lvl2pPr>
            <a:lvl3pPr>
              <a:defRPr sz="1275"/>
            </a:lvl3pPr>
            <a:lvl4pPr>
              <a:defRPr sz="1125"/>
            </a:lvl4pPr>
            <a:lvl5pPr>
              <a:defRPr sz="1050"/>
            </a:lvl5pPr>
            <a:lvl6pPr>
              <a:defRPr sz="1050"/>
            </a:lvl6pPr>
            <a:lvl7pPr>
              <a:defRPr sz="1050"/>
            </a:lvl7pPr>
            <a:lvl8pPr>
              <a:defRPr sz="1050"/>
            </a:lvl8pPr>
            <a:lvl9pPr>
              <a:defRPr sz="10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51604" y="1208314"/>
            <a:ext cx="4271962" cy="5053693"/>
          </a:xfrm>
        </p:spPr>
        <p:txBody>
          <a:bodyPr/>
          <a:lstStyle>
            <a:lvl1pPr>
              <a:defRPr sz="1650"/>
            </a:lvl1pPr>
            <a:lvl2pPr>
              <a:defRPr sz="1425"/>
            </a:lvl2pPr>
            <a:lvl3pPr>
              <a:defRPr sz="1275"/>
            </a:lvl3pPr>
            <a:lvl4pPr>
              <a:defRPr sz="1125"/>
            </a:lvl4pPr>
            <a:lvl5pPr>
              <a:defRPr sz="1050"/>
            </a:lvl5pPr>
            <a:lvl6pPr>
              <a:defRPr sz="1050"/>
            </a:lvl6pPr>
            <a:lvl7pPr>
              <a:defRPr sz="1050"/>
            </a:lvl7pPr>
            <a:lvl8pPr>
              <a:defRPr sz="1050"/>
            </a:lvl8pPr>
            <a:lvl9pPr>
              <a:defRPr sz="10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BAC2D106-B44B-A649-A69D-D18A07041426}"/>
              </a:ext>
            </a:extLst>
          </p:cNvPr>
          <p:cNvSpPr>
            <a:spLocks noGrp="1"/>
          </p:cNvSpPr>
          <p:nvPr>
            <p:ph type="dt" sz="half" idx="10"/>
          </p:nvPr>
        </p:nvSpPr>
        <p:spPr/>
        <p:txBody>
          <a:bodyPr/>
          <a:lstStyle>
            <a:lvl1pPr>
              <a:defRPr/>
            </a:lvl1pPr>
          </a:lstStyle>
          <a:p>
            <a:pPr>
              <a:defRPr/>
            </a:pPr>
            <a:fld id="{2D8EEE20-C875-624B-AF0A-6E9AE1BBD7B0}" type="datetime1">
              <a:rPr lang="en-US" altLang="en-US"/>
              <a:pPr>
                <a:defRPr/>
              </a:pPr>
              <a:t>10/4/22</a:t>
            </a:fld>
            <a:endParaRPr lang="en-US" altLang="en-US"/>
          </a:p>
        </p:txBody>
      </p:sp>
      <p:sp>
        <p:nvSpPr>
          <p:cNvPr id="6" name="Footer Placeholder 5">
            <a:extLst>
              <a:ext uri="{FF2B5EF4-FFF2-40B4-BE49-F238E27FC236}">
                <a16:creationId xmlns:a16="http://schemas.microsoft.com/office/drawing/2014/main" id="{C90991D5-BC99-9646-A299-07DB91E28426}"/>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9">
            <a:extLst>
              <a:ext uri="{FF2B5EF4-FFF2-40B4-BE49-F238E27FC236}">
                <a16:creationId xmlns:a16="http://schemas.microsoft.com/office/drawing/2014/main" id="{F16DF255-6384-3442-9D80-769A1096CBFD}"/>
              </a:ext>
            </a:extLst>
          </p:cNvPr>
          <p:cNvSpPr>
            <a:spLocks noGrp="1"/>
          </p:cNvSpPr>
          <p:nvPr>
            <p:ph type="sldNum" sz="quarter" idx="12"/>
          </p:nvPr>
        </p:nvSpPr>
        <p:spPr/>
        <p:txBody>
          <a:bodyPr/>
          <a:lstStyle>
            <a:lvl1pPr>
              <a:defRPr/>
            </a:lvl1pPr>
          </a:lstStyle>
          <a:p>
            <a:pPr>
              <a:defRPr/>
            </a:pPr>
            <a:fld id="{CB165FCA-DA27-DF47-A5E6-DFAFFE432FDF}" type="slidenum">
              <a:rPr lang="en-US" altLang="en-US"/>
              <a:pPr>
                <a:defRPr/>
              </a:pPr>
              <a:t>‹#›</a:t>
            </a:fld>
            <a:endParaRPr lang="en-US" altLang="en-US"/>
          </a:p>
        </p:txBody>
      </p:sp>
    </p:spTree>
    <p:extLst>
      <p:ext uri="{BB962C8B-B14F-4D97-AF65-F5344CB8AC3E}">
        <p14:creationId xmlns:p14="http://schemas.microsoft.com/office/powerpoint/2010/main" val="393156963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88799" y="1197209"/>
            <a:ext cx="4271962" cy="723400"/>
          </a:xfrm>
        </p:spPr>
        <p:txBody>
          <a:bodyPr anchor="ctr">
            <a:normAutofit/>
          </a:bodyPr>
          <a:lstStyle>
            <a:lvl1pPr marL="0" indent="0">
              <a:spcBef>
                <a:spcPts val="0"/>
              </a:spcBef>
              <a:buNone/>
              <a:defRPr sz="1500" b="0" cap="all" baseline="0">
                <a:solidFill>
                  <a:schemeClr val="tx1"/>
                </a:solidFill>
                <a:latin typeface="+mj-lt"/>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4" name="Content Placeholder 3"/>
          <p:cNvSpPr>
            <a:spLocks noGrp="1"/>
          </p:cNvSpPr>
          <p:nvPr>
            <p:ph sz="half" idx="2"/>
          </p:nvPr>
        </p:nvSpPr>
        <p:spPr>
          <a:xfrm>
            <a:off x="188799" y="2029970"/>
            <a:ext cx="4271962" cy="4231057"/>
          </a:xfrm>
        </p:spPr>
        <p:txBody>
          <a:bodyPr/>
          <a:lstStyle>
            <a:lvl1pPr>
              <a:defRPr sz="1575"/>
            </a:lvl1pPr>
            <a:lvl2pPr>
              <a:defRPr sz="1350"/>
            </a:lvl2pPr>
            <a:lvl3pPr>
              <a:defRPr sz="1200"/>
            </a:lvl3pPr>
            <a:lvl4pPr>
              <a:defRPr sz="1050"/>
            </a:lvl4pPr>
            <a:lvl5pPr>
              <a:defRPr sz="1050"/>
            </a:lvl5pPr>
            <a:lvl6pPr>
              <a:defRPr sz="1050"/>
            </a:lvl6pPr>
            <a:lvl7pPr>
              <a:defRPr sz="1050"/>
            </a:lvl7pPr>
            <a:lvl8pPr>
              <a:defRPr sz="1050"/>
            </a:lvl8pPr>
            <a:lvl9pPr>
              <a:defRPr sz="10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51604" y="1194345"/>
            <a:ext cx="4271962" cy="722376"/>
          </a:xfrm>
        </p:spPr>
        <p:txBody>
          <a:bodyPr anchor="ctr">
            <a:normAutofit/>
          </a:bodyPr>
          <a:lstStyle>
            <a:lvl1pPr marL="0" indent="0">
              <a:spcBef>
                <a:spcPts val="0"/>
              </a:spcBef>
              <a:buNone/>
              <a:defRPr sz="1500" b="0" cap="all" baseline="0">
                <a:solidFill>
                  <a:schemeClr val="tx1"/>
                </a:solidFill>
                <a:latin typeface="+mj-lt"/>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6" name="Content Placeholder 5"/>
          <p:cNvSpPr>
            <a:spLocks noGrp="1"/>
          </p:cNvSpPr>
          <p:nvPr>
            <p:ph sz="quarter" idx="4"/>
          </p:nvPr>
        </p:nvSpPr>
        <p:spPr>
          <a:xfrm>
            <a:off x="4651604" y="2025218"/>
            <a:ext cx="4271962" cy="4235809"/>
          </a:xfrm>
        </p:spPr>
        <p:txBody>
          <a:bodyPr/>
          <a:lstStyle>
            <a:lvl1pPr>
              <a:defRPr sz="1575"/>
            </a:lvl1pPr>
            <a:lvl2pPr>
              <a:defRPr sz="1350"/>
            </a:lvl2pPr>
            <a:lvl3pPr>
              <a:defRPr sz="1200"/>
            </a:lvl3pPr>
            <a:lvl4pPr>
              <a:defRPr sz="1050"/>
            </a:lvl4pPr>
            <a:lvl5pPr>
              <a:defRPr sz="1050"/>
            </a:lvl5pPr>
            <a:lvl6pPr>
              <a:defRPr sz="1050"/>
            </a:lvl6pPr>
            <a:lvl7pPr>
              <a:defRPr sz="1050"/>
            </a:lvl7pPr>
            <a:lvl8pPr>
              <a:defRPr sz="1050"/>
            </a:lvl8pPr>
            <a:lvl9pPr>
              <a:defRPr sz="10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1">
            <a:extLst>
              <a:ext uri="{FF2B5EF4-FFF2-40B4-BE49-F238E27FC236}">
                <a16:creationId xmlns:a16="http://schemas.microsoft.com/office/drawing/2014/main" id="{55F50695-07A8-7745-8ED2-FA2D7ACC180E}"/>
              </a:ext>
            </a:extLst>
          </p:cNvPr>
          <p:cNvSpPr>
            <a:spLocks noGrp="1"/>
          </p:cNvSpPr>
          <p:nvPr>
            <p:ph type="dt" sz="half" idx="10"/>
          </p:nvPr>
        </p:nvSpPr>
        <p:spPr/>
        <p:txBody>
          <a:bodyPr/>
          <a:lstStyle>
            <a:lvl1pPr>
              <a:defRPr/>
            </a:lvl1pPr>
          </a:lstStyle>
          <a:p>
            <a:pPr>
              <a:defRPr/>
            </a:pPr>
            <a:fld id="{4CBA7627-6B44-6447-9F49-4DE1F8B2FA06}" type="datetime1">
              <a:rPr lang="en-US" altLang="en-US"/>
              <a:pPr>
                <a:defRPr/>
              </a:pPr>
              <a:t>10/4/22</a:t>
            </a:fld>
            <a:endParaRPr lang="en-US" altLang="en-US"/>
          </a:p>
        </p:txBody>
      </p:sp>
      <p:sp>
        <p:nvSpPr>
          <p:cNvPr id="8" name="Footer Placeholder 6">
            <a:extLst>
              <a:ext uri="{FF2B5EF4-FFF2-40B4-BE49-F238E27FC236}">
                <a16:creationId xmlns:a16="http://schemas.microsoft.com/office/drawing/2014/main" id="{675FBDC9-F372-A149-B662-F0A155A02005}"/>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9" name="Slide Number Placeholder 7">
            <a:extLst>
              <a:ext uri="{FF2B5EF4-FFF2-40B4-BE49-F238E27FC236}">
                <a16:creationId xmlns:a16="http://schemas.microsoft.com/office/drawing/2014/main" id="{E7D58A7A-56F8-BE4A-B5E2-489BED10FCD6}"/>
              </a:ext>
            </a:extLst>
          </p:cNvPr>
          <p:cNvSpPr>
            <a:spLocks noGrp="1"/>
          </p:cNvSpPr>
          <p:nvPr>
            <p:ph type="sldNum" sz="quarter" idx="12"/>
          </p:nvPr>
        </p:nvSpPr>
        <p:spPr/>
        <p:txBody>
          <a:bodyPr/>
          <a:lstStyle>
            <a:lvl1pPr>
              <a:defRPr/>
            </a:lvl1pPr>
          </a:lstStyle>
          <a:p>
            <a:pPr>
              <a:defRPr/>
            </a:pPr>
            <a:fld id="{C0D1E75C-9A02-5847-902D-2A47F9531388}" type="slidenum">
              <a:rPr lang="en-US" altLang="en-US"/>
              <a:pPr>
                <a:defRPr/>
              </a:pPr>
              <a:t>‹#›</a:t>
            </a:fld>
            <a:endParaRPr lang="en-US" altLang="en-US"/>
          </a:p>
        </p:txBody>
      </p:sp>
    </p:spTree>
    <p:extLst>
      <p:ext uri="{BB962C8B-B14F-4D97-AF65-F5344CB8AC3E}">
        <p14:creationId xmlns:p14="http://schemas.microsoft.com/office/powerpoint/2010/main" val="3183006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t>Click to edit Master text styles</a:t>
            </a:r>
          </a:p>
        </p:txBody>
      </p:sp>
      <p:sp>
        <p:nvSpPr>
          <p:cNvPr id="4" name="Rectangle 1029">
            <a:extLst>
              <a:ext uri="{FF2B5EF4-FFF2-40B4-BE49-F238E27FC236}">
                <a16:creationId xmlns:a16="http://schemas.microsoft.com/office/drawing/2014/main" id="{219C1037-69BF-CB45-A1E1-A351E496DCB7}"/>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8C97218F-5A30-C249-A8A5-2ECAB45AD0BF}"/>
              </a:ext>
            </a:extLst>
          </p:cNvPr>
          <p:cNvSpPr>
            <a:spLocks noGrp="1" noChangeArrowheads="1"/>
          </p:cNvSpPr>
          <p:nvPr>
            <p:ph type="sldNum" sz="quarter" idx="11"/>
          </p:nvPr>
        </p:nvSpPr>
        <p:spPr>
          <a:ln/>
        </p:spPr>
        <p:txBody>
          <a:bodyPr/>
          <a:lstStyle>
            <a:lvl1pPr>
              <a:defRPr/>
            </a:lvl1pPr>
          </a:lstStyle>
          <a:p>
            <a:pPr>
              <a:defRPr/>
            </a:pPr>
            <a:fld id="{CD74ABED-3E16-E84E-9604-A4A8FA7BA7DC}" type="slidenum">
              <a:rPr lang="en-US" altLang="en-US"/>
              <a:pPr>
                <a:defRPr/>
              </a:pPr>
              <a:t>‹#›</a:t>
            </a:fld>
            <a:endParaRPr lang="en-US" altLang="en-US"/>
          </a:p>
        </p:txBody>
      </p:sp>
    </p:spTree>
    <p:extLst>
      <p:ext uri="{BB962C8B-B14F-4D97-AF65-F5344CB8AC3E}">
        <p14:creationId xmlns:p14="http://schemas.microsoft.com/office/powerpoint/2010/main" val="287044817"/>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1">
            <a:extLst>
              <a:ext uri="{FF2B5EF4-FFF2-40B4-BE49-F238E27FC236}">
                <a16:creationId xmlns:a16="http://schemas.microsoft.com/office/drawing/2014/main" id="{6A26B00A-232B-C747-8274-70D0BDF22417}"/>
              </a:ext>
            </a:extLst>
          </p:cNvPr>
          <p:cNvSpPr>
            <a:spLocks noGrp="1"/>
          </p:cNvSpPr>
          <p:nvPr>
            <p:ph type="dt" sz="half" idx="10"/>
          </p:nvPr>
        </p:nvSpPr>
        <p:spPr/>
        <p:txBody>
          <a:bodyPr/>
          <a:lstStyle>
            <a:lvl1pPr>
              <a:defRPr/>
            </a:lvl1pPr>
          </a:lstStyle>
          <a:p>
            <a:pPr>
              <a:defRPr/>
            </a:pPr>
            <a:fld id="{0EFCD87C-C64A-1D4B-84A1-51A208D403AF}" type="datetime1">
              <a:rPr lang="en-US" altLang="en-US"/>
              <a:pPr>
                <a:defRPr/>
              </a:pPr>
              <a:t>10/4/22</a:t>
            </a:fld>
            <a:endParaRPr lang="en-US" altLang="en-US"/>
          </a:p>
        </p:txBody>
      </p:sp>
      <p:sp>
        <p:nvSpPr>
          <p:cNvPr id="4" name="Footer Placeholder 6">
            <a:extLst>
              <a:ext uri="{FF2B5EF4-FFF2-40B4-BE49-F238E27FC236}">
                <a16:creationId xmlns:a16="http://schemas.microsoft.com/office/drawing/2014/main" id="{CD268113-5D9A-594C-9431-399E35F298EF}"/>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5" name="Slide Number Placeholder 7">
            <a:extLst>
              <a:ext uri="{FF2B5EF4-FFF2-40B4-BE49-F238E27FC236}">
                <a16:creationId xmlns:a16="http://schemas.microsoft.com/office/drawing/2014/main" id="{CDE35D5F-6F77-6B49-BB46-BD2165F55D4F}"/>
              </a:ext>
            </a:extLst>
          </p:cNvPr>
          <p:cNvSpPr>
            <a:spLocks noGrp="1"/>
          </p:cNvSpPr>
          <p:nvPr>
            <p:ph type="sldNum" sz="quarter" idx="12"/>
          </p:nvPr>
        </p:nvSpPr>
        <p:spPr/>
        <p:txBody>
          <a:bodyPr/>
          <a:lstStyle>
            <a:lvl1pPr>
              <a:defRPr/>
            </a:lvl1pPr>
          </a:lstStyle>
          <a:p>
            <a:pPr>
              <a:defRPr/>
            </a:pPr>
            <a:fld id="{B7BE3623-C154-BA49-83B6-5140FD361BFC}" type="slidenum">
              <a:rPr lang="en-US" altLang="en-US"/>
              <a:pPr>
                <a:defRPr/>
              </a:pPr>
              <a:t>‹#›</a:t>
            </a:fld>
            <a:endParaRPr lang="en-US" altLang="en-US"/>
          </a:p>
        </p:txBody>
      </p:sp>
    </p:spTree>
    <p:extLst>
      <p:ext uri="{BB962C8B-B14F-4D97-AF65-F5344CB8AC3E}">
        <p14:creationId xmlns:p14="http://schemas.microsoft.com/office/powerpoint/2010/main" val="271791026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4">
            <a:extLst>
              <a:ext uri="{FF2B5EF4-FFF2-40B4-BE49-F238E27FC236}">
                <a16:creationId xmlns:a16="http://schemas.microsoft.com/office/drawing/2014/main" id="{05D5508C-5E14-0049-8573-70F136DE57A2}"/>
              </a:ext>
            </a:extLst>
          </p:cNvPr>
          <p:cNvSpPr>
            <a:spLocks noGrp="1"/>
          </p:cNvSpPr>
          <p:nvPr>
            <p:ph type="dt" sz="half" idx="10"/>
          </p:nvPr>
        </p:nvSpPr>
        <p:spPr/>
        <p:txBody>
          <a:bodyPr/>
          <a:lstStyle>
            <a:lvl1pPr>
              <a:defRPr/>
            </a:lvl1pPr>
          </a:lstStyle>
          <a:p>
            <a:pPr>
              <a:defRPr/>
            </a:pPr>
            <a:fld id="{44839FC7-43DD-1E41-8B59-A1EF3005D51D}" type="datetime1">
              <a:rPr lang="en-US" altLang="en-US"/>
              <a:pPr>
                <a:defRPr/>
              </a:pPr>
              <a:t>10/4/22</a:t>
            </a:fld>
            <a:endParaRPr lang="en-US" altLang="en-US"/>
          </a:p>
        </p:txBody>
      </p:sp>
      <p:sp>
        <p:nvSpPr>
          <p:cNvPr id="3" name="Footer Placeholder 5">
            <a:extLst>
              <a:ext uri="{FF2B5EF4-FFF2-40B4-BE49-F238E27FC236}">
                <a16:creationId xmlns:a16="http://schemas.microsoft.com/office/drawing/2014/main" id="{3DCFB623-1965-B64E-BD0C-02369443D235}"/>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4" name="Slide Number Placeholder 6">
            <a:extLst>
              <a:ext uri="{FF2B5EF4-FFF2-40B4-BE49-F238E27FC236}">
                <a16:creationId xmlns:a16="http://schemas.microsoft.com/office/drawing/2014/main" id="{DC04BD00-0E6F-9C47-B0ED-839AFCD5131C}"/>
              </a:ext>
            </a:extLst>
          </p:cNvPr>
          <p:cNvSpPr>
            <a:spLocks noGrp="1"/>
          </p:cNvSpPr>
          <p:nvPr>
            <p:ph type="sldNum" sz="quarter" idx="12"/>
          </p:nvPr>
        </p:nvSpPr>
        <p:spPr/>
        <p:txBody>
          <a:bodyPr/>
          <a:lstStyle>
            <a:lvl1pPr>
              <a:defRPr/>
            </a:lvl1pPr>
          </a:lstStyle>
          <a:p>
            <a:pPr>
              <a:defRPr/>
            </a:pPr>
            <a:fld id="{EFF43A6F-C7DA-5E44-B3AF-6733FED4258C}" type="slidenum">
              <a:rPr lang="en-US" altLang="en-US"/>
              <a:pPr>
                <a:defRPr/>
              </a:pPr>
              <a:t>‹#›</a:t>
            </a:fld>
            <a:endParaRPr lang="en-US" altLang="en-US"/>
          </a:p>
        </p:txBody>
      </p:sp>
    </p:spTree>
    <p:extLst>
      <p:ext uri="{BB962C8B-B14F-4D97-AF65-F5344CB8AC3E}">
        <p14:creationId xmlns:p14="http://schemas.microsoft.com/office/powerpoint/2010/main" val="256482628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CB3B5A3-5768-B647-ADBF-28B4A06E4CA1}"/>
              </a:ext>
            </a:extLst>
          </p:cNvPr>
          <p:cNvSpPr/>
          <p:nvPr/>
        </p:nvSpPr>
        <p:spPr>
          <a:xfrm>
            <a:off x="5715000" y="0"/>
            <a:ext cx="3429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6196053" y="542282"/>
            <a:ext cx="2537460" cy="1920240"/>
          </a:xfrm>
        </p:spPr>
        <p:txBody>
          <a:bodyPr anchor="b">
            <a:noAutofit/>
          </a:bodyPr>
          <a:lstStyle>
            <a:lvl1pPr>
              <a:lnSpc>
                <a:spcPct val="85000"/>
              </a:lnSpc>
              <a:defRPr sz="27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71500" y="762000"/>
            <a:ext cx="4572000" cy="4572000"/>
          </a:xfrm>
        </p:spPr>
        <p:txBody>
          <a:bodyPr/>
          <a:lstStyle>
            <a:lvl1pPr>
              <a:defRPr sz="1650"/>
            </a:lvl1pPr>
            <a:lvl2pPr>
              <a:defRPr sz="1425"/>
            </a:lvl2pPr>
            <a:lvl3pPr>
              <a:defRPr sz="1275"/>
            </a:lvl3pPr>
            <a:lvl4pPr>
              <a:defRPr sz="1125"/>
            </a:lvl4pPr>
            <a:lvl5pPr>
              <a:defRPr sz="1050"/>
            </a:lvl5pPr>
            <a:lvl6pPr>
              <a:defRPr sz="1050"/>
            </a:lvl6pPr>
            <a:lvl7pPr>
              <a:defRPr sz="1050"/>
            </a:lvl7pPr>
            <a:lvl8pPr>
              <a:defRPr sz="1050"/>
            </a:lvl8pPr>
            <a:lvl9pPr>
              <a:defRPr sz="10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06987" y="2511813"/>
            <a:ext cx="2548890" cy="3126987"/>
          </a:xfrm>
        </p:spPr>
        <p:txBody>
          <a:bodyPr>
            <a:normAutofit/>
          </a:bodyPr>
          <a:lstStyle>
            <a:lvl1pPr marL="0" marR="0" indent="0" algn="l" defTabSz="685800" rtl="0" eaLnBrk="1" fontAlgn="auto" latinLnBrk="0" hangingPunct="1">
              <a:lnSpc>
                <a:spcPct val="100000"/>
              </a:lnSpc>
              <a:spcBef>
                <a:spcPts val="900"/>
              </a:spcBef>
              <a:spcAft>
                <a:spcPts val="0"/>
              </a:spcAft>
              <a:buClrTx/>
              <a:buSzTx/>
              <a:buFontTx/>
              <a:buNone/>
              <a:tabLst/>
              <a:defRPr sz="1125">
                <a:solidFill>
                  <a:srgbClr val="404040"/>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6" name="Date Placeholder 7">
            <a:extLst>
              <a:ext uri="{FF2B5EF4-FFF2-40B4-BE49-F238E27FC236}">
                <a16:creationId xmlns:a16="http://schemas.microsoft.com/office/drawing/2014/main" id="{CD840152-C64A-D144-AE7A-41E475DE6838}"/>
              </a:ext>
            </a:extLst>
          </p:cNvPr>
          <p:cNvSpPr>
            <a:spLocks noGrp="1"/>
          </p:cNvSpPr>
          <p:nvPr>
            <p:ph type="dt" sz="half" idx="10"/>
          </p:nvPr>
        </p:nvSpPr>
        <p:spPr/>
        <p:txBody>
          <a:bodyPr/>
          <a:lstStyle>
            <a:lvl1pPr>
              <a:defRPr/>
            </a:lvl1pPr>
          </a:lstStyle>
          <a:p>
            <a:pPr>
              <a:defRPr/>
            </a:pPr>
            <a:fld id="{DE1DD66A-510D-144F-B22B-751965B3F964}" type="datetime1">
              <a:rPr lang="en-US" altLang="en-US"/>
              <a:pPr>
                <a:defRPr/>
              </a:pPr>
              <a:t>10/4/22</a:t>
            </a:fld>
            <a:endParaRPr lang="en-US" altLang="en-US"/>
          </a:p>
        </p:txBody>
      </p:sp>
      <p:sp>
        <p:nvSpPr>
          <p:cNvPr id="7" name="Footer Placeholder 9">
            <a:extLst>
              <a:ext uri="{FF2B5EF4-FFF2-40B4-BE49-F238E27FC236}">
                <a16:creationId xmlns:a16="http://schemas.microsoft.com/office/drawing/2014/main" id="{43E30E6A-3009-BE49-B194-680E32FDDFF5}"/>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8" name="Slide Number Placeholder 10">
            <a:extLst>
              <a:ext uri="{FF2B5EF4-FFF2-40B4-BE49-F238E27FC236}">
                <a16:creationId xmlns:a16="http://schemas.microsoft.com/office/drawing/2014/main" id="{3CD39DF1-55AC-0F4E-887C-960C4D1635EE}"/>
              </a:ext>
            </a:extLst>
          </p:cNvPr>
          <p:cNvSpPr>
            <a:spLocks noGrp="1"/>
          </p:cNvSpPr>
          <p:nvPr>
            <p:ph type="sldNum" sz="quarter" idx="12"/>
          </p:nvPr>
        </p:nvSpPr>
        <p:spPr/>
        <p:txBody>
          <a:bodyPr/>
          <a:lstStyle>
            <a:lvl1pPr>
              <a:defRPr/>
            </a:lvl1pPr>
          </a:lstStyle>
          <a:p>
            <a:pPr>
              <a:defRPr/>
            </a:pPr>
            <a:fld id="{3BD9DE0D-8130-5A45-8A70-376CA98479D8}" type="slidenum">
              <a:rPr lang="en-US" altLang="en-US"/>
              <a:pPr>
                <a:defRPr/>
              </a:pPr>
              <a:t>‹#›</a:t>
            </a:fld>
            <a:endParaRPr lang="en-US" altLang="en-US"/>
          </a:p>
        </p:txBody>
      </p:sp>
    </p:spTree>
    <p:extLst>
      <p:ext uri="{BB962C8B-B14F-4D97-AF65-F5344CB8AC3E}">
        <p14:creationId xmlns:p14="http://schemas.microsoft.com/office/powerpoint/2010/main" val="4135068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6918" y="5418670"/>
            <a:ext cx="8085582" cy="613283"/>
          </a:xfrm>
        </p:spPr>
        <p:txBody>
          <a:bodyPr anchor="b"/>
          <a:lstStyle>
            <a:lvl1pPr>
              <a:lnSpc>
                <a:spcPct val="85000"/>
              </a:lnSpc>
              <a:defRPr sz="21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9144000" cy="5330952"/>
          </a:xfrm>
          <a:solidFill>
            <a:schemeClr val="accent1">
              <a:lumMod val="40000"/>
              <a:lumOff val="60000"/>
            </a:schemeClr>
          </a:solidFill>
        </p:spPr>
        <p:txBody>
          <a:bodyPr rtlCol="0">
            <a:normAutofit/>
          </a:bodyPr>
          <a:lstStyle>
            <a:lvl1pPr marL="0" indent="0" algn="ctr">
              <a:spcBef>
                <a:spcPts val="600"/>
              </a:spcBef>
              <a:buNone/>
              <a:defRPr sz="2400">
                <a:solidFill>
                  <a:srgbClr val="4D4D4D"/>
                </a:solidFill>
              </a:defRPr>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507492" y="6031951"/>
            <a:ext cx="6922008" cy="411184"/>
          </a:xfrm>
        </p:spPr>
        <p:txBody>
          <a:bodyPr>
            <a:normAutofit/>
          </a:bodyPr>
          <a:lstStyle>
            <a:lvl1pPr marL="0" indent="0">
              <a:lnSpc>
                <a:spcPct val="90000"/>
              </a:lnSpc>
              <a:spcBef>
                <a:spcPts val="900"/>
              </a:spcBef>
              <a:buNone/>
              <a:defRPr sz="1050">
                <a:solidFill>
                  <a:srgbClr val="262626"/>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7">
            <a:extLst>
              <a:ext uri="{FF2B5EF4-FFF2-40B4-BE49-F238E27FC236}">
                <a16:creationId xmlns:a16="http://schemas.microsoft.com/office/drawing/2014/main" id="{539A4703-5BA2-EB46-948C-BD93A3564647}"/>
              </a:ext>
            </a:extLst>
          </p:cNvPr>
          <p:cNvSpPr>
            <a:spLocks noGrp="1"/>
          </p:cNvSpPr>
          <p:nvPr>
            <p:ph type="dt" sz="half" idx="10"/>
          </p:nvPr>
        </p:nvSpPr>
        <p:spPr/>
        <p:txBody>
          <a:bodyPr/>
          <a:lstStyle>
            <a:lvl1pPr>
              <a:defRPr>
                <a:solidFill>
                  <a:srgbClr val="FFFFFF"/>
                </a:solidFill>
              </a:defRPr>
            </a:lvl1pPr>
          </a:lstStyle>
          <a:p>
            <a:pPr>
              <a:defRPr/>
            </a:pPr>
            <a:fld id="{233E997C-DFEB-304C-B432-A70CAFAB83FD}" type="datetime1">
              <a:rPr lang="en-US" altLang="en-US"/>
              <a:pPr>
                <a:defRPr/>
              </a:pPr>
              <a:t>10/4/22</a:t>
            </a:fld>
            <a:endParaRPr lang="en-US" altLang="en-US"/>
          </a:p>
        </p:txBody>
      </p:sp>
      <p:sp>
        <p:nvSpPr>
          <p:cNvPr id="6" name="Footer Placeholder 8">
            <a:extLst>
              <a:ext uri="{FF2B5EF4-FFF2-40B4-BE49-F238E27FC236}">
                <a16:creationId xmlns:a16="http://schemas.microsoft.com/office/drawing/2014/main" id="{6EB2D700-1CA1-2144-822D-110241EC609E}"/>
              </a:ext>
            </a:extLst>
          </p:cNvPr>
          <p:cNvSpPr>
            <a:spLocks noGrp="1"/>
          </p:cNvSpPr>
          <p:nvPr>
            <p:ph type="ftr" sz="quarter" idx="11"/>
          </p:nvPr>
        </p:nvSpPr>
        <p:spPr/>
        <p:txBody>
          <a:bodyPr/>
          <a:lstStyle>
            <a:lvl1pPr fontAlgn="base">
              <a:spcBef>
                <a:spcPct val="0"/>
              </a:spcBef>
              <a:spcAft>
                <a:spcPct val="0"/>
              </a:spcAft>
              <a:defRPr>
                <a:solidFill>
                  <a:prstClr val="white">
                    <a:alpha val="75000"/>
                  </a:prstClr>
                </a:solidFill>
                <a:ea typeface="ＭＳ Ｐゴシック" charset="0"/>
                <a:cs typeface="ＭＳ Ｐゴシック" charset="0"/>
              </a:defRPr>
            </a:lvl1pPr>
          </a:lstStyle>
          <a:p>
            <a:pPr>
              <a:defRPr/>
            </a:pPr>
            <a:endParaRPr lang="en-US"/>
          </a:p>
        </p:txBody>
      </p:sp>
      <p:sp>
        <p:nvSpPr>
          <p:cNvPr id="7" name="Slide Number Placeholder 9">
            <a:extLst>
              <a:ext uri="{FF2B5EF4-FFF2-40B4-BE49-F238E27FC236}">
                <a16:creationId xmlns:a16="http://schemas.microsoft.com/office/drawing/2014/main" id="{EE6F440F-CEFA-514B-86B0-6C51F08180DB}"/>
              </a:ext>
            </a:extLst>
          </p:cNvPr>
          <p:cNvSpPr>
            <a:spLocks noGrp="1"/>
          </p:cNvSpPr>
          <p:nvPr>
            <p:ph type="sldNum" sz="quarter" idx="12"/>
          </p:nvPr>
        </p:nvSpPr>
        <p:spPr/>
        <p:txBody>
          <a:bodyPr/>
          <a:lstStyle>
            <a:lvl1pPr>
              <a:defRPr>
                <a:solidFill>
                  <a:srgbClr val="FFFFFF"/>
                </a:solidFill>
              </a:defRPr>
            </a:lvl1pPr>
          </a:lstStyle>
          <a:p>
            <a:pPr>
              <a:defRPr/>
            </a:pPr>
            <a:fld id="{6F68D1CE-FC8E-194F-BA06-5C6B63C37761}" type="slidenum">
              <a:rPr lang="en-US" altLang="en-US"/>
              <a:pPr>
                <a:defRPr/>
              </a:pPr>
              <a:t>‹#›</a:t>
            </a:fld>
            <a:endParaRPr lang="en-US" altLang="en-US"/>
          </a:p>
        </p:txBody>
      </p:sp>
    </p:spTree>
    <p:extLst>
      <p:ext uri="{BB962C8B-B14F-4D97-AF65-F5344CB8AC3E}">
        <p14:creationId xmlns:p14="http://schemas.microsoft.com/office/powerpoint/2010/main" val="4204307680"/>
      </p:ext>
    </p:extLst>
  </p:cSld>
  <p:clrMapOvr>
    <a:overrideClrMapping bg1="dk1" tx1="lt1" bg2="dk2" tx2="lt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6">
            <a:extLst>
              <a:ext uri="{FF2B5EF4-FFF2-40B4-BE49-F238E27FC236}">
                <a16:creationId xmlns:a16="http://schemas.microsoft.com/office/drawing/2014/main" id="{07201BC7-BED0-D843-93DB-22A8617BD6C6}"/>
              </a:ext>
            </a:extLst>
          </p:cNvPr>
          <p:cNvSpPr>
            <a:spLocks noGrp="1"/>
          </p:cNvSpPr>
          <p:nvPr>
            <p:ph type="dt" sz="half" idx="10"/>
          </p:nvPr>
        </p:nvSpPr>
        <p:spPr/>
        <p:txBody>
          <a:bodyPr/>
          <a:lstStyle>
            <a:lvl1pPr>
              <a:defRPr/>
            </a:lvl1pPr>
          </a:lstStyle>
          <a:p>
            <a:pPr>
              <a:defRPr/>
            </a:pPr>
            <a:fld id="{44D920F0-FEB1-2541-A059-C3FC5BE0A1E7}" type="datetime1">
              <a:rPr lang="en-US" altLang="en-US"/>
              <a:pPr>
                <a:defRPr/>
              </a:pPr>
              <a:t>10/4/22</a:t>
            </a:fld>
            <a:endParaRPr lang="en-US" altLang="en-US"/>
          </a:p>
        </p:txBody>
      </p:sp>
      <p:sp>
        <p:nvSpPr>
          <p:cNvPr id="5" name="Footer Placeholder 7">
            <a:extLst>
              <a:ext uri="{FF2B5EF4-FFF2-40B4-BE49-F238E27FC236}">
                <a16:creationId xmlns:a16="http://schemas.microsoft.com/office/drawing/2014/main" id="{C49B5DAE-E24D-F744-8BAC-3CD662463F13}"/>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8">
            <a:extLst>
              <a:ext uri="{FF2B5EF4-FFF2-40B4-BE49-F238E27FC236}">
                <a16:creationId xmlns:a16="http://schemas.microsoft.com/office/drawing/2014/main" id="{90CCC806-E2E1-C24D-A9B1-8C59BEADBEEC}"/>
              </a:ext>
            </a:extLst>
          </p:cNvPr>
          <p:cNvSpPr>
            <a:spLocks noGrp="1"/>
          </p:cNvSpPr>
          <p:nvPr>
            <p:ph type="sldNum" sz="quarter" idx="12"/>
          </p:nvPr>
        </p:nvSpPr>
        <p:spPr/>
        <p:txBody>
          <a:bodyPr/>
          <a:lstStyle>
            <a:lvl1pPr>
              <a:defRPr/>
            </a:lvl1pPr>
          </a:lstStyle>
          <a:p>
            <a:pPr>
              <a:defRPr/>
            </a:pPr>
            <a:fld id="{DA549200-EF1F-A641-8E2C-0A41573C3522}" type="slidenum">
              <a:rPr lang="en-US" altLang="en-US"/>
              <a:pPr>
                <a:defRPr/>
              </a:pPr>
              <a:t>‹#›</a:t>
            </a:fld>
            <a:endParaRPr lang="en-US" altLang="en-US"/>
          </a:p>
        </p:txBody>
      </p:sp>
    </p:spTree>
    <p:extLst>
      <p:ext uri="{BB962C8B-B14F-4D97-AF65-F5344CB8AC3E}">
        <p14:creationId xmlns:p14="http://schemas.microsoft.com/office/powerpoint/2010/main" val="190132473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7963" y="695325"/>
            <a:ext cx="1971675"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78644" y="714378"/>
            <a:ext cx="5800725" cy="54006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6">
            <a:extLst>
              <a:ext uri="{FF2B5EF4-FFF2-40B4-BE49-F238E27FC236}">
                <a16:creationId xmlns:a16="http://schemas.microsoft.com/office/drawing/2014/main" id="{45A432FC-B1FC-3743-A6E8-67271640A740}"/>
              </a:ext>
            </a:extLst>
          </p:cNvPr>
          <p:cNvSpPr>
            <a:spLocks noGrp="1"/>
          </p:cNvSpPr>
          <p:nvPr>
            <p:ph type="dt" sz="half" idx="10"/>
          </p:nvPr>
        </p:nvSpPr>
        <p:spPr/>
        <p:txBody>
          <a:bodyPr/>
          <a:lstStyle>
            <a:lvl1pPr>
              <a:defRPr/>
            </a:lvl1pPr>
          </a:lstStyle>
          <a:p>
            <a:pPr>
              <a:defRPr/>
            </a:pPr>
            <a:fld id="{13EBBAF8-A45C-F042-8FF1-CB0E04081067}" type="datetime1">
              <a:rPr lang="en-US" altLang="en-US"/>
              <a:pPr>
                <a:defRPr/>
              </a:pPr>
              <a:t>10/4/22</a:t>
            </a:fld>
            <a:endParaRPr lang="en-US" altLang="en-US"/>
          </a:p>
        </p:txBody>
      </p:sp>
      <p:sp>
        <p:nvSpPr>
          <p:cNvPr id="5" name="Footer Placeholder 7">
            <a:extLst>
              <a:ext uri="{FF2B5EF4-FFF2-40B4-BE49-F238E27FC236}">
                <a16:creationId xmlns:a16="http://schemas.microsoft.com/office/drawing/2014/main" id="{1E44A229-6EF5-AB47-ADF0-812C9506B124}"/>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8">
            <a:extLst>
              <a:ext uri="{FF2B5EF4-FFF2-40B4-BE49-F238E27FC236}">
                <a16:creationId xmlns:a16="http://schemas.microsoft.com/office/drawing/2014/main" id="{5FDE0C0A-82C9-934C-AB08-5FC4E93A2F50}"/>
              </a:ext>
            </a:extLst>
          </p:cNvPr>
          <p:cNvSpPr>
            <a:spLocks noGrp="1"/>
          </p:cNvSpPr>
          <p:nvPr>
            <p:ph type="sldNum" sz="quarter" idx="12"/>
          </p:nvPr>
        </p:nvSpPr>
        <p:spPr/>
        <p:txBody>
          <a:bodyPr/>
          <a:lstStyle>
            <a:lvl1pPr>
              <a:defRPr/>
            </a:lvl1pPr>
          </a:lstStyle>
          <a:p>
            <a:pPr>
              <a:defRPr/>
            </a:pPr>
            <a:fld id="{0AC7CBC5-1D32-1A4F-8557-6B88EE5700AD}" type="slidenum">
              <a:rPr lang="en-US" altLang="en-US"/>
              <a:pPr>
                <a:defRPr/>
              </a:pPr>
              <a:t>‹#›</a:t>
            </a:fld>
            <a:endParaRPr lang="en-US" altLang="en-US"/>
          </a:p>
        </p:txBody>
      </p:sp>
    </p:spTree>
    <p:extLst>
      <p:ext uri="{BB962C8B-B14F-4D97-AF65-F5344CB8AC3E}">
        <p14:creationId xmlns:p14="http://schemas.microsoft.com/office/powerpoint/2010/main" val="404060204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a:extLst>
              <a:ext uri="{FF2B5EF4-FFF2-40B4-BE49-F238E27FC236}">
                <a16:creationId xmlns:a16="http://schemas.microsoft.com/office/drawing/2014/main" id="{B8C0AEDB-AE72-1C4B-98C5-DD8A57B0F749}"/>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3D172127-04AB-F14E-8A77-E25FA91BEEEF}"/>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239F5AA2-2F81-DE4D-857B-D03D37DA78DC}"/>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9F099C6E-3884-6249-A62E-9F695C70B31F}"/>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900">
                <a:solidFill>
                  <a:srgbClr val="000000"/>
                </a:solidFill>
                <a:latin typeface="Garamond" pitchFamily="18" charset="0"/>
                <a:ea typeface="+mn-ea"/>
              </a:defRPr>
            </a:lvl1pPr>
          </a:lstStyle>
          <a:p>
            <a:pPr>
              <a:defRPr/>
            </a:pPr>
            <a:endParaRPr lang="en-US" altLang="en-US"/>
          </a:p>
        </p:txBody>
      </p:sp>
      <p:sp>
        <p:nvSpPr>
          <p:cNvPr id="8" name="Rectangle 5">
            <a:extLst>
              <a:ext uri="{FF2B5EF4-FFF2-40B4-BE49-F238E27FC236}">
                <a16:creationId xmlns:a16="http://schemas.microsoft.com/office/drawing/2014/main" id="{90B983E7-8083-6541-91E7-371C364A38EE}"/>
              </a:ext>
            </a:extLst>
          </p:cNvPr>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a:extLst>
              <a:ext uri="{FF2B5EF4-FFF2-40B4-BE49-F238E27FC236}">
                <a16:creationId xmlns:a16="http://schemas.microsoft.com/office/drawing/2014/main" id="{7EE0FBDF-FEFA-9C4C-B8C1-AA83F67044BE}"/>
              </a:ext>
            </a:extLst>
          </p:cNvPr>
          <p:cNvSpPr>
            <a:spLocks noGrp="1" noChangeArrowheads="1"/>
          </p:cNvSpPr>
          <p:nvPr>
            <p:ph type="sldNum" sz="quarter" idx="12"/>
          </p:nvPr>
        </p:nvSpPr>
        <p:spPr/>
        <p:txBody>
          <a:bodyPr/>
          <a:lstStyle>
            <a:lvl1pPr>
              <a:defRPr sz="900"/>
            </a:lvl1pPr>
          </a:lstStyle>
          <a:p>
            <a:pPr>
              <a:defRPr/>
            </a:pPr>
            <a:fld id="{DD28897F-2C7E-7F46-B69F-DE95DCD1C75F}" type="slidenum">
              <a:rPr lang="en-US" altLang="en-US"/>
              <a:pPr>
                <a:defRPr/>
              </a:pPr>
              <a:t>‹#›</a:t>
            </a:fld>
            <a:endParaRPr lang="en-US" altLang="en-US"/>
          </a:p>
        </p:txBody>
      </p:sp>
    </p:spTree>
    <p:extLst>
      <p:ext uri="{BB962C8B-B14F-4D97-AF65-F5344CB8AC3E}">
        <p14:creationId xmlns:p14="http://schemas.microsoft.com/office/powerpoint/2010/main" val="1983521412"/>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379652B2-5BA2-814B-9197-80813B25BC1B}"/>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972B4512-5C9F-F24B-ACE5-FEA941FA37B6}"/>
              </a:ext>
            </a:extLst>
          </p:cNvPr>
          <p:cNvSpPr>
            <a:spLocks noGrp="1" noChangeArrowheads="1"/>
          </p:cNvSpPr>
          <p:nvPr>
            <p:ph type="sldNum" sz="quarter" idx="11"/>
          </p:nvPr>
        </p:nvSpPr>
        <p:spPr/>
        <p:txBody>
          <a:bodyPr/>
          <a:lstStyle>
            <a:lvl1pPr>
              <a:defRPr/>
            </a:lvl1pPr>
          </a:lstStyle>
          <a:p>
            <a:pPr>
              <a:defRPr/>
            </a:pPr>
            <a:fld id="{C9B264BD-5CF8-8847-9120-583B5D924A6F}" type="slidenum">
              <a:rPr lang="en-US" altLang="en-US"/>
              <a:pPr>
                <a:defRPr/>
              </a:pPr>
              <a:t>‹#›</a:t>
            </a:fld>
            <a:endParaRPr lang="en-US" altLang="en-US"/>
          </a:p>
        </p:txBody>
      </p:sp>
    </p:spTree>
    <p:extLst>
      <p:ext uri="{BB962C8B-B14F-4D97-AF65-F5344CB8AC3E}">
        <p14:creationId xmlns:p14="http://schemas.microsoft.com/office/powerpoint/2010/main" val="1903210076"/>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t>Click to edit Master text styles</a:t>
            </a:r>
          </a:p>
        </p:txBody>
      </p:sp>
      <p:sp>
        <p:nvSpPr>
          <p:cNvPr id="4" name="Rectangle 1029">
            <a:extLst>
              <a:ext uri="{FF2B5EF4-FFF2-40B4-BE49-F238E27FC236}">
                <a16:creationId xmlns:a16="http://schemas.microsoft.com/office/drawing/2014/main" id="{0C503F49-5E0A-6C4C-8707-2CDE1C016BBB}"/>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8D7EAE19-43CD-0149-9535-D4749EB05249}"/>
              </a:ext>
            </a:extLst>
          </p:cNvPr>
          <p:cNvSpPr>
            <a:spLocks noGrp="1" noChangeArrowheads="1"/>
          </p:cNvSpPr>
          <p:nvPr>
            <p:ph type="sldNum" sz="quarter" idx="11"/>
          </p:nvPr>
        </p:nvSpPr>
        <p:spPr/>
        <p:txBody>
          <a:bodyPr/>
          <a:lstStyle>
            <a:lvl1pPr>
              <a:defRPr/>
            </a:lvl1pPr>
          </a:lstStyle>
          <a:p>
            <a:pPr>
              <a:defRPr/>
            </a:pPr>
            <a:fld id="{55B4427A-0234-FF4A-B617-45AD81C0316B}" type="slidenum">
              <a:rPr lang="en-US" altLang="en-US"/>
              <a:pPr>
                <a:defRPr/>
              </a:pPr>
              <a:t>‹#›</a:t>
            </a:fld>
            <a:endParaRPr lang="en-US" altLang="en-US"/>
          </a:p>
        </p:txBody>
      </p:sp>
    </p:spTree>
    <p:extLst>
      <p:ext uri="{BB962C8B-B14F-4D97-AF65-F5344CB8AC3E}">
        <p14:creationId xmlns:p14="http://schemas.microsoft.com/office/powerpoint/2010/main" val="3169871914"/>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6C81874D-6987-554F-A2A7-E1C4E088795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E6FDB72E-FF27-D348-8419-B96CBBA6934E}"/>
              </a:ext>
            </a:extLst>
          </p:cNvPr>
          <p:cNvSpPr>
            <a:spLocks noGrp="1" noChangeArrowheads="1"/>
          </p:cNvSpPr>
          <p:nvPr>
            <p:ph type="sldNum" sz="quarter" idx="11"/>
          </p:nvPr>
        </p:nvSpPr>
        <p:spPr/>
        <p:txBody>
          <a:bodyPr/>
          <a:lstStyle>
            <a:lvl1pPr>
              <a:defRPr/>
            </a:lvl1pPr>
          </a:lstStyle>
          <a:p>
            <a:pPr>
              <a:defRPr/>
            </a:pPr>
            <a:fld id="{CC412D68-2B8E-0F43-9524-393EB5278AD6}" type="slidenum">
              <a:rPr lang="en-US" altLang="en-US"/>
              <a:pPr>
                <a:defRPr/>
              </a:pPr>
              <a:t>‹#›</a:t>
            </a:fld>
            <a:endParaRPr lang="en-US" altLang="en-US"/>
          </a:p>
        </p:txBody>
      </p:sp>
    </p:spTree>
    <p:extLst>
      <p:ext uri="{BB962C8B-B14F-4D97-AF65-F5344CB8AC3E}">
        <p14:creationId xmlns:p14="http://schemas.microsoft.com/office/powerpoint/2010/main" val="1566679624"/>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F86B3CF1-52B7-1B4E-AE7A-0549C7D0B2A8}"/>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8E095FFB-C259-2E43-9A62-A1D62518E03B}"/>
              </a:ext>
            </a:extLst>
          </p:cNvPr>
          <p:cNvSpPr>
            <a:spLocks noGrp="1" noChangeArrowheads="1"/>
          </p:cNvSpPr>
          <p:nvPr>
            <p:ph type="sldNum" sz="quarter" idx="11"/>
          </p:nvPr>
        </p:nvSpPr>
        <p:spPr>
          <a:ln/>
        </p:spPr>
        <p:txBody>
          <a:bodyPr/>
          <a:lstStyle>
            <a:lvl1pPr>
              <a:defRPr/>
            </a:lvl1pPr>
          </a:lstStyle>
          <a:p>
            <a:pPr>
              <a:defRPr/>
            </a:pPr>
            <a:fld id="{CFD471CD-8D2F-4F45-9D79-5AC74AB2E20F}" type="slidenum">
              <a:rPr lang="en-US" altLang="en-US"/>
              <a:pPr>
                <a:defRPr/>
              </a:pPr>
              <a:t>‹#›</a:t>
            </a:fld>
            <a:endParaRPr lang="en-US" altLang="en-US"/>
          </a:p>
        </p:txBody>
      </p:sp>
    </p:spTree>
    <p:extLst>
      <p:ext uri="{BB962C8B-B14F-4D97-AF65-F5344CB8AC3E}">
        <p14:creationId xmlns:p14="http://schemas.microsoft.com/office/powerpoint/2010/main" val="597877878"/>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EFF74D33-B557-2D4A-8CA7-6C068BEA77ED}"/>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a:extLst>
              <a:ext uri="{FF2B5EF4-FFF2-40B4-BE49-F238E27FC236}">
                <a16:creationId xmlns:a16="http://schemas.microsoft.com/office/drawing/2014/main" id="{02B7CEDD-20B8-6243-B7DF-B621408F7A2A}"/>
              </a:ext>
            </a:extLst>
          </p:cNvPr>
          <p:cNvSpPr>
            <a:spLocks noGrp="1" noChangeArrowheads="1"/>
          </p:cNvSpPr>
          <p:nvPr>
            <p:ph type="sldNum" sz="quarter" idx="11"/>
          </p:nvPr>
        </p:nvSpPr>
        <p:spPr/>
        <p:txBody>
          <a:bodyPr/>
          <a:lstStyle>
            <a:lvl1pPr>
              <a:defRPr/>
            </a:lvl1pPr>
          </a:lstStyle>
          <a:p>
            <a:pPr>
              <a:defRPr/>
            </a:pPr>
            <a:fld id="{E0D7057D-8804-B74F-813A-684A2729AF5E}" type="slidenum">
              <a:rPr lang="en-US" altLang="en-US"/>
              <a:pPr>
                <a:defRPr/>
              </a:pPr>
              <a:t>‹#›</a:t>
            </a:fld>
            <a:endParaRPr lang="en-US" altLang="en-US"/>
          </a:p>
        </p:txBody>
      </p:sp>
    </p:spTree>
    <p:extLst>
      <p:ext uri="{BB962C8B-B14F-4D97-AF65-F5344CB8AC3E}">
        <p14:creationId xmlns:p14="http://schemas.microsoft.com/office/powerpoint/2010/main" val="2856699946"/>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6D416F44-F624-5048-899C-99A0F4C7AEA3}"/>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a:extLst>
              <a:ext uri="{FF2B5EF4-FFF2-40B4-BE49-F238E27FC236}">
                <a16:creationId xmlns:a16="http://schemas.microsoft.com/office/drawing/2014/main" id="{24B80B40-48F5-3949-AFFD-6910D6AD593F}"/>
              </a:ext>
            </a:extLst>
          </p:cNvPr>
          <p:cNvSpPr>
            <a:spLocks noGrp="1" noChangeArrowheads="1"/>
          </p:cNvSpPr>
          <p:nvPr>
            <p:ph type="sldNum" sz="quarter" idx="11"/>
          </p:nvPr>
        </p:nvSpPr>
        <p:spPr/>
        <p:txBody>
          <a:bodyPr/>
          <a:lstStyle>
            <a:lvl1pPr>
              <a:defRPr/>
            </a:lvl1pPr>
          </a:lstStyle>
          <a:p>
            <a:pPr>
              <a:defRPr/>
            </a:pPr>
            <a:fld id="{AA867CE6-8CAF-1443-BB87-1F9BBECD8B91}" type="slidenum">
              <a:rPr lang="en-US" altLang="en-US"/>
              <a:pPr>
                <a:defRPr/>
              </a:pPr>
              <a:t>‹#›</a:t>
            </a:fld>
            <a:endParaRPr lang="en-US" altLang="en-US"/>
          </a:p>
        </p:txBody>
      </p:sp>
    </p:spTree>
    <p:extLst>
      <p:ext uri="{BB962C8B-B14F-4D97-AF65-F5344CB8AC3E}">
        <p14:creationId xmlns:p14="http://schemas.microsoft.com/office/powerpoint/2010/main" val="2703781786"/>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4F10A0E4-55E1-E344-A9A7-514DF6DE64AD}"/>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a:extLst>
              <a:ext uri="{FF2B5EF4-FFF2-40B4-BE49-F238E27FC236}">
                <a16:creationId xmlns:a16="http://schemas.microsoft.com/office/drawing/2014/main" id="{5CA045D6-205E-8C4F-BF45-111FB3A77250}"/>
              </a:ext>
            </a:extLst>
          </p:cNvPr>
          <p:cNvSpPr>
            <a:spLocks noGrp="1" noChangeArrowheads="1"/>
          </p:cNvSpPr>
          <p:nvPr>
            <p:ph type="sldNum" sz="quarter" idx="11"/>
          </p:nvPr>
        </p:nvSpPr>
        <p:spPr/>
        <p:txBody>
          <a:bodyPr/>
          <a:lstStyle>
            <a:lvl1pPr>
              <a:defRPr/>
            </a:lvl1pPr>
          </a:lstStyle>
          <a:p>
            <a:pPr>
              <a:defRPr/>
            </a:pPr>
            <a:fld id="{FF5F0CEF-1A2E-4B4E-94B7-F9B11A1657A4}" type="slidenum">
              <a:rPr lang="en-US" altLang="en-US"/>
              <a:pPr>
                <a:defRPr/>
              </a:pPr>
              <a:t>‹#›</a:t>
            </a:fld>
            <a:endParaRPr lang="en-US" altLang="en-US"/>
          </a:p>
        </p:txBody>
      </p:sp>
    </p:spTree>
    <p:extLst>
      <p:ext uri="{BB962C8B-B14F-4D97-AF65-F5344CB8AC3E}">
        <p14:creationId xmlns:p14="http://schemas.microsoft.com/office/powerpoint/2010/main" val="2101885149"/>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1029">
            <a:extLst>
              <a:ext uri="{FF2B5EF4-FFF2-40B4-BE49-F238E27FC236}">
                <a16:creationId xmlns:a16="http://schemas.microsoft.com/office/drawing/2014/main" id="{0245C159-7A18-D446-8CE9-9D889808189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653843B3-C745-6747-AEDF-DB017023B88E}"/>
              </a:ext>
            </a:extLst>
          </p:cNvPr>
          <p:cNvSpPr>
            <a:spLocks noGrp="1" noChangeArrowheads="1"/>
          </p:cNvSpPr>
          <p:nvPr>
            <p:ph type="sldNum" sz="quarter" idx="11"/>
          </p:nvPr>
        </p:nvSpPr>
        <p:spPr/>
        <p:txBody>
          <a:bodyPr/>
          <a:lstStyle>
            <a:lvl1pPr>
              <a:defRPr/>
            </a:lvl1pPr>
          </a:lstStyle>
          <a:p>
            <a:pPr>
              <a:defRPr/>
            </a:pPr>
            <a:fld id="{62AB418C-E36B-F240-8932-8FB0F5F5958A}" type="slidenum">
              <a:rPr lang="en-US" altLang="en-US"/>
              <a:pPr>
                <a:defRPr/>
              </a:pPr>
              <a:t>‹#›</a:t>
            </a:fld>
            <a:endParaRPr lang="en-US" altLang="en-US"/>
          </a:p>
        </p:txBody>
      </p:sp>
    </p:spTree>
    <p:extLst>
      <p:ext uri="{BB962C8B-B14F-4D97-AF65-F5344CB8AC3E}">
        <p14:creationId xmlns:p14="http://schemas.microsoft.com/office/powerpoint/2010/main" val="660084090"/>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1029">
            <a:extLst>
              <a:ext uri="{FF2B5EF4-FFF2-40B4-BE49-F238E27FC236}">
                <a16:creationId xmlns:a16="http://schemas.microsoft.com/office/drawing/2014/main" id="{FF161BD4-BE84-8F4C-9366-F61686248C29}"/>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01811B5C-E6B4-E142-A3B6-D8C754CE31BF}"/>
              </a:ext>
            </a:extLst>
          </p:cNvPr>
          <p:cNvSpPr>
            <a:spLocks noGrp="1" noChangeArrowheads="1"/>
          </p:cNvSpPr>
          <p:nvPr>
            <p:ph type="sldNum" sz="quarter" idx="11"/>
          </p:nvPr>
        </p:nvSpPr>
        <p:spPr/>
        <p:txBody>
          <a:bodyPr/>
          <a:lstStyle>
            <a:lvl1pPr>
              <a:defRPr/>
            </a:lvl1pPr>
          </a:lstStyle>
          <a:p>
            <a:pPr>
              <a:defRPr/>
            </a:pPr>
            <a:fld id="{7B90E76B-E272-4B47-B40C-ABE8AA31BA5F}" type="slidenum">
              <a:rPr lang="en-US" altLang="en-US"/>
              <a:pPr>
                <a:defRPr/>
              </a:pPr>
              <a:t>‹#›</a:t>
            </a:fld>
            <a:endParaRPr lang="en-US" altLang="en-US"/>
          </a:p>
        </p:txBody>
      </p:sp>
    </p:spTree>
    <p:extLst>
      <p:ext uri="{BB962C8B-B14F-4D97-AF65-F5344CB8AC3E}">
        <p14:creationId xmlns:p14="http://schemas.microsoft.com/office/powerpoint/2010/main" val="3590905351"/>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5A125170-765C-1843-9206-97B56AC2920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EC4D52BE-7BDA-3943-867D-4DCAC5A7CE10}"/>
              </a:ext>
            </a:extLst>
          </p:cNvPr>
          <p:cNvSpPr>
            <a:spLocks noGrp="1" noChangeArrowheads="1"/>
          </p:cNvSpPr>
          <p:nvPr>
            <p:ph type="sldNum" sz="quarter" idx="11"/>
          </p:nvPr>
        </p:nvSpPr>
        <p:spPr/>
        <p:txBody>
          <a:bodyPr/>
          <a:lstStyle>
            <a:lvl1pPr>
              <a:defRPr/>
            </a:lvl1pPr>
          </a:lstStyle>
          <a:p>
            <a:pPr>
              <a:defRPr/>
            </a:pPr>
            <a:fld id="{ABE7DE28-7A66-164E-95E7-450898FA5DE7}" type="slidenum">
              <a:rPr lang="en-US" altLang="en-US"/>
              <a:pPr>
                <a:defRPr/>
              </a:pPr>
              <a:t>‹#›</a:t>
            </a:fld>
            <a:endParaRPr lang="en-US" altLang="en-US"/>
          </a:p>
        </p:txBody>
      </p:sp>
    </p:spTree>
    <p:extLst>
      <p:ext uri="{BB962C8B-B14F-4D97-AF65-F5344CB8AC3E}">
        <p14:creationId xmlns:p14="http://schemas.microsoft.com/office/powerpoint/2010/main" val="3141523695"/>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2C3415BA-4F86-7645-B96B-6D52B81FB169}"/>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295352D9-45D6-C143-B112-7757F6ECFD53}"/>
              </a:ext>
            </a:extLst>
          </p:cNvPr>
          <p:cNvSpPr>
            <a:spLocks noGrp="1" noChangeArrowheads="1"/>
          </p:cNvSpPr>
          <p:nvPr>
            <p:ph type="sldNum" sz="quarter" idx="11"/>
          </p:nvPr>
        </p:nvSpPr>
        <p:spPr/>
        <p:txBody>
          <a:bodyPr/>
          <a:lstStyle>
            <a:lvl1pPr>
              <a:defRPr/>
            </a:lvl1pPr>
          </a:lstStyle>
          <a:p>
            <a:pPr>
              <a:defRPr/>
            </a:pPr>
            <a:fld id="{D57576C8-4CB5-EB47-A907-7F94696BF5CF}" type="slidenum">
              <a:rPr lang="en-US" altLang="en-US"/>
              <a:pPr>
                <a:defRPr/>
              </a:pPr>
              <a:t>‹#›</a:t>
            </a:fld>
            <a:endParaRPr lang="en-US" altLang="en-US"/>
          </a:p>
        </p:txBody>
      </p:sp>
    </p:spTree>
    <p:extLst>
      <p:ext uri="{BB962C8B-B14F-4D97-AF65-F5344CB8AC3E}">
        <p14:creationId xmlns:p14="http://schemas.microsoft.com/office/powerpoint/2010/main" val="3252874128"/>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3AD25134-EA78-B244-BD5E-7B5D1163FC5A}"/>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1C4557B9-6B1E-2F4D-B6C2-B2A1DA603A43}"/>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B4F4B93D-BF22-A149-BABA-90115B5D13E7}"/>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30DF3E3D-46D9-DB43-8730-C0994CEC1A83}"/>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900">
                <a:solidFill>
                  <a:srgbClr val="000000"/>
                </a:solidFill>
                <a:latin typeface="Garamond" pitchFamily="18" charset="0"/>
                <a:ea typeface="+mn-ea"/>
                <a:cs typeface="+mn-cs"/>
              </a:defRPr>
            </a:lvl1pPr>
          </a:lstStyle>
          <a:p>
            <a:pPr>
              <a:defRPr/>
            </a:pPr>
            <a:endParaRPr lang="en-US" altLang="en-US"/>
          </a:p>
        </p:txBody>
      </p:sp>
      <p:sp>
        <p:nvSpPr>
          <p:cNvPr id="8" name="Rectangle 5">
            <a:extLst>
              <a:ext uri="{FF2B5EF4-FFF2-40B4-BE49-F238E27FC236}">
                <a16:creationId xmlns:a16="http://schemas.microsoft.com/office/drawing/2014/main" id="{621A4F04-3E3C-1847-A6F0-DE424E4F54A8}"/>
              </a:ext>
            </a:extLst>
          </p:cNvPr>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a:extLst>
              <a:ext uri="{FF2B5EF4-FFF2-40B4-BE49-F238E27FC236}">
                <a16:creationId xmlns:a16="http://schemas.microsoft.com/office/drawing/2014/main" id="{3AFBFE3F-2108-1444-A8AF-58789E512E92}"/>
              </a:ext>
            </a:extLst>
          </p:cNvPr>
          <p:cNvSpPr>
            <a:spLocks noGrp="1" noChangeArrowheads="1"/>
          </p:cNvSpPr>
          <p:nvPr>
            <p:ph type="sldNum" sz="quarter" idx="12"/>
          </p:nvPr>
        </p:nvSpPr>
        <p:spPr/>
        <p:txBody>
          <a:bodyPr/>
          <a:lstStyle>
            <a:lvl1pPr fontAlgn="base">
              <a:spcBef>
                <a:spcPct val="0"/>
              </a:spcBef>
              <a:spcAft>
                <a:spcPct val="0"/>
              </a:spcAft>
              <a:defRPr sz="900">
                <a:ea typeface="ＭＳ Ｐゴシック" charset="0"/>
                <a:cs typeface="ＭＳ Ｐゴシック" charset="0"/>
              </a:defRPr>
            </a:lvl1pPr>
          </a:lstStyle>
          <a:p>
            <a:pPr>
              <a:defRPr/>
            </a:pPr>
            <a:fld id="{6930F04B-11B6-5640-A1E4-882842C3BEC8}" type="slidenum">
              <a:rPr lang="en-US" altLang="en-US"/>
              <a:pPr>
                <a:defRPr/>
              </a:pPr>
              <a:t>‹#›</a:t>
            </a:fld>
            <a:endParaRPr lang="en-US" altLang="en-US"/>
          </a:p>
        </p:txBody>
      </p:sp>
    </p:spTree>
    <p:extLst>
      <p:ext uri="{BB962C8B-B14F-4D97-AF65-F5344CB8AC3E}">
        <p14:creationId xmlns:p14="http://schemas.microsoft.com/office/powerpoint/2010/main" val="120700212"/>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F4E2F54E-60B9-2F4F-89E6-30CBFA1ABAB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867796C9-FBA3-3942-A3B6-53B40D25BA3D}"/>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43CF7A15-8D90-1445-BE37-F18227DCF408}" type="slidenum">
              <a:rPr lang="en-US" altLang="en-US"/>
              <a:pPr>
                <a:defRPr/>
              </a:pPr>
              <a:t>‹#›</a:t>
            </a:fld>
            <a:endParaRPr lang="en-US" altLang="en-US"/>
          </a:p>
        </p:txBody>
      </p:sp>
    </p:spTree>
    <p:extLst>
      <p:ext uri="{BB962C8B-B14F-4D97-AF65-F5344CB8AC3E}">
        <p14:creationId xmlns:p14="http://schemas.microsoft.com/office/powerpoint/2010/main" val="2396483160"/>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t>Click to edit Master text styles</a:t>
            </a:r>
          </a:p>
        </p:txBody>
      </p:sp>
      <p:sp>
        <p:nvSpPr>
          <p:cNvPr id="4" name="Rectangle 1029">
            <a:extLst>
              <a:ext uri="{FF2B5EF4-FFF2-40B4-BE49-F238E27FC236}">
                <a16:creationId xmlns:a16="http://schemas.microsoft.com/office/drawing/2014/main" id="{C3FA9C44-8B01-8249-93D9-1383E87490C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BCEF2B4A-BAB8-3D4F-9B4C-D6A6221B3958}"/>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CDB02DC1-0A42-4A43-BE99-F4D1DC9EAA1C}" type="slidenum">
              <a:rPr lang="en-US" altLang="en-US"/>
              <a:pPr>
                <a:defRPr/>
              </a:pPr>
              <a:t>‹#›</a:t>
            </a:fld>
            <a:endParaRPr lang="en-US" altLang="en-US"/>
          </a:p>
        </p:txBody>
      </p:sp>
    </p:spTree>
    <p:extLst>
      <p:ext uri="{BB962C8B-B14F-4D97-AF65-F5344CB8AC3E}">
        <p14:creationId xmlns:p14="http://schemas.microsoft.com/office/powerpoint/2010/main" val="290793429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DF7DD1FF-752F-CF4C-8945-3B4238296D02}"/>
              </a:ext>
            </a:extLst>
          </p:cNvPr>
          <p:cNvSpPr>
            <a:spLocks noGrp="1" noChangeArrowheads="1"/>
          </p:cNvSpPr>
          <p:nvPr>
            <p:ph type="ftr" sz="quarter" idx="10"/>
          </p:nvPr>
        </p:nvSpPr>
        <p:spPr>
          <a:ln/>
        </p:spPr>
        <p:txBody>
          <a:bodyPr/>
          <a:lstStyle>
            <a:lvl1pPr>
              <a:defRPr/>
            </a:lvl1pPr>
          </a:lstStyle>
          <a:p>
            <a:pPr>
              <a:defRPr/>
            </a:pPr>
            <a:endParaRPr lang="en-US"/>
          </a:p>
        </p:txBody>
      </p:sp>
      <p:sp>
        <p:nvSpPr>
          <p:cNvPr id="8" name="Rectangle 1030">
            <a:extLst>
              <a:ext uri="{FF2B5EF4-FFF2-40B4-BE49-F238E27FC236}">
                <a16:creationId xmlns:a16="http://schemas.microsoft.com/office/drawing/2014/main" id="{7513F226-2EB8-7844-A867-B8F2BD7B39AD}"/>
              </a:ext>
            </a:extLst>
          </p:cNvPr>
          <p:cNvSpPr>
            <a:spLocks noGrp="1" noChangeArrowheads="1"/>
          </p:cNvSpPr>
          <p:nvPr>
            <p:ph type="sldNum" sz="quarter" idx="11"/>
          </p:nvPr>
        </p:nvSpPr>
        <p:spPr>
          <a:ln/>
        </p:spPr>
        <p:txBody>
          <a:bodyPr/>
          <a:lstStyle>
            <a:lvl1pPr>
              <a:defRPr/>
            </a:lvl1pPr>
          </a:lstStyle>
          <a:p>
            <a:pPr>
              <a:defRPr/>
            </a:pPr>
            <a:fld id="{4DDC317A-7115-1447-A3EA-179600B564D0}" type="slidenum">
              <a:rPr lang="en-US" altLang="en-US"/>
              <a:pPr>
                <a:defRPr/>
              </a:pPr>
              <a:t>‹#›</a:t>
            </a:fld>
            <a:endParaRPr lang="en-US" altLang="en-US"/>
          </a:p>
        </p:txBody>
      </p:sp>
    </p:spTree>
    <p:extLst>
      <p:ext uri="{BB962C8B-B14F-4D97-AF65-F5344CB8AC3E}">
        <p14:creationId xmlns:p14="http://schemas.microsoft.com/office/powerpoint/2010/main" val="2988406497"/>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8627C71B-EDC2-1445-BBA8-64078224918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0B958A16-5E9C-B445-AF57-EF5CDEBF3E0E}"/>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AAB06FE8-1E6A-3342-8236-C414132BF53E}" type="slidenum">
              <a:rPr lang="en-US" altLang="en-US"/>
              <a:pPr>
                <a:defRPr/>
              </a:pPr>
              <a:t>‹#›</a:t>
            </a:fld>
            <a:endParaRPr lang="en-US" altLang="en-US"/>
          </a:p>
        </p:txBody>
      </p:sp>
    </p:spTree>
    <p:extLst>
      <p:ext uri="{BB962C8B-B14F-4D97-AF65-F5344CB8AC3E}">
        <p14:creationId xmlns:p14="http://schemas.microsoft.com/office/powerpoint/2010/main" val="4058696261"/>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02AFDBD5-081C-2C49-9625-F770FCBA5E4B}"/>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a:extLst>
              <a:ext uri="{FF2B5EF4-FFF2-40B4-BE49-F238E27FC236}">
                <a16:creationId xmlns:a16="http://schemas.microsoft.com/office/drawing/2014/main" id="{15294AE6-4DF2-EC4B-9344-697D8BAF10CC}"/>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B1B1B105-BE8E-8842-8E6D-0757A98AA255}" type="slidenum">
              <a:rPr lang="en-US" altLang="en-US"/>
              <a:pPr>
                <a:defRPr/>
              </a:pPr>
              <a:t>‹#›</a:t>
            </a:fld>
            <a:endParaRPr lang="en-US" altLang="en-US"/>
          </a:p>
        </p:txBody>
      </p:sp>
    </p:spTree>
    <p:extLst>
      <p:ext uri="{BB962C8B-B14F-4D97-AF65-F5344CB8AC3E}">
        <p14:creationId xmlns:p14="http://schemas.microsoft.com/office/powerpoint/2010/main" val="3155814230"/>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CAC96CBF-A6DE-D046-A601-59A502E06421}"/>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a:extLst>
              <a:ext uri="{FF2B5EF4-FFF2-40B4-BE49-F238E27FC236}">
                <a16:creationId xmlns:a16="http://schemas.microsoft.com/office/drawing/2014/main" id="{3FDE946E-95D0-5A4C-B651-F48795EF13DF}"/>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A4D70267-3EB3-DF44-AB1B-3C13678813A3}" type="slidenum">
              <a:rPr lang="en-US" altLang="en-US"/>
              <a:pPr>
                <a:defRPr/>
              </a:pPr>
              <a:t>‹#›</a:t>
            </a:fld>
            <a:endParaRPr lang="en-US" altLang="en-US"/>
          </a:p>
        </p:txBody>
      </p:sp>
    </p:spTree>
    <p:extLst>
      <p:ext uri="{BB962C8B-B14F-4D97-AF65-F5344CB8AC3E}">
        <p14:creationId xmlns:p14="http://schemas.microsoft.com/office/powerpoint/2010/main" val="3109322701"/>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FE562540-E7C4-BB43-B566-144491F47A47}"/>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a:extLst>
              <a:ext uri="{FF2B5EF4-FFF2-40B4-BE49-F238E27FC236}">
                <a16:creationId xmlns:a16="http://schemas.microsoft.com/office/drawing/2014/main" id="{F05215AC-8F39-1E47-9F14-BF4613727717}"/>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E15B707F-67A4-DA42-816E-5DF13A099CC4}" type="slidenum">
              <a:rPr lang="en-US" altLang="en-US"/>
              <a:pPr>
                <a:defRPr/>
              </a:pPr>
              <a:t>‹#›</a:t>
            </a:fld>
            <a:endParaRPr lang="en-US" altLang="en-US"/>
          </a:p>
        </p:txBody>
      </p:sp>
    </p:spTree>
    <p:extLst>
      <p:ext uri="{BB962C8B-B14F-4D97-AF65-F5344CB8AC3E}">
        <p14:creationId xmlns:p14="http://schemas.microsoft.com/office/powerpoint/2010/main" val="3031278699"/>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1029">
            <a:extLst>
              <a:ext uri="{FF2B5EF4-FFF2-40B4-BE49-F238E27FC236}">
                <a16:creationId xmlns:a16="http://schemas.microsoft.com/office/drawing/2014/main" id="{DBDF044A-9556-3740-9960-C2B708761B6B}"/>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0D75F002-2226-814E-A0B5-493B26014BEA}"/>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29815857-AD7B-954C-A805-6C7780519740}" type="slidenum">
              <a:rPr lang="en-US" altLang="en-US"/>
              <a:pPr>
                <a:defRPr/>
              </a:pPr>
              <a:t>‹#›</a:t>
            </a:fld>
            <a:endParaRPr lang="en-US" altLang="en-US"/>
          </a:p>
        </p:txBody>
      </p:sp>
    </p:spTree>
    <p:extLst>
      <p:ext uri="{BB962C8B-B14F-4D97-AF65-F5344CB8AC3E}">
        <p14:creationId xmlns:p14="http://schemas.microsoft.com/office/powerpoint/2010/main" val="1232353617"/>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1029">
            <a:extLst>
              <a:ext uri="{FF2B5EF4-FFF2-40B4-BE49-F238E27FC236}">
                <a16:creationId xmlns:a16="http://schemas.microsoft.com/office/drawing/2014/main" id="{3B8C2278-83B5-F34A-A426-482F7D9975ED}"/>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653745FE-DDF7-2949-AE24-A78FFF7D0B35}"/>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05385B63-ABF2-1946-97AC-B4A44E920B06}" type="slidenum">
              <a:rPr lang="en-US" altLang="en-US"/>
              <a:pPr>
                <a:defRPr/>
              </a:pPr>
              <a:t>‹#›</a:t>
            </a:fld>
            <a:endParaRPr lang="en-US" altLang="en-US"/>
          </a:p>
        </p:txBody>
      </p:sp>
    </p:spTree>
    <p:extLst>
      <p:ext uri="{BB962C8B-B14F-4D97-AF65-F5344CB8AC3E}">
        <p14:creationId xmlns:p14="http://schemas.microsoft.com/office/powerpoint/2010/main" val="1267262565"/>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C5C9978C-3A26-2240-85BB-98C2D44E24D4}"/>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2D6271E4-1979-1F4C-9E16-9D4FA0DB1738}"/>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4871C2D-B2AE-A446-B995-D8BF8ACD8CA2}" type="slidenum">
              <a:rPr lang="en-US" altLang="en-US"/>
              <a:pPr>
                <a:defRPr/>
              </a:pPr>
              <a:t>‹#›</a:t>
            </a:fld>
            <a:endParaRPr lang="en-US" altLang="en-US"/>
          </a:p>
        </p:txBody>
      </p:sp>
    </p:spTree>
    <p:extLst>
      <p:ext uri="{BB962C8B-B14F-4D97-AF65-F5344CB8AC3E}">
        <p14:creationId xmlns:p14="http://schemas.microsoft.com/office/powerpoint/2010/main" val="2554596388"/>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7CACDB55-BD39-6349-B6F6-E9BA947B984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F0A13895-9246-964F-A123-DC4E8E000A6A}"/>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1131645-0551-0E43-AA4A-B37F3BEF458B}" type="slidenum">
              <a:rPr lang="en-US" altLang="en-US"/>
              <a:pPr>
                <a:defRPr/>
              </a:pPr>
              <a:t>‹#›</a:t>
            </a:fld>
            <a:endParaRPr lang="en-US" altLang="en-US"/>
          </a:p>
        </p:txBody>
      </p:sp>
    </p:spTree>
    <p:extLst>
      <p:ext uri="{BB962C8B-B14F-4D97-AF65-F5344CB8AC3E}">
        <p14:creationId xmlns:p14="http://schemas.microsoft.com/office/powerpoint/2010/main" val="3770264244"/>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BB22F3D8-372A-7E4F-BAF0-2B62E16D72F9}"/>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2538D10A-B20C-1F4A-A69F-0F0B507B6CBC}"/>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323C0A52-D6B6-4A4D-BD73-5955293DBD07}"/>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203D96CF-D2B5-284A-8A3B-88E2B14F16CA}"/>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900">
                <a:solidFill>
                  <a:srgbClr val="000000"/>
                </a:solidFill>
                <a:latin typeface="Garamond" pitchFamily="-106" charset="0"/>
                <a:ea typeface="Arial" pitchFamily="-106" charset="0"/>
                <a:cs typeface="Arial" pitchFamily="-106" charset="0"/>
              </a:defRPr>
            </a:lvl1pPr>
          </a:lstStyle>
          <a:p>
            <a:pPr>
              <a:defRPr/>
            </a:pPr>
            <a:r>
              <a:rPr lang="en-US"/>
              <a:t>Efficient Runahead Execution</a:t>
            </a:r>
          </a:p>
        </p:txBody>
      </p:sp>
      <p:sp>
        <p:nvSpPr>
          <p:cNvPr id="8" name="Rectangle 5">
            <a:extLst>
              <a:ext uri="{FF2B5EF4-FFF2-40B4-BE49-F238E27FC236}">
                <a16:creationId xmlns:a16="http://schemas.microsoft.com/office/drawing/2014/main" id="{ECE92EBB-E8F1-BB42-9972-9FC2F1E39DD3}"/>
              </a:ext>
            </a:extLst>
          </p:cNvPr>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D815D7EE-6875-8949-837F-2AE3A4F79FD4}"/>
              </a:ext>
            </a:extLst>
          </p:cNvPr>
          <p:cNvSpPr>
            <a:spLocks noGrp="1" noChangeArrowheads="1"/>
          </p:cNvSpPr>
          <p:nvPr>
            <p:ph type="sldNum" sz="quarter" idx="12"/>
          </p:nvPr>
        </p:nvSpPr>
        <p:spPr/>
        <p:txBody>
          <a:bodyPr/>
          <a:lstStyle>
            <a:lvl1pPr>
              <a:defRPr sz="900"/>
            </a:lvl1pPr>
          </a:lstStyle>
          <a:p>
            <a:pPr>
              <a:defRPr/>
            </a:pPr>
            <a:fld id="{800691C5-9FA5-3F46-90A7-ED5D0D102BB3}" type="slidenum">
              <a:rPr lang="en-US" altLang="en-US"/>
              <a:pPr>
                <a:defRPr/>
              </a:pPr>
              <a:t>‹#›</a:t>
            </a:fld>
            <a:endParaRPr lang="en-US" altLang="en-US"/>
          </a:p>
        </p:txBody>
      </p:sp>
    </p:spTree>
    <p:extLst>
      <p:ext uri="{BB962C8B-B14F-4D97-AF65-F5344CB8AC3E}">
        <p14:creationId xmlns:p14="http://schemas.microsoft.com/office/powerpoint/2010/main" val="3262763628"/>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28600" y="997529"/>
            <a:ext cx="8610600" cy="5193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30D4116A-1656-924F-8339-968CDC00B50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A92E4BB7-CF8F-934D-88CB-2C51D02F6495}"/>
              </a:ext>
            </a:extLst>
          </p:cNvPr>
          <p:cNvSpPr>
            <a:spLocks noGrp="1" noChangeArrowheads="1"/>
          </p:cNvSpPr>
          <p:nvPr>
            <p:ph type="sldNum" sz="quarter" idx="11"/>
          </p:nvPr>
        </p:nvSpPr>
        <p:spPr>
          <a:ln/>
        </p:spPr>
        <p:txBody>
          <a:bodyPr/>
          <a:lstStyle>
            <a:lvl1pPr>
              <a:defRPr/>
            </a:lvl1pPr>
          </a:lstStyle>
          <a:p>
            <a:pPr>
              <a:defRPr/>
            </a:pPr>
            <a:fld id="{8DE33320-76E4-0249-8CA9-3902D97168FA}" type="slidenum">
              <a:rPr lang="en-US" altLang="en-US"/>
              <a:pPr>
                <a:defRPr/>
              </a:pPr>
              <a:t>‹#›</a:t>
            </a:fld>
            <a:endParaRPr lang="en-US" altLang="en-US"/>
          </a:p>
        </p:txBody>
      </p:sp>
    </p:spTree>
    <p:extLst>
      <p:ext uri="{BB962C8B-B14F-4D97-AF65-F5344CB8AC3E}">
        <p14:creationId xmlns:p14="http://schemas.microsoft.com/office/powerpoint/2010/main" val="278019081"/>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A978A423-3D9F-894F-B5AD-E1A2D46BB975}"/>
              </a:ext>
            </a:extLst>
          </p:cNvPr>
          <p:cNvSpPr>
            <a:spLocks noGrp="1" noChangeArrowheads="1"/>
          </p:cNvSpPr>
          <p:nvPr>
            <p:ph type="ftr" sz="quarter" idx="10"/>
          </p:nvPr>
        </p:nvSpPr>
        <p:spPr>
          <a:ln/>
        </p:spPr>
        <p:txBody>
          <a:bodyPr/>
          <a:lstStyle>
            <a:lvl1pPr>
              <a:defRPr/>
            </a:lvl1pPr>
          </a:lstStyle>
          <a:p>
            <a:pPr>
              <a:defRPr/>
            </a:pPr>
            <a:endParaRPr lang="en-US"/>
          </a:p>
        </p:txBody>
      </p:sp>
      <p:sp>
        <p:nvSpPr>
          <p:cNvPr id="4" name="Rectangle 1030">
            <a:extLst>
              <a:ext uri="{FF2B5EF4-FFF2-40B4-BE49-F238E27FC236}">
                <a16:creationId xmlns:a16="http://schemas.microsoft.com/office/drawing/2014/main" id="{97848F5F-7FA1-4047-92D1-DE982BEA3E23}"/>
              </a:ext>
            </a:extLst>
          </p:cNvPr>
          <p:cNvSpPr>
            <a:spLocks noGrp="1" noChangeArrowheads="1"/>
          </p:cNvSpPr>
          <p:nvPr>
            <p:ph type="sldNum" sz="quarter" idx="11"/>
          </p:nvPr>
        </p:nvSpPr>
        <p:spPr>
          <a:ln/>
        </p:spPr>
        <p:txBody>
          <a:bodyPr/>
          <a:lstStyle>
            <a:lvl1pPr>
              <a:defRPr/>
            </a:lvl1pPr>
          </a:lstStyle>
          <a:p>
            <a:pPr>
              <a:defRPr/>
            </a:pPr>
            <a:fld id="{D24479A0-53FE-6846-9177-9D957D5DB55D}" type="slidenum">
              <a:rPr lang="en-US" altLang="en-US"/>
              <a:pPr>
                <a:defRPr/>
              </a:pPr>
              <a:t>‹#›</a:t>
            </a:fld>
            <a:endParaRPr lang="en-US" altLang="en-US"/>
          </a:p>
        </p:txBody>
      </p:sp>
    </p:spTree>
    <p:extLst>
      <p:ext uri="{BB962C8B-B14F-4D97-AF65-F5344CB8AC3E}">
        <p14:creationId xmlns:p14="http://schemas.microsoft.com/office/powerpoint/2010/main" val="1821124980"/>
      </p:ext>
    </p:extLst>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t>Click to edit Master text styles</a:t>
            </a:r>
          </a:p>
        </p:txBody>
      </p:sp>
      <p:sp>
        <p:nvSpPr>
          <p:cNvPr id="4" name="Rectangle 1029">
            <a:extLst>
              <a:ext uri="{FF2B5EF4-FFF2-40B4-BE49-F238E27FC236}">
                <a16:creationId xmlns:a16="http://schemas.microsoft.com/office/drawing/2014/main" id="{2D009077-10AD-0947-8806-7D3C25918E64}"/>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AA347429-32EA-F843-AE5C-FC1A699EBC2F}"/>
              </a:ext>
            </a:extLst>
          </p:cNvPr>
          <p:cNvSpPr>
            <a:spLocks noGrp="1" noChangeArrowheads="1"/>
          </p:cNvSpPr>
          <p:nvPr>
            <p:ph type="sldNum" sz="quarter" idx="11"/>
          </p:nvPr>
        </p:nvSpPr>
        <p:spPr>
          <a:ln/>
        </p:spPr>
        <p:txBody>
          <a:bodyPr/>
          <a:lstStyle>
            <a:lvl1pPr>
              <a:defRPr/>
            </a:lvl1pPr>
          </a:lstStyle>
          <a:p>
            <a:pPr>
              <a:defRPr/>
            </a:pPr>
            <a:fld id="{06FAB052-3664-BF4F-993F-29369860E1D8}" type="slidenum">
              <a:rPr lang="en-US" altLang="en-US"/>
              <a:pPr>
                <a:defRPr/>
              </a:pPr>
              <a:t>‹#›</a:t>
            </a:fld>
            <a:endParaRPr lang="en-US" altLang="en-US"/>
          </a:p>
        </p:txBody>
      </p:sp>
    </p:spTree>
    <p:extLst>
      <p:ext uri="{BB962C8B-B14F-4D97-AF65-F5344CB8AC3E}">
        <p14:creationId xmlns:p14="http://schemas.microsoft.com/office/powerpoint/2010/main" val="963723010"/>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24642810-0270-CB48-A1CA-24DCF4455E9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431DA97B-4E00-DC4F-B7DB-18E15C434422}"/>
              </a:ext>
            </a:extLst>
          </p:cNvPr>
          <p:cNvSpPr>
            <a:spLocks noGrp="1" noChangeArrowheads="1"/>
          </p:cNvSpPr>
          <p:nvPr>
            <p:ph type="sldNum" sz="quarter" idx="11"/>
          </p:nvPr>
        </p:nvSpPr>
        <p:spPr>
          <a:ln/>
        </p:spPr>
        <p:txBody>
          <a:bodyPr/>
          <a:lstStyle>
            <a:lvl1pPr>
              <a:defRPr/>
            </a:lvl1pPr>
          </a:lstStyle>
          <a:p>
            <a:pPr>
              <a:defRPr/>
            </a:pPr>
            <a:fld id="{6C6EB4A5-7404-294B-999D-175F606D6201}" type="slidenum">
              <a:rPr lang="en-US" altLang="en-US"/>
              <a:pPr>
                <a:defRPr/>
              </a:pPr>
              <a:t>‹#›</a:t>
            </a:fld>
            <a:endParaRPr lang="en-US" altLang="en-US"/>
          </a:p>
        </p:txBody>
      </p:sp>
    </p:spTree>
    <p:extLst>
      <p:ext uri="{BB962C8B-B14F-4D97-AF65-F5344CB8AC3E}">
        <p14:creationId xmlns:p14="http://schemas.microsoft.com/office/powerpoint/2010/main" val="2295956067"/>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24BD8FCD-1BEB-6A42-B8B1-C39ED5BE279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91A21973-5A9E-154E-A49A-033DD08EB7E1}"/>
              </a:ext>
            </a:extLst>
          </p:cNvPr>
          <p:cNvSpPr>
            <a:spLocks noGrp="1" noChangeArrowheads="1"/>
          </p:cNvSpPr>
          <p:nvPr>
            <p:ph type="sldNum" sz="quarter" idx="11"/>
          </p:nvPr>
        </p:nvSpPr>
        <p:spPr>
          <a:ln/>
        </p:spPr>
        <p:txBody>
          <a:bodyPr/>
          <a:lstStyle>
            <a:lvl1pPr>
              <a:defRPr/>
            </a:lvl1pPr>
          </a:lstStyle>
          <a:p>
            <a:pPr>
              <a:defRPr/>
            </a:pPr>
            <a:fld id="{08A13A1E-7D24-2943-AA19-843CF9E69946}" type="slidenum">
              <a:rPr lang="en-US" altLang="en-US"/>
              <a:pPr>
                <a:defRPr/>
              </a:pPr>
              <a:t>‹#›</a:t>
            </a:fld>
            <a:endParaRPr lang="en-US" altLang="en-US"/>
          </a:p>
        </p:txBody>
      </p:sp>
    </p:spTree>
    <p:extLst>
      <p:ext uri="{BB962C8B-B14F-4D97-AF65-F5344CB8AC3E}">
        <p14:creationId xmlns:p14="http://schemas.microsoft.com/office/powerpoint/2010/main" val="225589785"/>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DB659D62-F008-694B-A107-310AB43E4CD0}"/>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866F093A-DC6C-3444-8F25-CDFB50F79EDF}"/>
              </a:ext>
            </a:extLst>
          </p:cNvPr>
          <p:cNvSpPr>
            <a:spLocks noGrp="1" noChangeArrowheads="1"/>
          </p:cNvSpPr>
          <p:nvPr>
            <p:ph type="sldNum" sz="quarter" idx="11"/>
          </p:nvPr>
        </p:nvSpPr>
        <p:spPr>
          <a:ln/>
        </p:spPr>
        <p:txBody>
          <a:bodyPr/>
          <a:lstStyle>
            <a:lvl1pPr>
              <a:defRPr/>
            </a:lvl1pPr>
          </a:lstStyle>
          <a:p>
            <a:pPr>
              <a:defRPr/>
            </a:pPr>
            <a:fld id="{3BD812E9-CA0A-8244-A046-0571FC545305}" type="slidenum">
              <a:rPr lang="en-US" altLang="en-US"/>
              <a:pPr>
                <a:defRPr/>
              </a:pPr>
              <a:t>‹#›</a:t>
            </a:fld>
            <a:endParaRPr lang="en-US" altLang="en-US"/>
          </a:p>
        </p:txBody>
      </p:sp>
    </p:spTree>
    <p:extLst>
      <p:ext uri="{BB962C8B-B14F-4D97-AF65-F5344CB8AC3E}">
        <p14:creationId xmlns:p14="http://schemas.microsoft.com/office/powerpoint/2010/main" val="1732224249"/>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F96B94DE-149A-A84D-858F-4D5B428FA7A4}"/>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24B1C692-591D-3346-8E1A-A19CC1BBF043}"/>
              </a:ext>
            </a:extLst>
          </p:cNvPr>
          <p:cNvSpPr>
            <a:spLocks noGrp="1" noChangeArrowheads="1"/>
          </p:cNvSpPr>
          <p:nvPr>
            <p:ph type="sldNum" sz="quarter" idx="11"/>
          </p:nvPr>
        </p:nvSpPr>
        <p:spPr>
          <a:ln/>
        </p:spPr>
        <p:txBody>
          <a:bodyPr/>
          <a:lstStyle>
            <a:lvl1pPr>
              <a:defRPr/>
            </a:lvl1pPr>
          </a:lstStyle>
          <a:p>
            <a:pPr>
              <a:defRPr/>
            </a:pPr>
            <a:fld id="{1D4001C4-BF5C-F640-BD99-70162C2025EC}" type="slidenum">
              <a:rPr lang="en-US" altLang="en-US"/>
              <a:pPr>
                <a:defRPr/>
              </a:pPr>
              <a:t>‹#›</a:t>
            </a:fld>
            <a:endParaRPr lang="en-US" altLang="en-US"/>
          </a:p>
        </p:txBody>
      </p:sp>
    </p:spTree>
    <p:extLst>
      <p:ext uri="{BB962C8B-B14F-4D97-AF65-F5344CB8AC3E}">
        <p14:creationId xmlns:p14="http://schemas.microsoft.com/office/powerpoint/2010/main" val="2634865588"/>
      </p:ext>
    </p:extLst>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1029">
            <a:extLst>
              <a:ext uri="{FF2B5EF4-FFF2-40B4-BE49-F238E27FC236}">
                <a16:creationId xmlns:a16="http://schemas.microsoft.com/office/drawing/2014/main" id="{7690CA2F-7EF4-4D4B-B05E-9CD06D97C0C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3EF9E563-85B6-884B-A069-BAB01B87B7D8}"/>
              </a:ext>
            </a:extLst>
          </p:cNvPr>
          <p:cNvSpPr>
            <a:spLocks noGrp="1" noChangeArrowheads="1"/>
          </p:cNvSpPr>
          <p:nvPr>
            <p:ph type="sldNum" sz="quarter" idx="11"/>
          </p:nvPr>
        </p:nvSpPr>
        <p:spPr>
          <a:ln/>
        </p:spPr>
        <p:txBody>
          <a:bodyPr/>
          <a:lstStyle>
            <a:lvl1pPr>
              <a:defRPr/>
            </a:lvl1pPr>
          </a:lstStyle>
          <a:p>
            <a:pPr>
              <a:defRPr/>
            </a:pPr>
            <a:fld id="{7D3D0717-7499-9E44-845B-E851FCB16976}" type="slidenum">
              <a:rPr lang="en-US" altLang="en-US"/>
              <a:pPr>
                <a:defRPr/>
              </a:pPr>
              <a:t>‹#›</a:t>
            </a:fld>
            <a:endParaRPr lang="en-US" altLang="en-US"/>
          </a:p>
        </p:txBody>
      </p:sp>
    </p:spTree>
    <p:extLst>
      <p:ext uri="{BB962C8B-B14F-4D97-AF65-F5344CB8AC3E}">
        <p14:creationId xmlns:p14="http://schemas.microsoft.com/office/powerpoint/2010/main" val="851896401"/>
      </p:ext>
    </p:extLst>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1029">
            <a:extLst>
              <a:ext uri="{FF2B5EF4-FFF2-40B4-BE49-F238E27FC236}">
                <a16:creationId xmlns:a16="http://schemas.microsoft.com/office/drawing/2014/main" id="{9562426B-A5A0-F944-991E-0F589442A93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9EBECD59-3F6D-0145-A9B5-5EE2DF859F8B}"/>
              </a:ext>
            </a:extLst>
          </p:cNvPr>
          <p:cNvSpPr>
            <a:spLocks noGrp="1" noChangeArrowheads="1"/>
          </p:cNvSpPr>
          <p:nvPr>
            <p:ph type="sldNum" sz="quarter" idx="11"/>
          </p:nvPr>
        </p:nvSpPr>
        <p:spPr>
          <a:ln/>
        </p:spPr>
        <p:txBody>
          <a:bodyPr/>
          <a:lstStyle>
            <a:lvl1pPr>
              <a:defRPr/>
            </a:lvl1pPr>
          </a:lstStyle>
          <a:p>
            <a:pPr>
              <a:defRPr/>
            </a:pPr>
            <a:fld id="{25E9139E-1132-E74D-AAEB-A81F8150B18F}" type="slidenum">
              <a:rPr lang="en-US" altLang="en-US"/>
              <a:pPr>
                <a:defRPr/>
              </a:pPr>
              <a:t>‹#›</a:t>
            </a:fld>
            <a:endParaRPr lang="en-US" altLang="en-US"/>
          </a:p>
        </p:txBody>
      </p:sp>
    </p:spTree>
    <p:extLst>
      <p:ext uri="{BB962C8B-B14F-4D97-AF65-F5344CB8AC3E}">
        <p14:creationId xmlns:p14="http://schemas.microsoft.com/office/powerpoint/2010/main" val="1802245188"/>
      </p:ext>
    </p:extLst>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BB00FC4D-28B2-774A-BDF5-CB3A5D1E70EC}"/>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EBDB0E60-2A7B-1B44-BB6D-97BF3A139C97}"/>
              </a:ext>
            </a:extLst>
          </p:cNvPr>
          <p:cNvSpPr>
            <a:spLocks noGrp="1" noChangeArrowheads="1"/>
          </p:cNvSpPr>
          <p:nvPr>
            <p:ph type="sldNum" sz="quarter" idx="11"/>
          </p:nvPr>
        </p:nvSpPr>
        <p:spPr>
          <a:ln/>
        </p:spPr>
        <p:txBody>
          <a:bodyPr/>
          <a:lstStyle>
            <a:lvl1pPr>
              <a:defRPr/>
            </a:lvl1pPr>
          </a:lstStyle>
          <a:p>
            <a:pPr>
              <a:defRPr/>
            </a:pPr>
            <a:fld id="{FC5C9412-F662-064D-BEDC-D33A60B08A72}" type="slidenum">
              <a:rPr lang="en-US" altLang="en-US"/>
              <a:pPr>
                <a:defRPr/>
              </a:pPr>
              <a:t>‹#›</a:t>
            </a:fld>
            <a:endParaRPr lang="en-US" altLang="en-US"/>
          </a:p>
        </p:txBody>
      </p:sp>
    </p:spTree>
    <p:extLst>
      <p:ext uri="{BB962C8B-B14F-4D97-AF65-F5344CB8AC3E}">
        <p14:creationId xmlns:p14="http://schemas.microsoft.com/office/powerpoint/2010/main" val="3471760168"/>
      </p:ext>
    </p:extLst>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10E3EA30-DFF3-9C4B-9691-5C9AAB88EB4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2B2EE262-3A13-4443-80B8-614C7A4B25F7}"/>
              </a:ext>
            </a:extLst>
          </p:cNvPr>
          <p:cNvSpPr>
            <a:spLocks noGrp="1" noChangeArrowheads="1"/>
          </p:cNvSpPr>
          <p:nvPr>
            <p:ph type="sldNum" sz="quarter" idx="11"/>
          </p:nvPr>
        </p:nvSpPr>
        <p:spPr>
          <a:ln/>
        </p:spPr>
        <p:txBody>
          <a:bodyPr/>
          <a:lstStyle>
            <a:lvl1pPr>
              <a:defRPr/>
            </a:lvl1pPr>
          </a:lstStyle>
          <a:p>
            <a:pPr>
              <a:defRPr/>
            </a:pPr>
            <a:fld id="{C5970A1F-36EE-AC4A-B790-1CFE7EECDED3}" type="slidenum">
              <a:rPr lang="en-US" altLang="en-US"/>
              <a:pPr>
                <a:defRPr/>
              </a:pPr>
              <a:t>‹#›</a:t>
            </a:fld>
            <a:endParaRPr lang="en-US" altLang="en-US"/>
          </a:p>
        </p:txBody>
      </p:sp>
    </p:spTree>
    <p:extLst>
      <p:ext uri="{BB962C8B-B14F-4D97-AF65-F5344CB8AC3E}">
        <p14:creationId xmlns:p14="http://schemas.microsoft.com/office/powerpoint/2010/main" val="3425264658"/>
      </p:ext>
    </p:extLst>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ClipArt Placeholder 2"/>
          <p:cNvSpPr>
            <a:spLocks noGrp="1"/>
          </p:cNvSpPr>
          <p:nvPr>
            <p:ph type="clipArt" sz="half" idx="1"/>
          </p:nvPr>
        </p:nvSpPr>
        <p:spPr>
          <a:xfrm>
            <a:off x="228600" y="1371600"/>
            <a:ext cx="4229100" cy="4876800"/>
          </a:xfrm>
        </p:spPr>
        <p:txBody>
          <a:bodyPr/>
          <a:lstStyle/>
          <a:p>
            <a:pPr lvl="0"/>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2A476F68-C964-6F4C-B323-CADD64DDE3D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F4A41114-0EC5-4244-A8AE-388F27C49018}"/>
              </a:ext>
            </a:extLst>
          </p:cNvPr>
          <p:cNvSpPr>
            <a:spLocks noGrp="1" noChangeArrowheads="1"/>
          </p:cNvSpPr>
          <p:nvPr>
            <p:ph type="sldNum" sz="quarter" idx="11"/>
          </p:nvPr>
        </p:nvSpPr>
        <p:spPr>
          <a:ln/>
        </p:spPr>
        <p:txBody>
          <a:bodyPr/>
          <a:lstStyle>
            <a:lvl1pPr>
              <a:defRPr/>
            </a:lvl1pPr>
          </a:lstStyle>
          <a:p>
            <a:pPr>
              <a:defRPr/>
            </a:pPr>
            <a:fld id="{C811C9BF-9555-1749-A87B-CA7C52D013D0}" type="slidenum">
              <a:rPr lang="en-US" altLang="en-US"/>
              <a:pPr>
                <a:defRPr/>
              </a:pPr>
              <a:t>‹#›</a:t>
            </a:fld>
            <a:endParaRPr lang="en-US" altLang="en-US"/>
          </a:p>
        </p:txBody>
      </p:sp>
    </p:spTree>
    <p:extLst>
      <p:ext uri="{BB962C8B-B14F-4D97-AF65-F5344CB8AC3E}">
        <p14:creationId xmlns:p14="http://schemas.microsoft.com/office/powerpoint/2010/main" val="1443754843"/>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5FE7A5D5-3B98-3B4A-91BA-CD8ED2A5A915}"/>
              </a:ext>
            </a:extLst>
          </p:cNvPr>
          <p:cNvSpPr>
            <a:spLocks noGrp="1" noChangeArrowheads="1"/>
          </p:cNvSpPr>
          <p:nvPr>
            <p:ph type="ftr" sz="quarter" idx="10"/>
          </p:nvPr>
        </p:nvSpPr>
        <p:spPr>
          <a:ln/>
        </p:spPr>
        <p:txBody>
          <a:bodyPr/>
          <a:lstStyle>
            <a:lvl1pPr>
              <a:defRPr/>
            </a:lvl1pPr>
          </a:lstStyle>
          <a:p>
            <a:pPr>
              <a:defRPr/>
            </a:pPr>
            <a:endParaRPr lang="en-US"/>
          </a:p>
        </p:txBody>
      </p:sp>
      <p:sp>
        <p:nvSpPr>
          <p:cNvPr id="3" name="Rectangle 1030">
            <a:extLst>
              <a:ext uri="{FF2B5EF4-FFF2-40B4-BE49-F238E27FC236}">
                <a16:creationId xmlns:a16="http://schemas.microsoft.com/office/drawing/2014/main" id="{6EFE7942-9EC5-AF40-968B-2407967B19D4}"/>
              </a:ext>
            </a:extLst>
          </p:cNvPr>
          <p:cNvSpPr>
            <a:spLocks noGrp="1" noChangeArrowheads="1"/>
          </p:cNvSpPr>
          <p:nvPr>
            <p:ph type="sldNum" sz="quarter" idx="11"/>
          </p:nvPr>
        </p:nvSpPr>
        <p:spPr>
          <a:ln/>
        </p:spPr>
        <p:txBody>
          <a:bodyPr/>
          <a:lstStyle>
            <a:lvl1pPr>
              <a:defRPr/>
            </a:lvl1pPr>
          </a:lstStyle>
          <a:p>
            <a:pPr>
              <a:defRPr/>
            </a:pPr>
            <a:fld id="{2BE9CDE0-5DCD-7B46-AA26-4594E19FFC96}" type="slidenum">
              <a:rPr lang="en-US" altLang="en-US"/>
              <a:pPr>
                <a:defRPr/>
              </a:pPr>
              <a:t>‹#›</a:t>
            </a:fld>
            <a:endParaRPr lang="en-US" altLang="en-US"/>
          </a:p>
        </p:txBody>
      </p:sp>
    </p:spTree>
    <p:extLst>
      <p:ext uri="{BB962C8B-B14F-4D97-AF65-F5344CB8AC3E}">
        <p14:creationId xmlns:p14="http://schemas.microsoft.com/office/powerpoint/2010/main" val="206536520"/>
      </p:ext>
    </p:extLst>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pPr/>
              <a:t>‹#›</a:t>
            </a:fld>
            <a:endParaRPr lang="en-US" altLang="en-US"/>
          </a:p>
        </p:txBody>
      </p:sp>
    </p:spTree>
    <p:extLst>
      <p:ext uri="{BB962C8B-B14F-4D97-AF65-F5344CB8AC3E}">
        <p14:creationId xmlns:p14="http://schemas.microsoft.com/office/powerpoint/2010/main" val="3213207847"/>
      </p:ext>
    </p:extLst>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pPr/>
              <a:t>‹#›</a:t>
            </a:fld>
            <a:endParaRPr lang="en-US" altLang="en-US"/>
          </a:p>
        </p:txBody>
      </p:sp>
    </p:spTree>
    <p:extLst>
      <p:ext uri="{BB962C8B-B14F-4D97-AF65-F5344CB8AC3E}">
        <p14:creationId xmlns:p14="http://schemas.microsoft.com/office/powerpoint/2010/main" val="1232136295"/>
      </p:ext>
    </p:extLst>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pPr/>
              <a:t>‹#›</a:t>
            </a:fld>
            <a:endParaRPr lang="en-US" altLang="en-US"/>
          </a:p>
        </p:txBody>
      </p:sp>
    </p:spTree>
    <p:extLst>
      <p:ext uri="{BB962C8B-B14F-4D97-AF65-F5344CB8AC3E}">
        <p14:creationId xmlns:p14="http://schemas.microsoft.com/office/powerpoint/2010/main" val="3987259404"/>
      </p:ext>
    </p:extLst>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pPr/>
              <a:t>‹#›</a:t>
            </a:fld>
            <a:endParaRPr lang="en-US" altLang="en-US"/>
          </a:p>
        </p:txBody>
      </p:sp>
    </p:spTree>
    <p:extLst>
      <p:ext uri="{BB962C8B-B14F-4D97-AF65-F5344CB8AC3E}">
        <p14:creationId xmlns:p14="http://schemas.microsoft.com/office/powerpoint/2010/main" val="1232378915"/>
      </p:ext>
    </p:extLst>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pPr/>
              <a:t>‹#›</a:t>
            </a:fld>
            <a:endParaRPr lang="en-US" altLang="en-US"/>
          </a:p>
        </p:txBody>
      </p:sp>
    </p:spTree>
    <p:extLst>
      <p:ext uri="{BB962C8B-B14F-4D97-AF65-F5344CB8AC3E}">
        <p14:creationId xmlns:p14="http://schemas.microsoft.com/office/powerpoint/2010/main" val="3353631975"/>
      </p:ext>
    </p:extLst>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pPr/>
              <a:t>‹#›</a:t>
            </a:fld>
            <a:endParaRPr lang="en-US" altLang="en-US"/>
          </a:p>
        </p:txBody>
      </p:sp>
    </p:spTree>
    <p:extLst>
      <p:ext uri="{BB962C8B-B14F-4D97-AF65-F5344CB8AC3E}">
        <p14:creationId xmlns:p14="http://schemas.microsoft.com/office/powerpoint/2010/main" val="1227343161"/>
      </p:ext>
    </p:extLst>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pPr/>
              <a:t>‹#›</a:t>
            </a:fld>
            <a:endParaRPr lang="en-US" altLang="en-US"/>
          </a:p>
        </p:txBody>
      </p:sp>
    </p:spTree>
    <p:extLst>
      <p:ext uri="{BB962C8B-B14F-4D97-AF65-F5344CB8AC3E}">
        <p14:creationId xmlns:p14="http://schemas.microsoft.com/office/powerpoint/2010/main" val="2921799603"/>
      </p:ext>
    </p:extLst>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pPr/>
              <a:t>‹#›</a:t>
            </a:fld>
            <a:endParaRPr lang="en-US" altLang="en-US"/>
          </a:p>
        </p:txBody>
      </p:sp>
    </p:spTree>
    <p:extLst>
      <p:ext uri="{BB962C8B-B14F-4D97-AF65-F5344CB8AC3E}">
        <p14:creationId xmlns:p14="http://schemas.microsoft.com/office/powerpoint/2010/main" val="1200208442"/>
      </p:ext>
    </p:extLst>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pPr/>
              <a:t>‹#›</a:t>
            </a:fld>
            <a:endParaRPr lang="en-US" altLang="en-US"/>
          </a:p>
        </p:txBody>
      </p:sp>
    </p:spTree>
    <p:extLst>
      <p:ext uri="{BB962C8B-B14F-4D97-AF65-F5344CB8AC3E}">
        <p14:creationId xmlns:p14="http://schemas.microsoft.com/office/powerpoint/2010/main" val="4093668476"/>
      </p:ext>
    </p:extLst>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pPr/>
              <a:t>‹#›</a:t>
            </a:fld>
            <a:endParaRPr lang="en-US" altLang="en-US"/>
          </a:p>
        </p:txBody>
      </p:sp>
    </p:spTree>
    <p:extLst>
      <p:ext uri="{BB962C8B-B14F-4D97-AF65-F5344CB8AC3E}">
        <p14:creationId xmlns:p14="http://schemas.microsoft.com/office/powerpoint/2010/main" val="1326321201"/>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1029">
            <a:extLst>
              <a:ext uri="{FF2B5EF4-FFF2-40B4-BE49-F238E27FC236}">
                <a16:creationId xmlns:a16="http://schemas.microsoft.com/office/drawing/2014/main" id="{336AB2A2-A4A5-5347-AAE3-FADA1FF8F550}"/>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16606DB9-E3E9-1843-B9B4-2362ED0179D4}"/>
              </a:ext>
            </a:extLst>
          </p:cNvPr>
          <p:cNvSpPr>
            <a:spLocks noGrp="1" noChangeArrowheads="1"/>
          </p:cNvSpPr>
          <p:nvPr>
            <p:ph type="sldNum" sz="quarter" idx="11"/>
          </p:nvPr>
        </p:nvSpPr>
        <p:spPr>
          <a:ln/>
        </p:spPr>
        <p:txBody>
          <a:bodyPr/>
          <a:lstStyle>
            <a:lvl1pPr>
              <a:defRPr/>
            </a:lvl1pPr>
          </a:lstStyle>
          <a:p>
            <a:pPr>
              <a:defRPr/>
            </a:pPr>
            <a:fld id="{F19B7584-59C6-714F-BE89-0E36189F2848}" type="slidenum">
              <a:rPr lang="en-US" altLang="en-US"/>
              <a:pPr>
                <a:defRPr/>
              </a:pPr>
              <a:t>‹#›</a:t>
            </a:fld>
            <a:endParaRPr lang="en-US" altLang="en-US"/>
          </a:p>
        </p:txBody>
      </p:sp>
    </p:spTree>
    <p:extLst>
      <p:ext uri="{BB962C8B-B14F-4D97-AF65-F5344CB8AC3E}">
        <p14:creationId xmlns:p14="http://schemas.microsoft.com/office/powerpoint/2010/main" val="4102012300"/>
      </p:ext>
    </p:extLst>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pPr/>
              <a:t>‹#›</a:t>
            </a:fld>
            <a:endParaRPr lang="en-US" altLang="en-US"/>
          </a:p>
        </p:txBody>
      </p:sp>
    </p:spTree>
    <p:extLst>
      <p:ext uri="{BB962C8B-B14F-4D97-AF65-F5344CB8AC3E}">
        <p14:creationId xmlns:p14="http://schemas.microsoft.com/office/powerpoint/2010/main" val="410180403"/>
      </p:ext>
    </p:extLst>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pPr/>
              <a:t>‹#›</a:t>
            </a:fld>
            <a:endParaRPr lang="en-US" altLang="en-US"/>
          </a:p>
        </p:txBody>
      </p:sp>
    </p:spTree>
    <p:extLst>
      <p:ext uri="{BB962C8B-B14F-4D97-AF65-F5344CB8AC3E}">
        <p14:creationId xmlns:p14="http://schemas.microsoft.com/office/powerpoint/2010/main" val="3172334251"/>
      </p:ext>
    </p:extLst>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pPr/>
              <a:t>‹#›</a:t>
            </a:fld>
            <a:endParaRPr lang="en-US" altLang="en-US"/>
          </a:p>
        </p:txBody>
      </p:sp>
    </p:spTree>
    <p:extLst>
      <p:ext uri="{BB962C8B-B14F-4D97-AF65-F5344CB8AC3E}">
        <p14:creationId xmlns:p14="http://schemas.microsoft.com/office/powerpoint/2010/main" val="2482404959"/>
      </p:ext>
    </p:extLst>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pPr/>
              <a:t>‹#›</a:t>
            </a:fld>
            <a:endParaRPr lang="en-US" altLang="en-US"/>
          </a:p>
        </p:txBody>
      </p:sp>
    </p:spTree>
    <p:extLst>
      <p:ext uri="{BB962C8B-B14F-4D97-AF65-F5344CB8AC3E}">
        <p14:creationId xmlns:p14="http://schemas.microsoft.com/office/powerpoint/2010/main" val="1501348404"/>
      </p:ext>
    </p:extLst>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pPr/>
              <a:t>‹#›</a:t>
            </a:fld>
            <a:endParaRPr lang="en-US" altLang="en-US"/>
          </a:p>
        </p:txBody>
      </p:sp>
    </p:spTree>
    <p:extLst>
      <p:ext uri="{BB962C8B-B14F-4D97-AF65-F5344CB8AC3E}">
        <p14:creationId xmlns:p14="http://schemas.microsoft.com/office/powerpoint/2010/main" val="2396358040"/>
      </p:ext>
    </p:extLst>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pPr/>
              <a:t>‹#›</a:t>
            </a:fld>
            <a:endParaRPr lang="en-US" altLang="en-US"/>
          </a:p>
        </p:txBody>
      </p:sp>
    </p:spTree>
    <p:extLst>
      <p:ext uri="{BB962C8B-B14F-4D97-AF65-F5344CB8AC3E}">
        <p14:creationId xmlns:p14="http://schemas.microsoft.com/office/powerpoint/2010/main" val="2566274157"/>
      </p:ext>
    </p:extLst>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pPr/>
              <a:t>‹#›</a:t>
            </a:fld>
            <a:endParaRPr lang="en-US" altLang="en-US"/>
          </a:p>
        </p:txBody>
      </p:sp>
    </p:spTree>
    <p:extLst>
      <p:ext uri="{BB962C8B-B14F-4D97-AF65-F5344CB8AC3E}">
        <p14:creationId xmlns:p14="http://schemas.microsoft.com/office/powerpoint/2010/main" val="814173438"/>
      </p:ext>
    </p:extLst>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pPr/>
              <a:t>‹#›</a:t>
            </a:fld>
            <a:endParaRPr lang="en-US" altLang="en-US"/>
          </a:p>
        </p:txBody>
      </p:sp>
    </p:spTree>
    <p:extLst>
      <p:ext uri="{BB962C8B-B14F-4D97-AF65-F5344CB8AC3E}">
        <p14:creationId xmlns:p14="http://schemas.microsoft.com/office/powerpoint/2010/main" val="727797085"/>
      </p:ext>
    </p:extLst>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pPr/>
              <a:t>‹#›</a:t>
            </a:fld>
            <a:endParaRPr lang="en-US" altLang="en-US"/>
          </a:p>
        </p:txBody>
      </p:sp>
    </p:spTree>
    <p:extLst>
      <p:ext uri="{BB962C8B-B14F-4D97-AF65-F5344CB8AC3E}">
        <p14:creationId xmlns:p14="http://schemas.microsoft.com/office/powerpoint/2010/main" val="2651697845"/>
      </p:ext>
    </p:extLst>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pPr/>
              <a:t>‹#›</a:t>
            </a:fld>
            <a:endParaRPr lang="en-US" altLang="en-US"/>
          </a:p>
        </p:txBody>
      </p:sp>
    </p:spTree>
    <p:extLst>
      <p:ext uri="{BB962C8B-B14F-4D97-AF65-F5344CB8AC3E}">
        <p14:creationId xmlns:p14="http://schemas.microsoft.com/office/powerpoint/2010/main" val="598201720"/>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1029">
            <a:extLst>
              <a:ext uri="{FF2B5EF4-FFF2-40B4-BE49-F238E27FC236}">
                <a16:creationId xmlns:a16="http://schemas.microsoft.com/office/drawing/2014/main" id="{4F4482DE-19EA-F743-8B0C-AF1B284B2299}"/>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603AB263-31E2-B64E-A81F-2C5639871A78}"/>
              </a:ext>
            </a:extLst>
          </p:cNvPr>
          <p:cNvSpPr>
            <a:spLocks noGrp="1" noChangeArrowheads="1"/>
          </p:cNvSpPr>
          <p:nvPr>
            <p:ph type="sldNum" sz="quarter" idx="11"/>
          </p:nvPr>
        </p:nvSpPr>
        <p:spPr>
          <a:ln/>
        </p:spPr>
        <p:txBody>
          <a:bodyPr/>
          <a:lstStyle>
            <a:lvl1pPr>
              <a:defRPr/>
            </a:lvl1pPr>
          </a:lstStyle>
          <a:p>
            <a:pPr>
              <a:defRPr/>
            </a:pPr>
            <a:fld id="{B6325E77-4C52-7848-99F4-1877F0C588B2}" type="slidenum">
              <a:rPr lang="en-US" altLang="en-US"/>
              <a:pPr>
                <a:defRPr/>
              </a:pPr>
              <a:t>‹#›</a:t>
            </a:fld>
            <a:endParaRPr lang="en-US" altLang="en-US"/>
          </a:p>
        </p:txBody>
      </p:sp>
    </p:spTree>
    <p:extLst>
      <p:ext uri="{BB962C8B-B14F-4D97-AF65-F5344CB8AC3E}">
        <p14:creationId xmlns:p14="http://schemas.microsoft.com/office/powerpoint/2010/main" val="3869223231"/>
      </p:ext>
    </p:extLst>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pPr/>
              <a:t>‹#›</a:t>
            </a:fld>
            <a:endParaRPr lang="en-US" altLang="en-US"/>
          </a:p>
        </p:txBody>
      </p:sp>
    </p:spTree>
    <p:extLst>
      <p:ext uri="{BB962C8B-B14F-4D97-AF65-F5344CB8AC3E}">
        <p14:creationId xmlns:p14="http://schemas.microsoft.com/office/powerpoint/2010/main" val="1793910160"/>
      </p:ext>
    </p:extLst>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pPr/>
              <a:t>‹#›</a:t>
            </a:fld>
            <a:endParaRPr lang="en-US" altLang="en-US"/>
          </a:p>
        </p:txBody>
      </p:sp>
    </p:spTree>
    <p:extLst>
      <p:ext uri="{BB962C8B-B14F-4D97-AF65-F5344CB8AC3E}">
        <p14:creationId xmlns:p14="http://schemas.microsoft.com/office/powerpoint/2010/main" val="3585655577"/>
      </p:ext>
    </p:extLst>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97731018"/>
      </p:ext>
    </p:extLst>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47865251"/>
      </p:ext>
    </p:extLst>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29905521"/>
      </p:ext>
    </p:extLst>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34948639"/>
      </p:ext>
    </p:extLst>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81126672"/>
      </p:ext>
    </p:extLst>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52078194"/>
      </p:ext>
    </p:extLst>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45448424"/>
      </p:ext>
    </p:extLst>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68201967"/>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0.xml"/><Relationship Id="rId13" Type="http://schemas.openxmlformats.org/officeDocument/2006/relationships/theme" Target="../theme/theme10.xml"/><Relationship Id="rId3" Type="http://schemas.openxmlformats.org/officeDocument/2006/relationships/slideLayout" Target="../slideLayouts/slideLayout105.xml"/><Relationship Id="rId7" Type="http://schemas.openxmlformats.org/officeDocument/2006/relationships/slideLayout" Target="../slideLayouts/slideLayout109.xml"/><Relationship Id="rId12" Type="http://schemas.openxmlformats.org/officeDocument/2006/relationships/slideLayout" Target="../slideLayouts/slideLayout114.xml"/><Relationship Id="rId2" Type="http://schemas.openxmlformats.org/officeDocument/2006/relationships/slideLayout" Target="../slideLayouts/slideLayout104.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slideLayout" Target="../slideLayouts/slideLayout113.xml"/><Relationship Id="rId5" Type="http://schemas.openxmlformats.org/officeDocument/2006/relationships/slideLayout" Target="../slideLayouts/slideLayout107.xml"/><Relationship Id="rId10" Type="http://schemas.openxmlformats.org/officeDocument/2006/relationships/slideLayout" Target="../slideLayouts/slideLayout112.xml"/><Relationship Id="rId4" Type="http://schemas.openxmlformats.org/officeDocument/2006/relationships/slideLayout" Target="../slideLayouts/slideLayout106.xml"/><Relationship Id="rId9" Type="http://schemas.openxmlformats.org/officeDocument/2006/relationships/slideLayout" Target="../slideLayouts/slideLayout111.xml"/><Relationship Id="rId14" Type="http://schemas.openxmlformats.org/officeDocument/2006/relationships/image" Target="../media/image1.png"/></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2.xml"/><Relationship Id="rId3" Type="http://schemas.openxmlformats.org/officeDocument/2006/relationships/slideLayout" Target="../slideLayouts/slideLayout117.xml"/><Relationship Id="rId7" Type="http://schemas.openxmlformats.org/officeDocument/2006/relationships/slideLayout" Target="../slideLayouts/slideLayout121.xml"/><Relationship Id="rId12" Type="http://schemas.openxmlformats.org/officeDocument/2006/relationships/theme" Target="../theme/theme11.xml"/><Relationship Id="rId2" Type="http://schemas.openxmlformats.org/officeDocument/2006/relationships/slideLayout" Target="../slideLayouts/slideLayout116.xml"/><Relationship Id="rId1" Type="http://schemas.openxmlformats.org/officeDocument/2006/relationships/slideLayout" Target="../slideLayouts/slideLayout115.xml"/><Relationship Id="rId6" Type="http://schemas.openxmlformats.org/officeDocument/2006/relationships/slideLayout" Target="../slideLayouts/slideLayout120.xml"/><Relationship Id="rId11" Type="http://schemas.openxmlformats.org/officeDocument/2006/relationships/slideLayout" Target="../slideLayouts/slideLayout125.xml"/><Relationship Id="rId5" Type="http://schemas.openxmlformats.org/officeDocument/2006/relationships/slideLayout" Target="../slideLayouts/slideLayout119.xml"/><Relationship Id="rId10" Type="http://schemas.openxmlformats.org/officeDocument/2006/relationships/slideLayout" Target="../slideLayouts/slideLayout124.xml"/><Relationship Id="rId4" Type="http://schemas.openxmlformats.org/officeDocument/2006/relationships/slideLayout" Target="../slideLayouts/slideLayout118.xml"/><Relationship Id="rId9" Type="http://schemas.openxmlformats.org/officeDocument/2006/relationships/slideLayout" Target="../slideLayouts/slideLayout12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image" Target="../media/image1.png"/><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theme" Target="../theme/theme6.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7.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theme" Target="../theme/theme7.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image" Target="../media/image1.png"/><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theme" Target="../theme/theme8.xml"/><Relationship Id="rId2" Type="http://schemas.openxmlformats.org/officeDocument/2006/relationships/slideLayout" Target="../slideLayouts/slideLayout82.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0" Type="http://schemas.openxmlformats.org/officeDocument/2006/relationships/slideLayout" Target="../slideLayouts/slideLayout90.xml"/><Relationship Id="rId4" Type="http://schemas.openxmlformats.org/officeDocument/2006/relationships/slideLayout" Target="../slideLayouts/slideLayout84.xml"/><Relationship Id="rId9" Type="http://schemas.openxmlformats.org/officeDocument/2006/relationships/slideLayout" Target="../slideLayouts/slideLayout89.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9.xml"/><Relationship Id="rId13" Type="http://schemas.openxmlformats.org/officeDocument/2006/relationships/image" Target="../media/image1.png"/><Relationship Id="rId3" Type="http://schemas.openxmlformats.org/officeDocument/2006/relationships/slideLayout" Target="../slideLayouts/slideLayout94.xml"/><Relationship Id="rId7" Type="http://schemas.openxmlformats.org/officeDocument/2006/relationships/slideLayout" Target="../slideLayouts/slideLayout98.xml"/><Relationship Id="rId12" Type="http://schemas.openxmlformats.org/officeDocument/2006/relationships/theme" Target="../theme/theme9.xml"/><Relationship Id="rId2" Type="http://schemas.openxmlformats.org/officeDocument/2006/relationships/slideLayout" Target="../slideLayouts/slideLayout93.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slideLayout" Target="../slideLayouts/slideLayout102.xml"/><Relationship Id="rId5" Type="http://schemas.openxmlformats.org/officeDocument/2006/relationships/slideLayout" Target="../slideLayouts/slideLayout96.xml"/><Relationship Id="rId10" Type="http://schemas.openxmlformats.org/officeDocument/2006/relationships/slideLayout" Target="../slideLayouts/slideLayout101.xml"/><Relationship Id="rId4" Type="http://schemas.openxmlformats.org/officeDocument/2006/relationships/slideLayout" Target="../slideLayouts/slideLayout95.xml"/><Relationship Id="rId9" Type="http://schemas.openxmlformats.org/officeDocument/2006/relationships/slideLayout" Target="../slideLayouts/slideLayout10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338" name="Rectangle 1026">
            <a:extLst>
              <a:ext uri="{FF2B5EF4-FFF2-40B4-BE49-F238E27FC236}">
                <a16:creationId xmlns:a16="http://schemas.microsoft.com/office/drawing/2014/main" id="{92C6B81F-42E3-BA45-9AF8-76399543A613}"/>
              </a:ext>
            </a:extLst>
          </p:cNvPr>
          <p:cNvSpPr>
            <a:spLocks noGrp="1" noChangeArrowheads="1"/>
          </p:cNvSpPr>
          <p:nvPr>
            <p:ph type="title"/>
          </p:nvPr>
        </p:nvSpPr>
        <p:spPr bwMode="auto">
          <a:xfrm>
            <a:off x="228600" y="152400"/>
            <a:ext cx="8610600" cy="88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4339" name="Rectangle 1027">
            <a:extLst>
              <a:ext uri="{FF2B5EF4-FFF2-40B4-BE49-F238E27FC236}">
                <a16:creationId xmlns:a16="http://schemas.microsoft.com/office/drawing/2014/main" id="{493C66BC-7CB9-274E-A6C9-B92762DA9C02}"/>
              </a:ext>
            </a:extLst>
          </p:cNvPr>
          <p:cNvSpPr>
            <a:spLocks noGrp="1" noChangeArrowheads="1"/>
          </p:cNvSpPr>
          <p:nvPr>
            <p:ph type="body" idx="1"/>
          </p:nvPr>
        </p:nvSpPr>
        <p:spPr bwMode="auto">
          <a:xfrm>
            <a:off x="228600" y="1095377"/>
            <a:ext cx="8610600" cy="515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A501E58F-3A9C-DD48-B289-923861D1A915}"/>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900">
                <a:solidFill>
                  <a:srgbClr val="000000"/>
                </a:solidFill>
                <a:latin typeface="Garamond" charset="0"/>
                <a:ea typeface="ＭＳ Ｐゴシック" charset="0"/>
                <a:cs typeface="ＭＳ Ｐゴシック" charset="0"/>
              </a:defRPr>
            </a:lvl1pPr>
          </a:lstStyle>
          <a:p>
            <a:pPr>
              <a:defRPr/>
            </a:pPr>
            <a:endParaRPr lang="en-US"/>
          </a:p>
        </p:txBody>
      </p:sp>
      <p:sp>
        <p:nvSpPr>
          <p:cNvPr id="100358" name="Rectangle 1030">
            <a:extLst>
              <a:ext uri="{FF2B5EF4-FFF2-40B4-BE49-F238E27FC236}">
                <a16:creationId xmlns:a16="http://schemas.microsoft.com/office/drawing/2014/main" id="{71BD1387-A05D-394B-B8F4-FF02837F724C}"/>
              </a:ext>
            </a:extLst>
          </p:cNvPr>
          <p:cNvSpPr>
            <a:spLocks noGrp="1" noChangeArrowheads="1"/>
          </p:cNvSpPr>
          <p:nvPr>
            <p:ph type="sldNum" sz="quarter" idx="4"/>
          </p:nvPr>
        </p:nvSpPr>
        <p:spPr bwMode="auto">
          <a:xfrm>
            <a:off x="6946900" y="637381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rgbClr val="000000"/>
                </a:solidFill>
                <a:latin typeface="Garamond" charset="0"/>
                <a:ea typeface="ＭＳ Ｐゴシック" charset="-128"/>
              </a:defRPr>
            </a:lvl1pPr>
          </a:lstStyle>
          <a:p>
            <a:pPr>
              <a:defRPr/>
            </a:pPr>
            <a:fld id="{8D774979-90F4-4840-9857-53A7B1F74FA1}" type="slidenum">
              <a:rPr lang="en-US" altLang="en-US"/>
              <a:pPr>
                <a:defRPr/>
              </a:pPr>
              <a:t>‹#›</a:t>
            </a:fld>
            <a:endParaRPr lang="en-US" altLang="en-US"/>
          </a:p>
        </p:txBody>
      </p:sp>
      <p:sp>
        <p:nvSpPr>
          <p:cNvPr id="14342" name="Line 1032">
            <a:extLst>
              <a:ext uri="{FF2B5EF4-FFF2-40B4-BE49-F238E27FC236}">
                <a16:creationId xmlns:a16="http://schemas.microsoft.com/office/drawing/2014/main" id="{6F68501F-FFFE-D945-94C6-E836699281FA}"/>
              </a:ext>
            </a:extLst>
          </p:cNvPr>
          <p:cNvSpPr>
            <a:spLocks noChangeShapeType="1"/>
          </p:cNvSpPr>
          <p:nvPr/>
        </p:nvSpPr>
        <p:spPr bwMode="auto">
          <a:xfrm>
            <a:off x="228600" y="6446838"/>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43" name="Line 1033">
            <a:extLst>
              <a:ext uri="{FF2B5EF4-FFF2-40B4-BE49-F238E27FC236}">
                <a16:creationId xmlns:a16="http://schemas.microsoft.com/office/drawing/2014/main" id="{22DE2E1B-F139-C24D-B148-F753FB6E4681}"/>
              </a:ext>
            </a:extLst>
          </p:cNvPr>
          <p:cNvSpPr>
            <a:spLocks noChangeShapeType="1"/>
          </p:cNvSpPr>
          <p:nvPr userDrawn="1"/>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14344" name="Picture 7" descr="safari.png">
            <a:extLst>
              <a:ext uri="{FF2B5EF4-FFF2-40B4-BE49-F238E27FC236}">
                <a16:creationId xmlns:a16="http://schemas.microsoft.com/office/drawing/2014/main" id="{BC64FB04-0B55-5F44-8D26-EFDD28FAA228}"/>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80976" y="6602413"/>
            <a:ext cx="847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02" r:id="rId1"/>
    <p:sldLayoutId id="2147485224" r:id="rId2"/>
    <p:sldLayoutId id="2147485225" r:id="rId3"/>
    <p:sldLayoutId id="2147485226" r:id="rId4"/>
    <p:sldLayoutId id="2147485227" r:id="rId5"/>
    <p:sldLayoutId id="2147485228" r:id="rId6"/>
    <p:sldLayoutId id="2147485229" r:id="rId7"/>
    <p:sldLayoutId id="2147485230" r:id="rId8"/>
    <p:sldLayoutId id="2147485231" r:id="rId9"/>
    <p:sldLayoutId id="2147485232" r:id="rId10"/>
    <p:sldLayoutId id="2147485233" r:id="rId11"/>
    <p:sldLayoutId id="2147485234" r:id="rId12"/>
  </p:sldLayoutIdLst>
  <p:transition/>
  <p:hf hdr="0" ftr="0" dt="0"/>
  <p:txStyles>
    <p:titleStyle>
      <a:lvl1pPr algn="l" rtl="0" eaLnBrk="0" fontAlgn="base" hangingPunct="0">
        <a:spcBef>
          <a:spcPct val="0"/>
        </a:spcBef>
        <a:spcAft>
          <a:spcPct val="0"/>
        </a:spcAft>
        <a:defRPr sz="3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3000">
          <a:solidFill>
            <a:schemeClr val="tx2"/>
          </a:solidFill>
          <a:latin typeface="Garamond"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3000">
          <a:solidFill>
            <a:schemeClr val="tx2"/>
          </a:solidFill>
          <a:latin typeface="Garamond"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3000">
          <a:solidFill>
            <a:schemeClr val="tx2"/>
          </a:solidFill>
          <a:latin typeface="Garamond"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3000">
          <a:solidFill>
            <a:schemeClr val="tx2"/>
          </a:solidFill>
          <a:latin typeface="Garamond" pitchFamily="-106" charset="0"/>
          <a:ea typeface="ＭＳ Ｐゴシック" pitchFamily="-106" charset="-128"/>
          <a:cs typeface="ＭＳ Ｐゴシック" pitchFamily="-106" charset="-128"/>
        </a:defRPr>
      </a:lvl5pPr>
      <a:lvl6pPr marL="342900" algn="l" rtl="0" fontAlgn="base">
        <a:spcBef>
          <a:spcPct val="0"/>
        </a:spcBef>
        <a:spcAft>
          <a:spcPct val="0"/>
        </a:spcAft>
        <a:defRPr sz="3000">
          <a:solidFill>
            <a:schemeClr val="tx2"/>
          </a:solidFill>
          <a:latin typeface="Garamond" pitchFamily="-106" charset="0"/>
        </a:defRPr>
      </a:lvl6pPr>
      <a:lvl7pPr marL="685800" algn="l" rtl="0" fontAlgn="base">
        <a:spcBef>
          <a:spcPct val="0"/>
        </a:spcBef>
        <a:spcAft>
          <a:spcPct val="0"/>
        </a:spcAft>
        <a:defRPr sz="3000">
          <a:solidFill>
            <a:schemeClr val="tx2"/>
          </a:solidFill>
          <a:latin typeface="Garamond" pitchFamily="-106" charset="0"/>
        </a:defRPr>
      </a:lvl7pPr>
      <a:lvl8pPr marL="1028700" algn="l" rtl="0" fontAlgn="base">
        <a:spcBef>
          <a:spcPct val="0"/>
        </a:spcBef>
        <a:spcAft>
          <a:spcPct val="0"/>
        </a:spcAft>
        <a:defRPr sz="3000">
          <a:solidFill>
            <a:schemeClr val="tx2"/>
          </a:solidFill>
          <a:latin typeface="Garamond" pitchFamily="-106" charset="0"/>
        </a:defRPr>
      </a:lvl8pPr>
      <a:lvl9pPr marL="1371600" algn="l" rtl="0" fontAlgn="base">
        <a:spcBef>
          <a:spcPct val="0"/>
        </a:spcBef>
        <a:spcAft>
          <a:spcPct val="0"/>
        </a:spcAft>
        <a:defRPr sz="3000">
          <a:solidFill>
            <a:schemeClr val="tx2"/>
          </a:solidFill>
          <a:latin typeface="Garamond" pitchFamily="-106" charset="0"/>
        </a:defRPr>
      </a:lvl9pPr>
    </p:titleStyle>
    <p:bodyStyle>
      <a:lvl1pPr marL="257175" indent="-257175" algn="l" rtl="0" eaLnBrk="0" fontAlgn="base" hangingPunct="0">
        <a:spcBef>
          <a:spcPct val="20000"/>
        </a:spcBef>
        <a:spcAft>
          <a:spcPct val="0"/>
        </a:spcAft>
        <a:buClr>
          <a:schemeClr val="accent1"/>
        </a:buClr>
        <a:buSzPct val="65000"/>
        <a:buFont typeface="Wingdings" pitchFamily="2" charset="2"/>
        <a:buChar char="n"/>
        <a:defRPr sz="1800">
          <a:solidFill>
            <a:schemeClr val="tx1"/>
          </a:solidFill>
          <a:latin typeface="+mn-lt"/>
          <a:ea typeface="ＭＳ Ｐゴシック" pitchFamily="-106" charset="-128"/>
          <a:cs typeface="ＭＳ Ｐゴシック" pitchFamily="-106" charset="-128"/>
        </a:defRPr>
      </a:lvl1pPr>
      <a:lvl2pPr marL="502444" indent="-244079" algn="l" rtl="0" eaLnBrk="0" fontAlgn="base" hangingPunct="0">
        <a:spcBef>
          <a:spcPct val="20000"/>
        </a:spcBef>
        <a:spcAft>
          <a:spcPct val="0"/>
        </a:spcAft>
        <a:buClr>
          <a:schemeClr val="accent2"/>
        </a:buClr>
        <a:buSzPct val="60000"/>
        <a:buFont typeface="Wingdings" pitchFamily="2" charset="2"/>
        <a:buChar char="q"/>
        <a:defRPr sz="1650">
          <a:solidFill>
            <a:schemeClr val="tx1"/>
          </a:solidFill>
          <a:latin typeface="+mn-lt"/>
          <a:ea typeface="ＭＳ Ｐゴシック" pitchFamily="-106" charset="-128"/>
        </a:defRPr>
      </a:lvl2pPr>
      <a:lvl3pPr marL="766763" indent="-263129" algn="l" rtl="0" eaLnBrk="0" fontAlgn="base" hangingPunct="0">
        <a:spcBef>
          <a:spcPct val="20000"/>
        </a:spcBef>
        <a:spcAft>
          <a:spcPct val="0"/>
        </a:spcAft>
        <a:buClr>
          <a:schemeClr val="accent1"/>
        </a:buClr>
        <a:buSzPct val="65000"/>
        <a:buFont typeface="Wingdings" pitchFamily="2" charset="2"/>
        <a:buChar char="n"/>
        <a:defRPr sz="1500">
          <a:solidFill>
            <a:schemeClr val="tx1"/>
          </a:solidFill>
          <a:latin typeface="+mn-lt"/>
          <a:ea typeface="ＭＳ Ｐゴシック" pitchFamily="-106" charset="-128"/>
        </a:defRPr>
      </a:lvl3pPr>
      <a:lvl4pPr marL="1004888" indent="-23693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260872" indent="-254794" algn="l" rtl="0" eaLnBrk="0" fontAlgn="base" hangingPunct="0">
        <a:spcBef>
          <a:spcPct val="20000"/>
        </a:spcBef>
        <a:spcAft>
          <a:spcPct val="0"/>
        </a:spcAft>
        <a:buClr>
          <a:schemeClr val="accent1"/>
        </a:buClr>
        <a:buSzPct val="75000"/>
        <a:buFont typeface="Wingdings" pitchFamily="2" charset="2"/>
        <a:buChar char="§"/>
        <a:defRPr sz="1200">
          <a:solidFill>
            <a:schemeClr val="tx1"/>
          </a:solidFill>
          <a:latin typeface="+mn-lt"/>
          <a:ea typeface="ＭＳ Ｐゴシック" pitchFamily="-106" charset="-128"/>
        </a:defRPr>
      </a:lvl5pPr>
      <a:lvl6pPr marL="1603772" indent="-254794" algn="l" rtl="0" fontAlgn="base">
        <a:spcBef>
          <a:spcPct val="20000"/>
        </a:spcBef>
        <a:spcAft>
          <a:spcPct val="0"/>
        </a:spcAft>
        <a:buClr>
          <a:schemeClr val="accent1"/>
        </a:buClr>
        <a:buSzPct val="75000"/>
        <a:buFont typeface="Wingdings" pitchFamily="-106" charset="2"/>
        <a:buChar char="§"/>
        <a:defRPr sz="1200">
          <a:solidFill>
            <a:schemeClr val="tx1"/>
          </a:solidFill>
          <a:latin typeface="+mn-lt"/>
          <a:ea typeface="ＭＳ Ｐゴシック" pitchFamily="-106" charset="-128"/>
        </a:defRPr>
      </a:lvl6pPr>
      <a:lvl7pPr marL="1946672" indent="-254794" algn="l" rtl="0" fontAlgn="base">
        <a:spcBef>
          <a:spcPct val="20000"/>
        </a:spcBef>
        <a:spcAft>
          <a:spcPct val="0"/>
        </a:spcAft>
        <a:buClr>
          <a:schemeClr val="accent1"/>
        </a:buClr>
        <a:buSzPct val="75000"/>
        <a:buFont typeface="Wingdings" pitchFamily="-106" charset="2"/>
        <a:buChar char="§"/>
        <a:defRPr sz="1200">
          <a:solidFill>
            <a:schemeClr val="tx1"/>
          </a:solidFill>
          <a:latin typeface="+mn-lt"/>
          <a:ea typeface="ＭＳ Ｐゴシック" pitchFamily="-106" charset="-128"/>
        </a:defRPr>
      </a:lvl7pPr>
      <a:lvl8pPr marL="2289572" indent="-254794" algn="l" rtl="0" fontAlgn="base">
        <a:spcBef>
          <a:spcPct val="20000"/>
        </a:spcBef>
        <a:spcAft>
          <a:spcPct val="0"/>
        </a:spcAft>
        <a:buClr>
          <a:schemeClr val="accent1"/>
        </a:buClr>
        <a:buSzPct val="75000"/>
        <a:buFont typeface="Wingdings" pitchFamily="-106" charset="2"/>
        <a:buChar char="§"/>
        <a:defRPr sz="1200">
          <a:solidFill>
            <a:schemeClr val="tx1"/>
          </a:solidFill>
          <a:latin typeface="+mn-lt"/>
          <a:ea typeface="ＭＳ Ｐゴシック" pitchFamily="-106" charset="-128"/>
        </a:defRPr>
      </a:lvl8pPr>
      <a:lvl9pPr marL="2632472" indent="-254794" algn="l" rtl="0" fontAlgn="base">
        <a:spcBef>
          <a:spcPct val="20000"/>
        </a:spcBef>
        <a:spcAft>
          <a:spcPct val="0"/>
        </a:spcAft>
        <a:buClr>
          <a:schemeClr val="accent1"/>
        </a:buClr>
        <a:buSzPct val="75000"/>
        <a:buFont typeface="Wingdings" pitchFamily="-106" charset="2"/>
        <a:buChar char="§"/>
        <a:defRPr sz="1200">
          <a:solidFill>
            <a:schemeClr val="tx1"/>
          </a:solidFill>
          <a:latin typeface="+mn-lt"/>
          <a:ea typeface="ＭＳ Ｐゴシック" pitchFamily="-106" charset="-128"/>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026"/>
          <p:cNvSpPr>
            <a:spLocks noGrp="1" noChangeArrowheads="1"/>
          </p:cNvSpPr>
          <p:nvPr>
            <p:ph type="title"/>
          </p:nvPr>
        </p:nvSpPr>
        <p:spPr bwMode="auto">
          <a:xfrm>
            <a:off x="228600" y="152400"/>
            <a:ext cx="8610600" cy="884238"/>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1027"/>
          <p:cNvSpPr>
            <a:spLocks noGrp="1" noChangeArrowheads="1"/>
          </p:cNvSpPr>
          <p:nvPr>
            <p:ph type="body" idx="1"/>
          </p:nvPr>
        </p:nvSpPr>
        <p:spPr bwMode="auto">
          <a:xfrm>
            <a:off x="228600" y="1095377"/>
            <a:ext cx="8610600" cy="5153025"/>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charset="0"/>
              </a:defRPr>
            </a:lvl1pPr>
          </a:lstStyle>
          <a:p>
            <a:pPr fontAlgn="base">
              <a:spcBef>
                <a:spcPct val="0"/>
              </a:spcBef>
              <a:spcAft>
                <a:spcPct val="0"/>
              </a:spcAft>
              <a:defRPr/>
            </a:pPr>
            <a:endParaRPr lang="en-US">
              <a:solidFill>
                <a:srgbClr val="000000"/>
              </a:solidFill>
              <a:ea typeface="ＭＳ Ｐゴシック" charset="0"/>
              <a:cs typeface="ＭＳ Ｐゴシック" charset="0"/>
            </a:endParaRPr>
          </a:p>
        </p:txBody>
      </p:sp>
      <p:sp>
        <p:nvSpPr>
          <p:cNvPr id="100358" name="Rectangle 1030"/>
          <p:cNvSpPr>
            <a:spLocks noGrp="1" noChangeArrowheads="1"/>
          </p:cNvSpPr>
          <p:nvPr>
            <p:ph type="sldNum" sz="quarter" idx="4"/>
          </p:nvPr>
        </p:nvSpPr>
        <p:spPr bwMode="auto">
          <a:xfrm>
            <a:off x="6946900" y="637381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charset="0"/>
              </a:defRPr>
            </a:lvl1pPr>
          </a:lstStyle>
          <a:p>
            <a:pPr fontAlgn="base">
              <a:spcBef>
                <a:spcPct val="0"/>
              </a:spcBef>
              <a:spcAft>
                <a:spcPct val="0"/>
              </a:spcAft>
              <a:defRPr/>
            </a:pPr>
            <a:fld id="{FB5C1105-7C02-0A4A-BBB4-558A73CD3ACF}" type="slidenum">
              <a:rPr lang="en-US">
                <a:solidFill>
                  <a:srgbClr val="000000"/>
                </a:solidFill>
                <a:ea typeface="ＭＳ Ｐゴシック" charset="0"/>
                <a:cs typeface="ＭＳ Ｐゴシック" charset="0"/>
              </a:rPr>
              <a:pPr fontAlgn="base">
                <a:spcBef>
                  <a:spcPct val="0"/>
                </a:spcBef>
                <a:spcAft>
                  <a:spcPct val="0"/>
                </a:spcAft>
                <a:defRPr/>
              </a:pPr>
              <a:t>‹#›</a:t>
            </a:fld>
            <a:endParaRPr lang="en-US">
              <a:solidFill>
                <a:srgbClr val="000000"/>
              </a:solidFill>
              <a:ea typeface="ＭＳ Ｐゴシック" charset="0"/>
              <a:cs typeface="ＭＳ Ｐゴシック" charset="0"/>
            </a:endParaRPr>
          </a:p>
        </p:txBody>
      </p:sp>
      <p:sp>
        <p:nvSpPr>
          <p:cNvPr id="1030" name="Line 1032"/>
          <p:cNvSpPr>
            <a:spLocks noChangeShapeType="1"/>
          </p:cNvSpPr>
          <p:nvPr/>
        </p:nvSpPr>
        <p:spPr bwMode="auto">
          <a:xfrm>
            <a:off x="228600" y="6446838"/>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31" name="Line 1033"/>
          <p:cNvSpPr>
            <a:spLocks noChangeShapeType="1"/>
          </p:cNvSpPr>
          <p:nvPr userDrawn="1"/>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pic>
        <p:nvPicPr>
          <p:cNvPr id="1032" name="Picture 7" descr="safari.png"/>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80976" y="6602413"/>
            <a:ext cx="847725"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564398526"/>
      </p:ext>
    </p:extLst>
  </p:cSld>
  <p:clrMap bg1="lt1" tx1="dk1" bg2="lt2" tx2="dk2" accent1="accent1" accent2="accent2" accent3="accent3" accent4="accent4" accent5="accent5" accent6="accent6" hlink="hlink" folHlink="folHlink"/>
  <p:sldLayoutIdLst>
    <p:sldLayoutId id="2147485594" r:id="rId1"/>
    <p:sldLayoutId id="2147485595" r:id="rId2"/>
    <p:sldLayoutId id="2147485596" r:id="rId3"/>
    <p:sldLayoutId id="2147485597" r:id="rId4"/>
    <p:sldLayoutId id="2147485598" r:id="rId5"/>
    <p:sldLayoutId id="2147485599" r:id="rId6"/>
    <p:sldLayoutId id="2147485600" r:id="rId7"/>
    <p:sldLayoutId id="2147485601" r:id="rId8"/>
    <p:sldLayoutId id="2147485602" r:id="rId9"/>
    <p:sldLayoutId id="2147485603" r:id="rId10"/>
    <p:sldLayoutId id="2147485604" r:id="rId11"/>
    <p:sldLayoutId id="2147485605" r:id="rId12"/>
  </p:sldLayoutIdLst>
  <p:transition/>
  <p:hf hdr="0" ftr="0" dt="0"/>
  <p:txStyles>
    <p:titleStyle>
      <a:lvl1pPr algn="l" rtl="0" eaLnBrk="0" fontAlgn="base" hangingPunct="0">
        <a:spcBef>
          <a:spcPct val="0"/>
        </a:spcBef>
        <a:spcAft>
          <a:spcPct val="0"/>
        </a:spcAft>
        <a:defRPr sz="3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3000">
          <a:solidFill>
            <a:schemeClr val="tx2"/>
          </a:solidFill>
          <a:latin typeface="Garamond"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3000">
          <a:solidFill>
            <a:schemeClr val="tx2"/>
          </a:solidFill>
          <a:latin typeface="Garamond"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3000">
          <a:solidFill>
            <a:schemeClr val="tx2"/>
          </a:solidFill>
          <a:latin typeface="Garamond"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3000">
          <a:solidFill>
            <a:schemeClr val="tx2"/>
          </a:solidFill>
          <a:latin typeface="Garamond" pitchFamily="-106" charset="0"/>
          <a:ea typeface="ＭＳ Ｐゴシック" pitchFamily="-106" charset="-128"/>
          <a:cs typeface="ＭＳ Ｐゴシック" pitchFamily="-106" charset="-128"/>
        </a:defRPr>
      </a:lvl5pPr>
      <a:lvl6pPr marL="342900" algn="l" rtl="0" fontAlgn="base">
        <a:spcBef>
          <a:spcPct val="0"/>
        </a:spcBef>
        <a:spcAft>
          <a:spcPct val="0"/>
        </a:spcAft>
        <a:defRPr sz="3000">
          <a:solidFill>
            <a:schemeClr val="tx2"/>
          </a:solidFill>
          <a:latin typeface="Garamond" pitchFamily="-106" charset="0"/>
        </a:defRPr>
      </a:lvl6pPr>
      <a:lvl7pPr marL="685800" algn="l" rtl="0" fontAlgn="base">
        <a:spcBef>
          <a:spcPct val="0"/>
        </a:spcBef>
        <a:spcAft>
          <a:spcPct val="0"/>
        </a:spcAft>
        <a:defRPr sz="3000">
          <a:solidFill>
            <a:schemeClr val="tx2"/>
          </a:solidFill>
          <a:latin typeface="Garamond" pitchFamily="-106" charset="0"/>
        </a:defRPr>
      </a:lvl7pPr>
      <a:lvl8pPr marL="1028700" algn="l" rtl="0" fontAlgn="base">
        <a:spcBef>
          <a:spcPct val="0"/>
        </a:spcBef>
        <a:spcAft>
          <a:spcPct val="0"/>
        </a:spcAft>
        <a:defRPr sz="3000">
          <a:solidFill>
            <a:schemeClr val="tx2"/>
          </a:solidFill>
          <a:latin typeface="Garamond" pitchFamily="-106" charset="0"/>
        </a:defRPr>
      </a:lvl8pPr>
      <a:lvl9pPr marL="1371600" algn="l" rtl="0" fontAlgn="base">
        <a:spcBef>
          <a:spcPct val="0"/>
        </a:spcBef>
        <a:spcAft>
          <a:spcPct val="0"/>
        </a:spcAft>
        <a:defRPr sz="3000">
          <a:solidFill>
            <a:schemeClr val="tx2"/>
          </a:solidFill>
          <a:latin typeface="Garamond" pitchFamily="-106" charset="0"/>
        </a:defRPr>
      </a:lvl9pPr>
    </p:titleStyle>
    <p:bodyStyle>
      <a:lvl1pPr marL="257175" indent="-257175" algn="l" rtl="0" eaLnBrk="0" fontAlgn="base" hangingPunct="0">
        <a:spcBef>
          <a:spcPct val="20000"/>
        </a:spcBef>
        <a:spcAft>
          <a:spcPct val="0"/>
        </a:spcAft>
        <a:buClr>
          <a:schemeClr val="accent1"/>
        </a:buClr>
        <a:buSzPct val="65000"/>
        <a:buFont typeface="Wingdings" charset="0"/>
        <a:buChar char="n"/>
        <a:defRPr sz="1800">
          <a:solidFill>
            <a:schemeClr val="tx1"/>
          </a:solidFill>
          <a:latin typeface="+mn-lt"/>
          <a:ea typeface="ＭＳ Ｐゴシック" pitchFamily="-106" charset="-128"/>
          <a:cs typeface="ＭＳ Ｐゴシック" pitchFamily="-106" charset="-128"/>
        </a:defRPr>
      </a:lvl1pPr>
      <a:lvl2pPr marL="502444" indent="-244079" algn="l" rtl="0" eaLnBrk="0" fontAlgn="base" hangingPunct="0">
        <a:spcBef>
          <a:spcPct val="20000"/>
        </a:spcBef>
        <a:spcAft>
          <a:spcPct val="0"/>
        </a:spcAft>
        <a:buClr>
          <a:schemeClr val="accent2"/>
        </a:buClr>
        <a:buSzPct val="60000"/>
        <a:buFont typeface="Wingdings" charset="0"/>
        <a:buChar char="q"/>
        <a:defRPr sz="1650">
          <a:solidFill>
            <a:schemeClr val="tx1"/>
          </a:solidFill>
          <a:latin typeface="+mn-lt"/>
          <a:ea typeface="ＭＳ Ｐゴシック" pitchFamily="-106" charset="-128"/>
        </a:defRPr>
      </a:lvl2pPr>
      <a:lvl3pPr marL="766763" indent="-263129" algn="l" rtl="0" eaLnBrk="0" fontAlgn="base" hangingPunct="0">
        <a:spcBef>
          <a:spcPct val="20000"/>
        </a:spcBef>
        <a:spcAft>
          <a:spcPct val="0"/>
        </a:spcAft>
        <a:buClr>
          <a:schemeClr val="accent1"/>
        </a:buClr>
        <a:buSzPct val="65000"/>
        <a:buFont typeface="Wingdings" charset="0"/>
        <a:buChar char="n"/>
        <a:defRPr sz="1500">
          <a:solidFill>
            <a:schemeClr val="tx1"/>
          </a:solidFill>
          <a:latin typeface="+mn-lt"/>
          <a:ea typeface="ＭＳ Ｐゴシック" pitchFamily="-106" charset="-128"/>
        </a:defRPr>
      </a:lvl3pPr>
      <a:lvl4pPr marL="1004888" indent="-236935"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pitchFamily="-106" charset="-128"/>
        </a:defRPr>
      </a:lvl4pPr>
      <a:lvl5pPr marL="1260872" indent="-254794" algn="l" rtl="0" eaLnBrk="0" fontAlgn="base" hangingPunct="0">
        <a:spcBef>
          <a:spcPct val="20000"/>
        </a:spcBef>
        <a:spcAft>
          <a:spcPct val="0"/>
        </a:spcAft>
        <a:buClr>
          <a:schemeClr val="accent1"/>
        </a:buClr>
        <a:buSzPct val="75000"/>
        <a:buFont typeface="Wingdings" charset="0"/>
        <a:buChar char="§"/>
        <a:defRPr sz="1200">
          <a:solidFill>
            <a:schemeClr val="tx1"/>
          </a:solidFill>
          <a:latin typeface="+mn-lt"/>
          <a:ea typeface="ＭＳ Ｐゴシック" pitchFamily="-106" charset="-128"/>
        </a:defRPr>
      </a:lvl5pPr>
      <a:lvl6pPr marL="1603772" indent="-254794" algn="l" rtl="0" fontAlgn="base">
        <a:spcBef>
          <a:spcPct val="20000"/>
        </a:spcBef>
        <a:spcAft>
          <a:spcPct val="0"/>
        </a:spcAft>
        <a:buClr>
          <a:schemeClr val="accent1"/>
        </a:buClr>
        <a:buSzPct val="75000"/>
        <a:buFont typeface="Wingdings" pitchFamily="-106" charset="2"/>
        <a:buChar char="§"/>
        <a:defRPr sz="1200">
          <a:solidFill>
            <a:schemeClr val="tx1"/>
          </a:solidFill>
          <a:latin typeface="+mn-lt"/>
          <a:ea typeface="ＭＳ Ｐゴシック" pitchFamily="-106" charset="-128"/>
        </a:defRPr>
      </a:lvl6pPr>
      <a:lvl7pPr marL="1946672" indent="-254794" algn="l" rtl="0" fontAlgn="base">
        <a:spcBef>
          <a:spcPct val="20000"/>
        </a:spcBef>
        <a:spcAft>
          <a:spcPct val="0"/>
        </a:spcAft>
        <a:buClr>
          <a:schemeClr val="accent1"/>
        </a:buClr>
        <a:buSzPct val="75000"/>
        <a:buFont typeface="Wingdings" pitchFamily="-106" charset="2"/>
        <a:buChar char="§"/>
        <a:defRPr sz="1200">
          <a:solidFill>
            <a:schemeClr val="tx1"/>
          </a:solidFill>
          <a:latin typeface="+mn-lt"/>
          <a:ea typeface="ＭＳ Ｐゴシック" pitchFamily="-106" charset="-128"/>
        </a:defRPr>
      </a:lvl7pPr>
      <a:lvl8pPr marL="2289572" indent="-254794" algn="l" rtl="0" fontAlgn="base">
        <a:spcBef>
          <a:spcPct val="20000"/>
        </a:spcBef>
        <a:spcAft>
          <a:spcPct val="0"/>
        </a:spcAft>
        <a:buClr>
          <a:schemeClr val="accent1"/>
        </a:buClr>
        <a:buSzPct val="75000"/>
        <a:buFont typeface="Wingdings" pitchFamily="-106" charset="2"/>
        <a:buChar char="§"/>
        <a:defRPr sz="1200">
          <a:solidFill>
            <a:schemeClr val="tx1"/>
          </a:solidFill>
          <a:latin typeface="+mn-lt"/>
          <a:ea typeface="ＭＳ Ｐゴシック" pitchFamily="-106" charset="-128"/>
        </a:defRPr>
      </a:lvl8pPr>
      <a:lvl9pPr marL="2632472" indent="-254794" algn="l" rtl="0" fontAlgn="base">
        <a:spcBef>
          <a:spcPct val="20000"/>
        </a:spcBef>
        <a:spcAft>
          <a:spcPct val="0"/>
        </a:spcAft>
        <a:buClr>
          <a:schemeClr val="accent1"/>
        </a:buClr>
        <a:buSzPct val="75000"/>
        <a:buFont typeface="Wingdings" pitchFamily="-106" charset="2"/>
        <a:buChar char="§"/>
        <a:defRPr sz="1200">
          <a:solidFill>
            <a:schemeClr val="tx1"/>
          </a:solidFill>
          <a:latin typeface="+mn-lt"/>
          <a:ea typeface="ＭＳ Ｐゴシック" pitchFamily="-106" charset="-128"/>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prstClr val="black"/>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prstClr val="black"/>
                </a:solidFill>
              </a:rPr>
              <a:pPr/>
              <a:t>‹#›</a:t>
            </a:fld>
            <a:endParaRPr lang="en-US" altLang="en-US">
              <a:solidFill>
                <a:prstClr val="black"/>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prstClr val="black"/>
              </a:solidFill>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prstClr val="black"/>
              </a:solidFill>
            </a:endParaRPr>
          </a:p>
        </p:txBody>
      </p:sp>
    </p:spTree>
    <p:extLst>
      <p:ext uri="{BB962C8B-B14F-4D97-AF65-F5344CB8AC3E}">
        <p14:creationId xmlns:p14="http://schemas.microsoft.com/office/powerpoint/2010/main" val="868458333"/>
      </p:ext>
    </p:extLst>
  </p:cSld>
  <p:clrMap bg1="lt1" tx1="dk1" bg2="lt2" tx2="dk2" accent1="accent1" accent2="accent2" accent3="accent3" accent4="accent4" accent5="accent5" accent6="accent6" hlink="hlink" folHlink="folHlink"/>
  <p:sldLayoutIdLst>
    <p:sldLayoutId id="2147485620" r:id="rId1"/>
    <p:sldLayoutId id="2147485621" r:id="rId2"/>
    <p:sldLayoutId id="2147485622" r:id="rId3"/>
    <p:sldLayoutId id="2147485623" r:id="rId4"/>
    <p:sldLayoutId id="2147485624" r:id="rId5"/>
    <p:sldLayoutId id="2147485625" r:id="rId6"/>
    <p:sldLayoutId id="2147485626" r:id="rId7"/>
    <p:sldLayoutId id="2147485627" r:id="rId8"/>
    <p:sldLayoutId id="2147485628" r:id="rId9"/>
    <p:sldLayoutId id="2147485629" r:id="rId10"/>
    <p:sldLayoutId id="2147485630" r:id="rId11"/>
  </p:sldLayoutIdLst>
  <p:transition/>
  <p:hf hdr="0" ftr="0" dt="0"/>
  <p:txStyles>
    <p:titleStyle>
      <a:lvl1pPr algn="l" rtl="0" eaLnBrk="0" fontAlgn="base" hangingPunct="0">
        <a:spcBef>
          <a:spcPct val="0"/>
        </a:spcBef>
        <a:spcAft>
          <a:spcPct val="0"/>
        </a:spcAft>
        <a:defRPr sz="3000">
          <a:solidFill>
            <a:schemeClr val="tx2"/>
          </a:solidFill>
          <a:latin typeface="+mj-lt"/>
          <a:ea typeface="+mj-ea"/>
          <a:cs typeface="+mj-cs"/>
        </a:defRPr>
      </a:lvl1pPr>
      <a:lvl2pPr algn="l" rtl="0" eaLnBrk="0" fontAlgn="base" hangingPunct="0">
        <a:spcBef>
          <a:spcPct val="0"/>
        </a:spcBef>
        <a:spcAft>
          <a:spcPct val="0"/>
        </a:spcAft>
        <a:defRPr sz="3000">
          <a:solidFill>
            <a:schemeClr val="tx2"/>
          </a:solidFill>
          <a:latin typeface="Garamond" pitchFamily="18" charset="0"/>
        </a:defRPr>
      </a:lvl2pPr>
      <a:lvl3pPr algn="l" rtl="0" eaLnBrk="0" fontAlgn="base" hangingPunct="0">
        <a:spcBef>
          <a:spcPct val="0"/>
        </a:spcBef>
        <a:spcAft>
          <a:spcPct val="0"/>
        </a:spcAft>
        <a:defRPr sz="3000">
          <a:solidFill>
            <a:schemeClr val="tx2"/>
          </a:solidFill>
          <a:latin typeface="Garamond" pitchFamily="18" charset="0"/>
        </a:defRPr>
      </a:lvl3pPr>
      <a:lvl4pPr algn="l" rtl="0" eaLnBrk="0" fontAlgn="base" hangingPunct="0">
        <a:spcBef>
          <a:spcPct val="0"/>
        </a:spcBef>
        <a:spcAft>
          <a:spcPct val="0"/>
        </a:spcAft>
        <a:defRPr sz="3000">
          <a:solidFill>
            <a:schemeClr val="tx2"/>
          </a:solidFill>
          <a:latin typeface="Garamond" pitchFamily="18" charset="0"/>
        </a:defRPr>
      </a:lvl4pPr>
      <a:lvl5pPr algn="l" rtl="0" eaLnBrk="0" fontAlgn="base" hangingPunct="0">
        <a:spcBef>
          <a:spcPct val="0"/>
        </a:spcBef>
        <a:spcAft>
          <a:spcPct val="0"/>
        </a:spcAft>
        <a:defRPr sz="3000">
          <a:solidFill>
            <a:schemeClr val="tx2"/>
          </a:solidFill>
          <a:latin typeface="Garamond" pitchFamily="18" charset="0"/>
        </a:defRPr>
      </a:lvl5pPr>
      <a:lvl6pPr marL="342900" algn="l" rtl="0" fontAlgn="base">
        <a:spcBef>
          <a:spcPct val="0"/>
        </a:spcBef>
        <a:spcAft>
          <a:spcPct val="0"/>
        </a:spcAft>
        <a:defRPr sz="3000">
          <a:solidFill>
            <a:schemeClr val="tx2"/>
          </a:solidFill>
          <a:latin typeface="Garamond" pitchFamily="18" charset="0"/>
        </a:defRPr>
      </a:lvl6pPr>
      <a:lvl7pPr marL="685800" algn="l" rtl="0" fontAlgn="base">
        <a:spcBef>
          <a:spcPct val="0"/>
        </a:spcBef>
        <a:spcAft>
          <a:spcPct val="0"/>
        </a:spcAft>
        <a:defRPr sz="3000">
          <a:solidFill>
            <a:schemeClr val="tx2"/>
          </a:solidFill>
          <a:latin typeface="Garamond" pitchFamily="18" charset="0"/>
        </a:defRPr>
      </a:lvl7pPr>
      <a:lvl8pPr marL="1028700" algn="l" rtl="0" fontAlgn="base">
        <a:spcBef>
          <a:spcPct val="0"/>
        </a:spcBef>
        <a:spcAft>
          <a:spcPct val="0"/>
        </a:spcAft>
        <a:defRPr sz="3000">
          <a:solidFill>
            <a:schemeClr val="tx2"/>
          </a:solidFill>
          <a:latin typeface="Garamond" pitchFamily="18" charset="0"/>
        </a:defRPr>
      </a:lvl8pPr>
      <a:lvl9pPr marL="1371600" algn="l" rtl="0" fontAlgn="base">
        <a:spcBef>
          <a:spcPct val="0"/>
        </a:spcBef>
        <a:spcAft>
          <a:spcPct val="0"/>
        </a:spcAft>
        <a:defRPr sz="3000">
          <a:solidFill>
            <a:schemeClr val="tx2"/>
          </a:solidFill>
          <a:latin typeface="Garamond" pitchFamily="18" charset="0"/>
        </a:defRPr>
      </a:lvl9pPr>
    </p:titleStyle>
    <p:bodyStyle>
      <a:lvl1pPr marL="257175" indent="-257175" algn="l" rtl="0" eaLnBrk="0" fontAlgn="base" hangingPunct="0">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0" fontAlgn="base" hangingPunct="0">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0" fontAlgn="base" hangingPunct="0">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0" fontAlgn="base" hangingPunct="0">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fontAlgn="base">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fontAlgn="base">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fontAlgn="base">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fontAlgn="base">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7650" name="Rectangle 1026">
            <a:extLst>
              <a:ext uri="{FF2B5EF4-FFF2-40B4-BE49-F238E27FC236}">
                <a16:creationId xmlns:a16="http://schemas.microsoft.com/office/drawing/2014/main" id="{0A0E6827-15C8-D447-A4FE-6DDF088FB82D}"/>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27651" name="Rectangle 1027">
            <a:extLst>
              <a:ext uri="{FF2B5EF4-FFF2-40B4-BE49-F238E27FC236}">
                <a16:creationId xmlns:a16="http://schemas.microsoft.com/office/drawing/2014/main" id="{F4E6558B-D79E-0043-98F6-220664313A03}"/>
              </a:ext>
            </a:extLst>
          </p:cNvPr>
          <p:cNvSpPr>
            <a:spLocks noGrp="1" noChangeArrowheads="1"/>
          </p:cNvSpPr>
          <p:nvPr>
            <p:ph type="body" idx="1"/>
          </p:nvPr>
        </p:nvSpPr>
        <p:spPr bwMode="auto">
          <a:xfrm>
            <a:off x="228600" y="1371600"/>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DDE46EEF-442F-5D41-8A5E-30A426FA3E19}"/>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900">
                <a:solidFill>
                  <a:srgbClr val="000000"/>
                </a:solidFill>
                <a:latin typeface="Garamond" pitchFamily="18" charset="0"/>
                <a:ea typeface="+mn-ea"/>
              </a:defRPr>
            </a:lvl1pPr>
          </a:lstStyle>
          <a:p>
            <a:pPr>
              <a:defRPr/>
            </a:pPr>
            <a:endParaRPr lang="en-US" altLang="en-US"/>
          </a:p>
        </p:txBody>
      </p:sp>
      <p:sp>
        <p:nvSpPr>
          <p:cNvPr id="100358" name="Rectangle 1030">
            <a:extLst>
              <a:ext uri="{FF2B5EF4-FFF2-40B4-BE49-F238E27FC236}">
                <a16:creationId xmlns:a16="http://schemas.microsoft.com/office/drawing/2014/main" id="{D8ED9886-DC67-CA49-8DA9-4C7214252D89}"/>
              </a:ext>
            </a:extLst>
          </p:cNvPr>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rgbClr val="000000"/>
                </a:solidFill>
                <a:latin typeface="Garamond" charset="0"/>
                <a:ea typeface="ＭＳ Ｐゴシック" charset="-128"/>
              </a:defRPr>
            </a:lvl1pPr>
          </a:lstStyle>
          <a:p>
            <a:pPr>
              <a:defRPr/>
            </a:pPr>
            <a:fld id="{40979D66-0FA0-8E40-92EB-4AE393C5BE56}" type="slidenum">
              <a:rPr lang="en-US" altLang="en-US"/>
              <a:pPr>
                <a:defRPr/>
              </a:pPr>
              <a:t>‹#›</a:t>
            </a:fld>
            <a:endParaRPr lang="en-US" altLang="en-US"/>
          </a:p>
        </p:txBody>
      </p:sp>
      <p:sp>
        <p:nvSpPr>
          <p:cNvPr id="27654" name="Line 1032">
            <a:extLst>
              <a:ext uri="{FF2B5EF4-FFF2-40B4-BE49-F238E27FC236}">
                <a16:creationId xmlns:a16="http://schemas.microsoft.com/office/drawing/2014/main" id="{73CEE983-44B3-8348-BF71-4537AAB420E3}"/>
              </a:ext>
            </a:extLst>
          </p:cNvPr>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55" name="Line 1033">
            <a:extLst>
              <a:ext uri="{FF2B5EF4-FFF2-40B4-BE49-F238E27FC236}">
                <a16:creationId xmlns:a16="http://schemas.microsoft.com/office/drawing/2014/main" id="{A12130F7-CF5E-0143-A9C0-6A7DC811CC02}"/>
              </a:ext>
            </a:extLst>
          </p:cNvPr>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27656" name="Picture 7" descr="safari.png">
            <a:extLst>
              <a:ext uri="{FF2B5EF4-FFF2-40B4-BE49-F238E27FC236}">
                <a16:creationId xmlns:a16="http://schemas.microsoft.com/office/drawing/2014/main" id="{7D612E43-C5EE-5048-9650-6137A6E4146C}"/>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79388" y="6453190"/>
            <a:ext cx="1079500"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03" r:id="rId1"/>
    <p:sldLayoutId id="2147485304" r:id="rId2"/>
    <p:sldLayoutId id="2147485305" r:id="rId3"/>
    <p:sldLayoutId id="2147485306" r:id="rId4"/>
    <p:sldLayoutId id="2147485307" r:id="rId5"/>
    <p:sldLayoutId id="2147485308" r:id="rId6"/>
    <p:sldLayoutId id="2147485309" r:id="rId7"/>
    <p:sldLayoutId id="2147485310" r:id="rId8"/>
    <p:sldLayoutId id="2147485311" r:id="rId9"/>
    <p:sldLayoutId id="2147485312" r:id="rId10"/>
    <p:sldLayoutId id="2147485313" r:id="rId11"/>
  </p:sldLayoutIdLst>
  <p:transition/>
  <p:hf hdr="0" ftr="0" dt="0"/>
  <p:txStyles>
    <p:titleStyle>
      <a:lvl1pPr algn="l" rtl="0" eaLnBrk="0" fontAlgn="base" hangingPunct="0">
        <a:spcBef>
          <a:spcPct val="0"/>
        </a:spcBef>
        <a:spcAft>
          <a:spcPct val="0"/>
        </a:spcAft>
        <a:defRPr sz="3000">
          <a:solidFill>
            <a:schemeClr val="tx2"/>
          </a:solidFill>
          <a:latin typeface="+mj-lt"/>
          <a:ea typeface="ＭＳ Ｐゴシック" charset="-128"/>
          <a:cs typeface="+mj-cs"/>
        </a:defRPr>
      </a:lvl1pPr>
      <a:lvl2pPr algn="l" rtl="0" eaLnBrk="0" fontAlgn="base" hangingPunct="0">
        <a:spcBef>
          <a:spcPct val="0"/>
        </a:spcBef>
        <a:spcAft>
          <a:spcPct val="0"/>
        </a:spcAft>
        <a:defRPr sz="3000">
          <a:solidFill>
            <a:schemeClr val="tx2"/>
          </a:solidFill>
          <a:latin typeface="Garamond" pitchFamily="18" charset="0"/>
          <a:ea typeface="ＭＳ Ｐゴシック" charset="-128"/>
        </a:defRPr>
      </a:lvl2pPr>
      <a:lvl3pPr algn="l" rtl="0" eaLnBrk="0" fontAlgn="base" hangingPunct="0">
        <a:spcBef>
          <a:spcPct val="0"/>
        </a:spcBef>
        <a:spcAft>
          <a:spcPct val="0"/>
        </a:spcAft>
        <a:defRPr sz="3000">
          <a:solidFill>
            <a:schemeClr val="tx2"/>
          </a:solidFill>
          <a:latin typeface="Garamond" pitchFamily="18" charset="0"/>
          <a:ea typeface="ＭＳ Ｐゴシック" charset="-128"/>
        </a:defRPr>
      </a:lvl3pPr>
      <a:lvl4pPr algn="l" rtl="0" eaLnBrk="0" fontAlgn="base" hangingPunct="0">
        <a:spcBef>
          <a:spcPct val="0"/>
        </a:spcBef>
        <a:spcAft>
          <a:spcPct val="0"/>
        </a:spcAft>
        <a:defRPr sz="3000">
          <a:solidFill>
            <a:schemeClr val="tx2"/>
          </a:solidFill>
          <a:latin typeface="Garamond" pitchFamily="18" charset="0"/>
          <a:ea typeface="ＭＳ Ｐゴシック" charset="-128"/>
        </a:defRPr>
      </a:lvl4pPr>
      <a:lvl5pPr algn="l" rtl="0" eaLnBrk="0" fontAlgn="base" hangingPunct="0">
        <a:spcBef>
          <a:spcPct val="0"/>
        </a:spcBef>
        <a:spcAft>
          <a:spcPct val="0"/>
        </a:spcAft>
        <a:defRPr sz="3000">
          <a:solidFill>
            <a:schemeClr val="tx2"/>
          </a:solidFill>
          <a:latin typeface="Garamond" pitchFamily="18" charset="0"/>
          <a:ea typeface="ＭＳ Ｐゴシック" charset="-128"/>
        </a:defRPr>
      </a:lvl5pPr>
      <a:lvl6pPr marL="342900" algn="l" rtl="0" fontAlgn="base">
        <a:spcBef>
          <a:spcPct val="0"/>
        </a:spcBef>
        <a:spcAft>
          <a:spcPct val="0"/>
        </a:spcAft>
        <a:defRPr sz="3000">
          <a:solidFill>
            <a:schemeClr val="tx2"/>
          </a:solidFill>
          <a:latin typeface="Garamond" pitchFamily="18" charset="0"/>
        </a:defRPr>
      </a:lvl6pPr>
      <a:lvl7pPr marL="685800" algn="l" rtl="0" fontAlgn="base">
        <a:spcBef>
          <a:spcPct val="0"/>
        </a:spcBef>
        <a:spcAft>
          <a:spcPct val="0"/>
        </a:spcAft>
        <a:defRPr sz="3000">
          <a:solidFill>
            <a:schemeClr val="tx2"/>
          </a:solidFill>
          <a:latin typeface="Garamond" pitchFamily="18" charset="0"/>
        </a:defRPr>
      </a:lvl7pPr>
      <a:lvl8pPr marL="1028700" algn="l" rtl="0" fontAlgn="base">
        <a:spcBef>
          <a:spcPct val="0"/>
        </a:spcBef>
        <a:spcAft>
          <a:spcPct val="0"/>
        </a:spcAft>
        <a:defRPr sz="3000">
          <a:solidFill>
            <a:schemeClr val="tx2"/>
          </a:solidFill>
          <a:latin typeface="Garamond" pitchFamily="18" charset="0"/>
        </a:defRPr>
      </a:lvl8pPr>
      <a:lvl9pPr marL="1371600" algn="l" rtl="0" fontAlgn="base">
        <a:spcBef>
          <a:spcPct val="0"/>
        </a:spcBef>
        <a:spcAft>
          <a:spcPct val="0"/>
        </a:spcAft>
        <a:defRPr sz="3000">
          <a:solidFill>
            <a:schemeClr val="tx2"/>
          </a:solidFill>
          <a:latin typeface="Garamond" pitchFamily="18" charset="0"/>
        </a:defRPr>
      </a:lvl9pPr>
    </p:titleStyle>
    <p:bodyStyle>
      <a:lvl1pPr marL="257175" indent="-257175" algn="l" rtl="0" eaLnBrk="0" fontAlgn="base" hangingPunct="0">
        <a:spcBef>
          <a:spcPct val="20000"/>
        </a:spcBef>
        <a:spcAft>
          <a:spcPct val="0"/>
        </a:spcAft>
        <a:buClr>
          <a:schemeClr val="accent1"/>
        </a:buClr>
        <a:buSzPct val="65000"/>
        <a:buFont typeface="Wingdings" pitchFamily="2" charset="2"/>
        <a:buChar char="n"/>
        <a:defRPr sz="1800">
          <a:solidFill>
            <a:schemeClr val="tx1"/>
          </a:solidFill>
          <a:latin typeface="+mn-lt"/>
          <a:ea typeface="ＭＳ Ｐゴシック" charset="-128"/>
          <a:cs typeface="+mn-cs"/>
        </a:defRPr>
      </a:lvl1pPr>
      <a:lvl2pPr marL="502444" indent="-244079" algn="l" rtl="0" eaLnBrk="0" fontAlgn="base" hangingPunct="0">
        <a:spcBef>
          <a:spcPct val="20000"/>
        </a:spcBef>
        <a:spcAft>
          <a:spcPct val="0"/>
        </a:spcAft>
        <a:buClr>
          <a:schemeClr val="accent2"/>
        </a:buClr>
        <a:buSzPct val="60000"/>
        <a:buFont typeface="Wingdings" pitchFamily="2" charset="2"/>
        <a:buChar char="q"/>
        <a:defRPr sz="1650">
          <a:solidFill>
            <a:schemeClr val="tx1"/>
          </a:solidFill>
          <a:latin typeface="+mn-lt"/>
          <a:ea typeface="ＭＳ Ｐゴシック" charset="-128"/>
        </a:defRPr>
      </a:lvl2pPr>
      <a:lvl3pPr marL="766763" indent="-263129" algn="l" rtl="0" eaLnBrk="0" fontAlgn="base" hangingPunct="0">
        <a:spcBef>
          <a:spcPct val="20000"/>
        </a:spcBef>
        <a:spcAft>
          <a:spcPct val="0"/>
        </a:spcAft>
        <a:buClr>
          <a:schemeClr val="accent1"/>
        </a:buClr>
        <a:buSzPct val="65000"/>
        <a:buFont typeface="Wingdings" pitchFamily="2" charset="2"/>
        <a:buChar char="n"/>
        <a:defRPr sz="1500">
          <a:solidFill>
            <a:schemeClr val="tx1"/>
          </a:solidFill>
          <a:latin typeface="+mn-lt"/>
          <a:ea typeface="ＭＳ Ｐゴシック" charset="-128"/>
        </a:defRPr>
      </a:lvl3pPr>
      <a:lvl4pPr marL="1004888" indent="-23693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charset="-128"/>
        </a:defRPr>
      </a:lvl4pPr>
      <a:lvl5pPr marL="1260872" indent="-254794" algn="l" rtl="0" eaLnBrk="0" fontAlgn="base" hangingPunct="0">
        <a:spcBef>
          <a:spcPct val="20000"/>
        </a:spcBef>
        <a:spcAft>
          <a:spcPct val="0"/>
        </a:spcAft>
        <a:buClr>
          <a:schemeClr val="accent1"/>
        </a:buClr>
        <a:buSzPct val="75000"/>
        <a:buFont typeface="Wingdings" pitchFamily="2" charset="2"/>
        <a:buChar char="§"/>
        <a:defRPr sz="1200">
          <a:solidFill>
            <a:schemeClr val="tx1"/>
          </a:solidFill>
          <a:latin typeface="+mn-lt"/>
          <a:ea typeface="ＭＳ Ｐゴシック" charset="-128"/>
        </a:defRPr>
      </a:lvl5pPr>
      <a:lvl6pPr marL="1603772" indent="-254794" algn="l" rtl="0" fontAlgn="base">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fontAlgn="base">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fontAlgn="base">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fontAlgn="base">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936FF5B-B817-3248-B1BE-89B242E8F784}"/>
              </a:ext>
            </a:extLst>
          </p:cNvPr>
          <p:cNvSpPr>
            <a:spLocks noGrp="1"/>
          </p:cNvSpPr>
          <p:nvPr>
            <p:ph type="title"/>
          </p:nvPr>
        </p:nvSpPr>
        <p:spPr>
          <a:xfrm>
            <a:off x="0" y="0"/>
            <a:ext cx="9144000" cy="1085850"/>
          </a:xfrm>
          <a:prstGeom prst="rect">
            <a:avLst/>
          </a:prstGeom>
          <a:solidFill>
            <a:schemeClr val="accent1"/>
          </a:solidFill>
        </p:spPr>
        <p:txBody>
          <a:bodyPr vert="horz" lIns="91440" tIns="45720" rIns="91440" bIns="45720" rtlCol="0" anchor="ctr">
            <a:normAutofit/>
          </a:bodyPr>
          <a:lstStyle/>
          <a:p>
            <a:r>
              <a:rPr lang="en-US" dirty="0"/>
              <a:t>Click to edit Master title style</a:t>
            </a:r>
          </a:p>
        </p:txBody>
      </p:sp>
      <p:sp>
        <p:nvSpPr>
          <p:cNvPr id="39939" name="Text Placeholder 2">
            <a:extLst>
              <a:ext uri="{FF2B5EF4-FFF2-40B4-BE49-F238E27FC236}">
                <a16:creationId xmlns:a16="http://schemas.microsoft.com/office/drawing/2014/main" id="{530DFD7F-D03B-304F-B9A4-66B484C0572B}"/>
              </a:ext>
            </a:extLst>
          </p:cNvPr>
          <p:cNvSpPr>
            <a:spLocks noGrp="1"/>
          </p:cNvSpPr>
          <p:nvPr>
            <p:ph type="body" idx="1"/>
          </p:nvPr>
        </p:nvSpPr>
        <p:spPr bwMode="auto">
          <a:xfrm>
            <a:off x="123825" y="1250952"/>
            <a:ext cx="8897938" cy="522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49038DA1-3AC9-7848-8F3D-625425CFCA4A}"/>
              </a:ext>
            </a:extLst>
          </p:cNvPr>
          <p:cNvSpPr>
            <a:spLocks noGrp="1"/>
          </p:cNvSpPr>
          <p:nvPr>
            <p:ph type="dt" sz="half" idx="2"/>
          </p:nvPr>
        </p:nvSpPr>
        <p:spPr>
          <a:xfrm>
            <a:off x="123826" y="6543675"/>
            <a:ext cx="1820863" cy="228600"/>
          </a:xfrm>
          <a:prstGeom prst="rect">
            <a:avLst/>
          </a:prstGeom>
        </p:spPr>
        <p:txBody>
          <a:bodyPr vert="horz" wrap="square" lIns="91440" tIns="45720" rIns="91440" bIns="45720" numCol="1" anchor="ctr" anchorCtr="0" compatLnSpc="1">
            <a:prstTxWarp prst="textNoShape">
              <a:avLst/>
            </a:prstTxWarp>
          </a:bodyPr>
          <a:lstStyle>
            <a:lvl1pPr eaLnBrk="1" hangingPunct="1">
              <a:defRPr sz="675">
                <a:solidFill>
                  <a:srgbClr val="000000"/>
                </a:solidFill>
                <a:latin typeface="Calibri" charset="0"/>
                <a:ea typeface="ＭＳ Ｐゴシック" charset="-128"/>
              </a:defRPr>
            </a:lvl1pPr>
          </a:lstStyle>
          <a:p>
            <a:pPr>
              <a:defRPr/>
            </a:pPr>
            <a:fld id="{035F1374-CFE1-074A-AFD7-2680A2544200}" type="datetime1">
              <a:rPr lang="en-US" altLang="en-US"/>
              <a:pPr>
                <a:defRPr/>
              </a:pPr>
              <a:t>10/4/22</a:t>
            </a:fld>
            <a:endParaRPr lang="en-US" altLang="en-US"/>
          </a:p>
        </p:txBody>
      </p:sp>
      <p:sp>
        <p:nvSpPr>
          <p:cNvPr id="5" name="Footer Placeholder 4">
            <a:extLst>
              <a:ext uri="{FF2B5EF4-FFF2-40B4-BE49-F238E27FC236}">
                <a16:creationId xmlns:a16="http://schemas.microsoft.com/office/drawing/2014/main" id="{146E0C30-0DC0-8140-9A88-68520FBA32CB}"/>
              </a:ext>
            </a:extLst>
          </p:cNvPr>
          <p:cNvSpPr>
            <a:spLocks noGrp="1"/>
          </p:cNvSpPr>
          <p:nvPr>
            <p:ph type="ftr" sz="quarter" idx="3"/>
          </p:nvPr>
        </p:nvSpPr>
        <p:spPr>
          <a:xfrm>
            <a:off x="2549525" y="6543675"/>
            <a:ext cx="3771900" cy="228600"/>
          </a:xfrm>
          <a:prstGeom prst="rect">
            <a:avLst/>
          </a:prstGeom>
        </p:spPr>
        <p:txBody>
          <a:bodyPr vert="horz" lIns="91440" tIns="45720" rIns="91440" bIns="45720" rtlCol="0" anchor="ctr"/>
          <a:lstStyle>
            <a:lvl1pPr algn="l" eaLnBrk="1" fontAlgn="auto" hangingPunct="1">
              <a:spcBef>
                <a:spcPts val="0"/>
              </a:spcBef>
              <a:spcAft>
                <a:spcPts val="0"/>
              </a:spcAft>
              <a:defRPr sz="713" cap="all" baseline="0">
                <a:solidFill>
                  <a:prstClr val="black">
                    <a:alpha val="75000"/>
                  </a:prstClr>
                </a:solidFill>
                <a:latin typeface="Calibri"/>
                <a:ea typeface="+mn-ea"/>
              </a:defRPr>
            </a:lvl1pPr>
          </a:lstStyle>
          <a:p>
            <a:pPr>
              <a:defRPr/>
            </a:pPr>
            <a:endParaRPr lang="en-US"/>
          </a:p>
        </p:txBody>
      </p:sp>
      <p:sp>
        <p:nvSpPr>
          <p:cNvPr id="8" name="Slide Number Placeholder 7">
            <a:extLst>
              <a:ext uri="{FF2B5EF4-FFF2-40B4-BE49-F238E27FC236}">
                <a16:creationId xmlns:a16="http://schemas.microsoft.com/office/drawing/2014/main" id="{189A7BE4-AC87-1643-A287-B8425B91E4D0}"/>
              </a:ext>
            </a:extLst>
          </p:cNvPr>
          <p:cNvSpPr>
            <a:spLocks noGrp="1"/>
          </p:cNvSpPr>
          <p:nvPr>
            <p:ph type="sldNum" sz="quarter" idx="4"/>
          </p:nvPr>
        </p:nvSpPr>
        <p:spPr>
          <a:xfrm>
            <a:off x="6924675" y="6456365"/>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000000"/>
                </a:solidFill>
                <a:latin typeface="Calibri" charset="0"/>
                <a:ea typeface="ＭＳ Ｐゴシック" charset="-128"/>
              </a:defRPr>
            </a:lvl1pPr>
          </a:lstStyle>
          <a:p>
            <a:pPr>
              <a:defRPr/>
            </a:pPr>
            <a:fld id="{94547778-4309-4A4E-AFF8-827346471FE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5314" r:id="rId1"/>
    <p:sldLayoutId id="2147485315" r:id="rId2"/>
    <p:sldLayoutId id="2147485316" r:id="rId3"/>
    <p:sldLayoutId id="2147485317" r:id="rId4"/>
    <p:sldLayoutId id="2147485318" r:id="rId5"/>
    <p:sldLayoutId id="2147485319" r:id="rId6"/>
    <p:sldLayoutId id="2147485320" r:id="rId7"/>
    <p:sldLayoutId id="2147485321" r:id="rId8"/>
    <p:sldLayoutId id="2147485322" r:id="rId9"/>
    <p:sldLayoutId id="2147485323" r:id="rId10"/>
    <p:sldLayoutId id="2147485324" r:id="rId11"/>
    <p:sldLayoutId id="2147485325" r:id="rId12"/>
  </p:sldLayoutIdLst>
  <p:hf hdr="0" ftr="0" dt="0"/>
  <p:txStyles>
    <p:titleStyle>
      <a:lvl1pPr algn="ctr" rtl="0" eaLnBrk="0" fontAlgn="base" hangingPunct="0">
        <a:lnSpc>
          <a:spcPct val="90000"/>
        </a:lnSpc>
        <a:spcBef>
          <a:spcPct val="0"/>
        </a:spcBef>
        <a:spcAft>
          <a:spcPct val="0"/>
        </a:spcAft>
        <a:defRPr sz="3600" kern="1200" spc="-90">
          <a:solidFill>
            <a:schemeClr val="bg1"/>
          </a:solidFill>
          <a:latin typeface="+mj-lt"/>
          <a:ea typeface="ＭＳ Ｐゴシック" charset="-128"/>
          <a:cs typeface="+mj-cs"/>
        </a:defRPr>
      </a:lvl1pPr>
      <a:lvl2pPr algn="ctr" rtl="0" eaLnBrk="0" fontAlgn="base" hangingPunct="0">
        <a:lnSpc>
          <a:spcPct val="90000"/>
        </a:lnSpc>
        <a:spcBef>
          <a:spcPct val="0"/>
        </a:spcBef>
        <a:spcAft>
          <a:spcPct val="0"/>
        </a:spcAft>
        <a:defRPr sz="3600">
          <a:solidFill>
            <a:schemeClr val="bg1"/>
          </a:solidFill>
          <a:latin typeface="Calibri" charset="0"/>
          <a:ea typeface="ＭＳ Ｐゴシック" charset="-128"/>
        </a:defRPr>
      </a:lvl2pPr>
      <a:lvl3pPr algn="ctr" rtl="0" eaLnBrk="0" fontAlgn="base" hangingPunct="0">
        <a:lnSpc>
          <a:spcPct val="90000"/>
        </a:lnSpc>
        <a:spcBef>
          <a:spcPct val="0"/>
        </a:spcBef>
        <a:spcAft>
          <a:spcPct val="0"/>
        </a:spcAft>
        <a:defRPr sz="3600">
          <a:solidFill>
            <a:schemeClr val="bg1"/>
          </a:solidFill>
          <a:latin typeface="Calibri" charset="0"/>
          <a:ea typeface="ＭＳ Ｐゴシック" charset="-128"/>
        </a:defRPr>
      </a:lvl3pPr>
      <a:lvl4pPr algn="ctr" rtl="0" eaLnBrk="0" fontAlgn="base" hangingPunct="0">
        <a:lnSpc>
          <a:spcPct val="90000"/>
        </a:lnSpc>
        <a:spcBef>
          <a:spcPct val="0"/>
        </a:spcBef>
        <a:spcAft>
          <a:spcPct val="0"/>
        </a:spcAft>
        <a:defRPr sz="3600">
          <a:solidFill>
            <a:schemeClr val="bg1"/>
          </a:solidFill>
          <a:latin typeface="Calibri" charset="0"/>
          <a:ea typeface="ＭＳ Ｐゴシック" charset="-128"/>
        </a:defRPr>
      </a:lvl4pPr>
      <a:lvl5pPr algn="ctr" rtl="0" eaLnBrk="0" fontAlgn="base" hangingPunct="0">
        <a:lnSpc>
          <a:spcPct val="90000"/>
        </a:lnSpc>
        <a:spcBef>
          <a:spcPct val="0"/>
        </a:spcBef>
        <a:spcAft>
          <a:spcPct val="0"/>
        </a:spcAft>
        <a:defRPr sz="3600">
          <a:solidFill>
            <a:schemeClr val="bg1"/>
          </a:solidFill>
          <a:latin typeface="Calibri" charset="0"/>
          <a:ea typeface="ＭＳ Ｐゴシック" charset="-128"/>
        </a:defRPr>
      </a:lvl5pPr>
      <a:lvl6pPr marL="342900" algn="ctr" rtl="0" fontAlgn="base">
        <a:lnSpc>
          <a:spcPct val="90000"/>
        </a:lnSpc>
        <a:spcBef>
          <a:spcPct val="0"/>
        </a:spcBef>
        <a:spcAft>
          <a:spcPct val="0"/>
        </a:spcAft>
        <a:defRPr sz="3600">
          <a:solidFill>
            <a:schemeClr val="bg1"/>
          </a:solidFill>
          <a:latin typeface="Calibri" charset="0"/>
          <a:ea typeface="ＭＳ Ｐゴシック" charset="-128"/>
        </a:defRPr>
      </a:lvl6pPr>
      <a:lvl7pPr marL="685800" algn="ctr" rtl="0" fontAlgn="base">
        <a:lnSpc>
          <a:spcPct val="90000"/>
        </a:lnSpc>
        <a:spcBef>
          <a:spcPct val="0"/>
        </a:spcBef>
        <a:spcAft>
          <a:spcPct val="0"/>
        </a:spcAft>
        <a:defRPr sz="3600">
          <a:solidFill>
            <a:schemeClr val="bg1"/>
          </a:solidFill>
          <a:latin typeface="Calibri" charset="0"/>
          <a:ea typeface="ＭＳ Ｐゴシック" charset="-128"/>
        </a:defRPr>
      </a:lvl7pPr>
      <a:lvl8pPr marL="1028700" algn="ctr" rtl="0" fontAlgn="base">
        <a:lnSpc>
          <a:spcPct val="90000"/>
        </a:lnSpc>
        <a:spcBef>
          <a:spcPct val="0"/>
        </a:spcBef>
        <a:spcAft>
          <a:spcPct val="0"/>
        </a:spcAft>
        <a:defRPr sz="3600">
          <a:solidFill>
            <a:schemeClr val="bg1"/>
          </a:solidFill>
          <a:latin typeface="Calibri" charset="0"/>
          <a:ea typeface="ＭＳ Ｐゴシック" charset="-128"/>
        </a:defRPr>
      </a:lvl8pPr>
      <a:lvl9pPr marL="1371600" algn="ctr" rtl="0" fontAlgn="base">
        <a:lnSpc>
          <a:spcPct val="90000"/>
        </a:lnSpc>
        <a:spcBef>
          <a:spcPct val="0"/>
        </a:spcBef>
        <a:spcAft>
          <a:spcPct val="0"/>
        </a:spcAft>
        <a:defRPr sz="3600">
          <a:solidFill>
            <a:schemeClr val="bg1"/>
          </a:solidFill>
          <a:latin typeface="Calibri" charset="0"/>
          <a:ea typeface="ＭＳ Ｐゴシック" charset="-128"/>
        </a:defRPr>
      </a:lvl9pPr>
    </p:titleStyle>
    <p:bodyStyle>
      <a:lvl1pPr marL="136922" indent="-136922" algn="l" rtl="0" eaLnBrk="0" fontAlgn="base" hangingPunct="0">
        <a:lnSpc>
          <a:spcPct val="85000"/>
        </a:lnSpc>
        <a:spcBef>
          <a:spcPts val="975"/>
        </a:spcBef>
        <a:spcAft>
          <a:spcPct val="0"/>
        </a:spcAft>
        <a:buFont typeface="Arial" panose="020B0604020202020204" pitchFamily="34" charset="0"/>
        <a:buChar char="•"/>
        <a:defRPr sz="2100" i="1" kern="1200">
          <a:solidFill>
            <a:schemeClr val="tx1"/>
          </a:solidFill>
          <a:latin typeface="+mn-lt"/>
          <a:ea typeface="ＭＳ Ｐゴシック" charset="-128"/>
          <a:cs typeface="+mn-cs"/>
        </a:defRPr>
      </a:lvl1pPr>
      <a:lvl2pPr marL="273844" indent="-136922" algn="l" rtl="0" eaLnBrk="0" fontAlgn="base" hangingPunct="0">
        <a:lnSpc>
          <a:spcPct val="85000"/>
        </a:lnSpc>
        <a:spcBef>
          <a:spcPts val="450"/>
        </a:spcBef>
        <a:spcAft>
          <a:spcPct val="0"/>
        </a:spcAft>
        <a:buFont typeface="Calibri" panose="020F0502020204030204" pitchFamily="34" charset="0"/>
        <a:buChar char="‐"/>
        <a:defRPr sz="1800" kern="1200">
          <a:solidFill>
            <a:schemeClr val="tx1"/>
          </a:solidFill>
          <a:latin typeface="+mn-lt"/>
          <a:ea typeface="ＭＳ Ｐゴシック" charset="-128"/>
          <a:cs typeface="+mn-cs"/>
        </a:defRPr>
      </a:lvl2pPr>
      <a:lvl3pPr marL="410766" indent="-136922" algn="l" rtl="0" eaLnBrk="0" fontAlgn="base" hangingPunct="0">
        <a:lnSpc>
          <a:spcPct val="85000"/>
        </a:lnSpc>
        <a:spcBef>
          <a:spcPts val="450"/>
        </a:spcBef>
        <a:spcAft>
          <a:spcPct val="0"/>
        </a:spcAft>
        <a:buFont typeface="Arial" panose="020B0604020202020204" pitchFamily="34" charset="0"/>
        <a:buChar char="•"/>
        <a:defRPr sz="1500" i="1" kern="1200">
          <a:solidFill>
            <a:schemeClr val="tx1"/>
          </a:solidFill>
          <a:latin typeface="+mn-lt"/>
          <a:ea typeface="ＭＳ Ｐゴシック" charset="-128"/>
          <a:cs typeface="+mn-cs"/>
        </a:defRPr>
      </a:lvl3pPr>
      <a:lvl4pPr marL="547688" indent="-136922" algn="l" rtl="0" eaLnBrk="0" fontAlgn="base" hangingPunct="0">
        <a:lnSpc>
          <a:spcPct val="85000"/>
        </a:lnSpc>
        <a:spcBef>
          <a:spcPts val="450"/>
        </a:spcBef>
        <a:spcAft>
          <a:spcPct val="0"/>
        </a:spcAft>
        <a:buFont typeface="Arial" panose="020B0604020202020204" pitchFamily="34" charset="0"/>
        <a:buChar char="•"/>
        <a:defRPr kern="1200">
          <a:solidFill>
            <a:schemeClr val="tx1"/>
          </a:solidFill>
          <a:latin typeface="+mn-lt"/>
          <a:ea typeface="ＭＳ Ｐゴシック" charset="-128"/>
          <a:cs typeface="+mn-cs"/>
        </a:defRPr>
      </a:lvl4pPr>
      <a:lvl5pPr marL="685800" indent="-136922" algn="l" rtl="0" eaLnBrk="0" fontAlgn="base" hangingPunct="0">
        <a:lnSpc>
          <a:spcPct val="85000"/>
        </a:lnSpc>
        <a:spcBef>
          <a:spcPts val="450"/>
        </a:spcBef>
        <a:spcAft>
          <a:spcPct val="0"/>
        </a:spcAft>
        <a:buFont typeface="Arial" panose="020B0604020202020204" pitchFamily="34" charset="0"/>
        <a:buChar char="•"/>
        <a:defRPr kern="1200">
          <a:solidFill>
            <a:schemeClr val="tx1"/>
          </a:solidFill>
          <a:latin typeface="+mn-lt"/>
          <a:ea typeface="ＭＳ Ｐゴシック" charset="-128"/>
          <a:cs typeface="+mn-cs"/>
        </a:defRPr>
      </a:lvl5pPr>
      <a:lvl6pPr marL="9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6pPr>
      <a:lvl7pPr marL="10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7pPr>
      <a:lvl8pPr marL="12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8pPr>
      <a:lvl9pPr marL="13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3250" name="Rectangle 1026">
            <a:extLst>
              <a:ext uri="{FF2B5EF4-FFF2-40B4-BE49-F238E27FC236}">
                <a16:creationId xmlns:a16="http://schemas.microsoft.com/office/drawing/2014/main" id="{50B0808F-49E2-AB42-ACBA-4E35ED922A28}"/>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3251" name="Rectangle 1027">
            <a:extLst>
              <a:ext uri="{FF2B5EF4-FFF2-40B4-BE49-F238E27FC236}">
                <a16:creationId xmlns:a16="http://schemas.microsoft.com/office/drawing/2014/main" id="{562AC510-B8DF-A441-B35B-899DA7A96178}"/>
              </a:ext>
            </a:extLst>
          </p:cNvPr>
          <p:cNvSpPr>
            <a:spLocks noGrp="1" noChangeArrowheads="1"/>
          </p:cNvSpPr>
          <p:nvPr>
            <p:ph type="body" idx="1"/>
          </p:nvPr>
        </p:nvSpPr>
        <p:spPr bwMode="auto">
          <a:xfrm>
            <a:off x="228600" y="1371600"/>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CC8208DC-5F6B-E449-AF5F-DA8F53B610F0}"/>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900">
                <a:solidFill>
                  <a:srgbClr val="000000"/>
                </a:solidFill>
                <a:latin typeface="Garamond" pitchFamily="18" charset="0"/>
                <a:ea typeface="+mn-ea"/>
              </a:defRPr>
            </a:lvl1pPr>
          </a:lstStyle>
          <a:p>
            <a:pPr>
              <a:defRPr/>
            </a:pPr>
            <a:endParaRPr lang="en-US" altLang="en-US"/>
          </a:p>
        </p:txBody>
      </p:sp>
      <p:sp>
        <p:nvSpPr>
          <p:cNvPr id="100358" name="Rectangle 1030">
            <a:extLst>
              <a:ext uri="{FF2B5EF4-FFF2-40B4-BE49-F238E27FC236}">
                <a16:creationId xmlns:a16="http://schemas.microsoft.com/office/drawing/2014/main" id="{32CFAF1D-3E13-B549-BCE4-645402069D99}"/>
              </a:ext>
            </a:extLst>
          </p:cNvPr>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rgbClr val="000000"/>
                </a:solidFill>
                <a:latin typeface="Garamond" charset="0"/>
                <a:ea typeface="ＭＳ Ｐゴシック" charset="-128"/>
              </a:defRPr>
            </a:lvl1pPr>
          </a:lstStyle>
          <a:p>
            <a:pPr>
              <a:defRPr/>
            </a:pPr>
            <a:fld id="{CF8A26E8-21FA-874A-BBD9-7AB3F548D17E}" type="slidenum">
              <a:rPr lang="en-US" altLang="en-US"/>
              <a:pPr>
                <a:defRPr/>
              </a:pPr>
              <a:t>‹#›</a:t>
            </a:fld>
            <a:endParaRPr lang="en-US" altLang="en-US"/>
          </a:p>
        </p:txBody>
      </p:sp>
      <p:sp>
        <p:nvSpPr>
          <p:cNvPr id="53254" name="Line 1032">
            <a:extLst>
              <a:ext uri="{FF2B5EF4-FFF2-40B4-BE49-F238E27FC236}">
                <a16:creationId xmlns:a16="http://schemas.microsoft.com/office/drawing/2014/main" id="{79714397-DDB8-1D40-B2A0-37E6CD834448}"/>
              </a:ext>
            </a:extLst>
          </p:cNvPr>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55" name="Line 1033">
            <a:extLst>
              <a:ext uri="{FF2B5EF4-FFF2-40B4-BE49-F238E27FC236}">
                <a16:creationId xmlns:a16="http://schemas.microsoft.com/office/drawing/2014/main" id="{17505EFF-7EB4-CD41-8710-71671FCD9C56}"/>
              </a:ext>
            </a:extLst>
          </p:cNvPr>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53256" name="Picture 7" descr="safari.png">
            <a:extLst>
              <a:ext uri="{FF2B5EF4-FFF2-40B4-BE49-F238E27FC236}">
                <a16:creationId xmlns:a16="http://schemas.microsoft.com/office/drawing/2014/main" id="{4B855D20-735A-E147-9633-5EF53191A250}"/>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79388" y="6453190"/>
            <a:ext cx="1079500"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26" r:id="rId1"/>
    <p:sldLayoutId id="2147485327" r:id="rId2"/>
    <p:sldLayoutId id="2147485328" r:id="rId3"/>
    <p:sldLayoutId id="2147485329" r:id="rId4"/>
    <p:sldLayoutId id="2147485330" r:id="rId5"/>
    <p:sldLayoutId id="2147485331" r:id="rId6"/>
    <p:sldLayoutId id="2147485332" r:id="rId7"/>
    <p:sldLayoutId id="2147485333" r:id="rId8"/>
    <p:sldLayoutId id="2147485334" r:id="rId9"/>
    <p:sldLayoutId id="2147485335" r:id="rId10"/>
    <p:sldLayoutId id="2147485336" r:id="rId11"/>
  </p:sldLayoutIdLst>
  <p:transition/>
  <p:hf hdr="0" ftr="0" dt="0"/>
  <p:txStyles>
    <p:titleStyle>
      <a:lvl1pPr algn="l" rtl="0" eaLnBrk="0" fontAlgn="base" hangingPunct="0">
        <a:spcBef>
          <a:spcPct val="0"/>
        </a:spcBef>
        <a:spcAft>
          <a:spcPct val="0"/>
        </a:spcAft>
        <a:defRPr sz="3000">
          <a:solidFill>
            <a:schemeClr val="tx2"/>
          </a:solidFill>
          <a:latin typeface="+mj-lt"/>
          <a:ea typeface="ＭＳ Ｐゴシック" charset="-128"/>
          <a:cs typeface="+mj-cs"/>
        </a:defRPr>
      </a:lvl1pPr>
      <a:lvl2pPr algn="l" rtl="0" eaLnBrk="0" fontAlgn="base" hangingPunct="0">
        <a:spcBef>
          <a:spcPct val="0"/>
        </a:spcBef>
        <a:spcAft>
          <a:spcPct val="0"/>
        </a:spcAft>
        <a:defRPr sz="3000">
          <a:solidFill>
            <a:schemeClr val="tx2"/>
          </a:solidFill>
          <a:latin typeface="Garamond" pitchFamily="18" charset="0"/>
          <a:ea typeface="ＭＳ Ｐゴシック" charset="-128"/>
        </a:defRPr>
      </a:lvl2pPr>
      <a:lvl3pPr algn="l" rtl="0" eaLnBrk="0" fontAlgn="base" hangingPunct="0">
        <a:spcBef>
          <a:spcPct val="0"/>
        </a:spcBef>
        <a:spcAft>
          <a:spcPct val="0"/>
        </a:spcAft>
        <a:defRPr sz="3000">
          <a:solidFill>
            <a:schemeClr val="tx2"/>
          </a:solidFill>
          <a:latin typeface="Garamond" pitchFamily="18" charset="0"/>
          <a:ea typeface="ＭＳ Ｐゴシック" charset="-128"/>
        </a:defRPr>
      </a:lvl3pPr>
      <a:lvl4pPr algn="l" rtl="0" eaLnBrk="0" fontAlgn="base" hangingPunct="0">
        <a:spcBef>
          <a:spcPct val="0"/>
        </a:spcBef>
        <a:spcAft>
          <a:spcPct val="0"/>
        </a:spcAft>
        <a:defRPr sz="3000">
          <a:solidFill>
            <a:schemeClr val="tx2"/>
          </a:solidFill>
          <a:latin typeface="Garamond" pitchFamily="18" charset="0"/>
          <a:ea typeface="ＭＳ Ｐゴシック" charset="-128"/>
        </a:defRPr>
      </a:lvl4pPr>
      <a:lvl5pPr algn="l" rtl="0" eaLnBrk="0" fontAlgn="base" hangingPunct="0">
        <a:spcBef>
          <a:spcPct val="0"/>
        </a:spcBef>
        <a:spcAft>
          <a:spcPct val="0"/>
        </a:spcAft>
        <a:defRPr sz="3000">
          <a:solidFill>
            <a:schemeClr val="tx2"/>
          </a:solidFill>
          <a:latin typeface="Garamond" pitchFamily="18" charset="0"/>
          <a:ea typeface="ＭＳ Ｐゴシック" charset="-128"/>
        </a:defRPr>
      </a:lvl5pPr>
      <a:lvl6pPr marL="342900" algn="l" rtl="0" fontAlgn="base">
        <a:spcBef>
          <a:spcPct val="0"/>
        </a:spcBef>
        <a:spcAft>
          <a:spcPct val="0"/>
        </a:spcAft>
        <a:defRPr sz="3000">
          <a:solidFill>
            <a:schemeClr val="tx2"/>
          </a:solidFill>
          <a:latin typeface="Garamond" pitchFamily="18" charset="0"/>
        </a:defRPr>
      </a:lvl6pPr>
      <a:lvl7pPr marL="685800" algn="l" rtl="0" fontAlgn="base">
        <a:spcBef>
          <a:spcPct val="0"/>
        </a:spcBef>
        <a:spcAft>
          <a:spcPct val="0"/>
        </a:spcAft>
        <a:defRPr sz="3000">
          <a:solidFill>
            <a:schemeClr val="tx2"/>
          </a:solidFill>
          <a:latin typeface="Garamond" pitchFamily="18" charset="0"/>
        </a:defRPr>
      </a:lvl7pPr>
      <a:lvl8pPr marL="1028700" algn="l" rtl="0" fontAlgn="base">
        <a:spcBef>
          <a:spcPct val="0"/>
        </a:spcBef>
        <a:spcAft>
          <a:spcPct val="0"/>
        </a:spcAft>
        <a:defRPr sz="3000">
          <a:solidFill>
            <a:schemeClr val="tx2"/>
          </a:solidFill>
          <a:latin typeface="Garamond" pitchFamily="18" charset="0"/>
        </a:defRPr>
      </a:lvl8pPr>
      <a:lvl9pPr marL="1371600" algn="l" rtl="0" fontAlgn="base">
        <a:spcBef>
          <a:spcPct val="0"/>
        </a:spcBef>
        <a:spcAft>
          <a:spcPct val="0"/>
        </a:spcAft>
        <a:defRPr sz="3000">
          <a:solidFill>
            <a:schemeClr val="tx2"/>
          </a:solidFill>
          <a:latin typeface="Garamond" pitchFamily="18" charset="0"/>
        </a:defRPr>
      </a:lvl9pPr>
    </p:titleStyle>
    <p:bodyStyle>
      <a:lvl1pPr marL="257175" indent="-257175" algn="l" rtl="0" eaLnBrk="0" fontAlgn="base" hangingPunct="0">
        <a:spcBef>
          <a:spcPct val="20000"/>
        </a:spcBef>
        <a:spcAft>
          <a:spcPct val="0"/>
        </a:spcAft>
        <a:buClr>
          <a:schemeClr val="accent1"/>
        </a:buClr>
        <a:buSzPct val="65000"/>
        <a:buFont typeface="Wingdings" pitchFamily="2" charset="2"/>
        <a:buChar char="n"/>
        <a:defRPr sz="1800">
          <a:solidFill>
            <a:schemeClr val="tx1"/>
          </a:solidFill>
          <a:latin typeface="+mn-lt"/>
          <a:ea typeface="ＭＳ Ｐゴシック" charset="-128"/>
          <a:cs typeface="+mn-cs"/>
        </a:defRPr>
      </a:lvl1pPr>
      <a:lvl2pPr marL="502444" indent="-244079" algn="l" rtl="0" eaLnBrk="0" fontAlgn="base" hangingPunct="0">
        <a:spcBef>
          <a:spcPct val="20000"/>
        </a:spcBef>
        <a:spcAft>
          <a:spcPct val="0"/>
        </a:spcAft>
        <a:buClr>
          <a:schemeClr val="accent2"/>
        </a:buClr>
        <a:buSzPct val="60000"/>
        <a:buFont typeface="Wingdings" pitchFamily="2" charset="2"/>
        <a:buChar char="q"/>
        <a:defRPr sz="1650">
          <a:solidFill>
            <a:schemeClr val="tx1"/>
          </a:solidFill>
          <a:latin typeface="+mn-lt"/>
          <a:ea typeface="ＭＳ Ｐゴシック" charset="-128"/>
        </a:defRPr>
      </a:lvl2pPr>
      <a:lvl3pPr marL="766763" indent="-263129" algn="l" rtl="0" eaLnBrk="0" fontAlgn="base" hangingPunct="0">
        <a:spcBef>
          <a:spcPct val="20000"/>
        </a:spcBef>
        <a:spcAft>
          <a:spcPct val="0"/>
        </a:spcAft>
        <a:buClr>
          <a:schemeClr val="accent1"/>
        </a:buClr>
        <a:buSzPct val="65000"/>
        <a:buFont typeface="Wingdings" pitchFamily="2" charset="2"/>
        <a:buChar char="n"/>
        <a:defRPr sz="1500">
          <a:solidFill>
            <a:schemeClr val="tx1"/>
          </a:solidFill>
          <a:latin typeface="+mn-lt"/>
          <a:ea typeface="ＭＳ Ｐゴシック" charset="-128"/>
        </a:defRPr>
      </a:lvl3pPr>
      <a:lvl4pPr marL="1004888" indent="-23693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charset="-128"/>
        </a:defRPr>
      </a:lvl4pPr>
      <a:lvl5pPr marL="1260872" indent="-254794" algn="l" rtl="0" eaLnBrk="0" fontAlgn="base" hangingPunct="0">
        <a:spcBef>
          <a:spcPct val="20000"/>
        </a:spcBef>
        <a:spcAft>
          <a:spcPct val="0"/>
        </a:spcAft>
        <a:buClr>
          <a:schemeClr val="accent1"/>
        </a:buClr>
        <a:buSzPct val="75000"/>
        <a:buFont typeface="Wingdings" pitchFamily="2" charset="2"/>
        <a:buChar char="§"/>
        <a:defRPr sz="1200">
          <a:solidFill>
            <a:schemeClr val="tx1"/>
          </a:solidFill>
          <a:latin typeface="+mn-lt"/>
          <a:ea typeface="ＭＳ Ｐゴシック" charset="-128"/>
        </a:defRPr>
      </a:lvl5pPr>
      <a:lvl6pPr marL="1603772" indent="-254794" algn="l" rtl="0" fontAlgn="base">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fontAlgn="base">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fontAlgn="base">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fontAlgn="base">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8850" name="Rectangle 1026">
            <a:extLst>
              <a:ext uri="{FF2B5EF4-FFF2-40B4-BE49-F238E27FC236}">
                <a16:creationId xmlns:a16="http://schemas.microsoft.com/office/drawing/2014/main" id="{AAAA2B8E-1380-824A-B8DB-CB75F194009C}"/>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78851" name="Rectangle 1027">
            <a:extLst>
              <a:ext uri="{FF2B5EF4-FFF2-40B4-BE49-F238E27FC236}">
                <a16:creationId xmlns:a16="http://schemas.microsoft.com/office/drawing/2014/main" id="{E388CACB-9070-D241-AEB3-F5601B968447}"/>
              </a:ext>
            </a:extLst>
          </p:cNvPr>
          <p:cNvSpPr>
            <a:spLocks noGrp="1" noChangeArrowheads="1"/>
          </p:cNvSpPr>
          <p:nvPr>
            <p:ph type="body" idx="1"/>
          </p:nvPr>
        </p:nvSpPr>
        <p:spPr bwMode="auto">
          <a:xfrm>
            <a:off x="228600" y="1371600"/>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F3334574-36A6-D841-9BF1-505C85F84C36}"/>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900">
                <a:solidFill>
                  <a:srgbClr val="000000"/>
                </a:solidFill>
                <a:latin typeface="Garamond" pitchFamily="18" charset="0"/>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B81B7CC0-EA57-B64A-A380-FEE9D4D6634D}"/>
              </a:ext>
            </a:extLst>
          </p:cNvPr>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fontAlgn="auto" hangingPunct="1">
              <a:spcBef>
                <a:spcPts val="0"/>
              </a:spcBef>
              <a:spcAft>
                <a:spcPts val="0"/>
              </a:spcAft>
              <a:defRPr sz="1200">
                <a:solidFill>
                  <a:srgbClr val="000000"/>
                </a:solidFill>
                <a:latin typeface="Garamond" pitchFamily="18" charset="0"/>
                <a:ea typeface="+mn-ea"/>
                <a:cs typeface="+mn-cs"/>
              </a:defRPr>
            </a:lvl1pPr>
          </a:lstStyle>
          <a:p>
            <a:pPr>
              <a:defRPr/>
            </a:pPr>
            <a:fld id="{42786A5A-CF13-CB4F-9A96-305D1DC0C779}" type="slidenum">
              <a:rPr lang="en-US" altLang="en-US"/>
              <a:pPr>
                <a:defRPr/>
              </a:pPr>
              <a:t>‹#›</a:t>
            </a:fld>
            <a:endParaRPr lang="en-US" altLang="en-US"/>
          </a:p>
        </p:txBody>
      </p:sp>
      <p:sp>
        <p:nvSpPr>
          <p:cNvPr id="78854" name="Line 1032">
            <a:extLst>
              <a:ext uri="{FF2B5EF4-FFF2-40B4-BE49-F238E27FC236}">
                <a16:creationId xmlns:a16="http://schemas.microsoft.com/office/drawing/2014/main" id="{B3D8C9C5-A709-DE4A-A600-A884A00AD5EA}"/>
              </a:ext>
            </a:extLst>
          </p:cNvPr>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855" name="Line 1033">
            <a:extLst>
              <a:ext uri="{FF2B5EF4-FFF2-40B4-BE49-F238E27FC236}">
                <a16:creationId xmlns:a16="http://schemas.microsoft.com/office/drawing/2014/main" id="{4CF90C62-F606-754B-AB94-6F167773B0B1}"/>
              </a:ext>
            </a:extLst>
          </p:cNvPr>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5338" r:id="rId1"/>
    <p:sldLayoutId id="2147485339" r:id="rId2"/>
    <p:sldLayoutId id="2147485340" r:id="rId3"/>
    <p:sldLayoutId id="2147485341" r:id="rId4"/>
    <p:sldLayoutId id="2147485342" r:id="rId5"/>
    <p:sldLayoutId id="2147485343" r:id="rId6"/>
    <p:sldLayoutId id="2147485344" r:id="rId7"/>
    <p:sldLayoutId id="2147485345" r:id="rId8"/>
    <p:sldLayoutId id="2147485346" r:id="rId9"/>
    <p:sldLayoutId id="2147485347" r:id="rId10"/>
    <p:sldLayoutId id="2147485348" r:id="rId11"/>
  </p:sldLayoutIdLst>
  <p:transition/>
  <p:hf hdr="0" ftr="0" dt="0"/>
  <p:txStyles>
    <p:titleStyle>
      <a:lvl1pPr algn="l" rtl="0" eaLnBrk="0" fontAlgn="base" hangingPunct="0">
        <a:spcBef>
          <a:spcPct val="0"/>
        </a:spcBef>
        <a:spcAft>
          <a:spcPct val="0"/>
        </a:spcAft>
        <a:defRPr sz="3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3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3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3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3000">
          <a:solidFill>
            <a:schemeClr val="tx2"/>
          </a:solidFill>
          <a:latin typeface="Garamond" pitchFamily="18" charset="0"/>
          <a:ea typeface="ＭＳ Ｐゴシック" charset="0"/>
          <a:cs typeface="ＭＳ Ｐゴシック" charset="0"/>
        </a:defRPr>
      </a:lvl5pPr>
      <a:lvl6pPr marL="342900" algn="l" rtl="0" fontAlgn="base">
        <a:spcBef>
          <a:spcPct val="0"/>
        </a:spcBef>
        <a:spcAft>
          <a:spcPct val="0"/>
        </a:spcAft>
        <a:defRPr sz="3000">
          <a:solidFill>
            <a:schemeClr val="tx2"/>
          </a:solidFill>
          <a:latin typeface="Garamond" pitchFamily="18" charset="0"/>
        </a:defRPr>
      </a:lvl6pPr>
      <a:lvl7pPr marL="685800" algn="l" rtl="0" fontAlgn="base">
        <a:spcBef>
          <a:spcPct val="0"/>
        </a:spcBef>
        <a:spcAft>
          <a:spcPct val="0"/>
        </a:spcAft>
        <a:defRPr sz="3000">
          <a:solidFill>
            <a:schemeClr val="tx2"/>
          </a:solidFill>
          <a:latin typeface="Garamond" pitchFamily="18" charset="0"/>
        </a:defRPr>
      </a:lvl7pPr>
      <a:lvl8pPr marL="1028700" algn="l" rtl="0" fontAlgn="base">
        <a:spcBef>
          <a:spcPct val="0"/>
        </a:spcBef>
        <a:spcAft>
          <a:spcPct val="0"/>
        </a:spcAft>
        <a:defRPr sz="3000">
          <a:solidFill>
            <a:schemeClr val="tx2"/>
          </a:solidFill>
          <a:latin typeface="Garamond" pitchFamily="18" charset="0"/>
        </a:defRPr>
      </a:lvl8pPr>
      <a:lvl9pPr marL="1371600" algn="l" rtl="0" fontAlgn="base">
        <a:spcBef>
          <a:spcPct val="0"/>
        </a:spcBef>
        <a:spcAft>
          <a:spcPct val="0"/>
        </a:spcAft>
        <a:defRPr sz="3000">
          <a:solidFill>
            <a:schemeClr val="tx2"/>
          </a:solidFill>
          <a:latin typeface="Garamond" pitchFamily="18" charset="0"/>
        </a:defRPr>
      </a:lvl9pPr>
    </p:titleStyle>
    <p:bodyStyle>
      <a:lvl1pPr marL="257175" indent="-257175" algn="l" rtl="0" eaLnBrk="0" fontAlgn="base" hangingPunct="0">
        <a:spcBef>
          <a:spcPct val="20000"/>
        </a:spcBef>
        <a:spcAft>
          <a:spcPct val="0"/>
        </a:spcAft>
        <a:buClr>
          <a:schemeClr val="accent1"/>
        </a:buClr>
        <a:buSzPct val="65000"/>
        <a:buFont typeface="Wingdings" pitchFamily="2" charset="2"/>
        <a:buChar char="n"/>
        <a:defRPr sz="1800">
          <a:solidFill>
            <a:schemeClr val="tx1"/>
          </a:solidFill>
          <a:latin typeface="+mn-lt"/>
          <a:ea typeface="ＭＳ Ｐゴシック" charset="0"/>
          <a:cs typeface="ＭＳ Ｐゴシック" charset="0"/>
        </a:defRPr>
      </a:lvl1pPr>
      <a:lvl2pPr marL="502444" indent="-244079" algn="l" rtl="0" eaLnBrk="0" fontAlgn="base" hangingPunct="0">
        <a:spcBef>
          <a:spcPct val="20000"/>
        </a:spcBef>
        <a:spcAft>
          <a:spcPct val="0"/>
        </a:spcAft>
        <a:buClr>
          <a:schemeClr val="accent2"/>
        </a:buClr>
        <a:buSzPct val="60000"/>
        <a:buFont typeface="Wingdings" pitchFamily="2" charset="2"/>
        <a:buChar char="q"/>
        <a:defRPr sz="1650">
          <a:solidFill>
            <a:schemeClr val="tx1"/>
          </a:solidFill>
          <a:latin typeface="+mn-lt"/>
          <a:ea typeface="ＭＳ Ｐゴシック" charset="0"/>
        </a:defRPr>
      </a:lvl2pPr>
      <a:lvl3pPr marL="766763" indent="-263129" algn="l" rtl="0" eaLnBrk="0" fontAlgn="base" hangingPunct="0">
        <a:spcBef>
          <a:spcPct val="20000"/>
        </a:spcBef>
        <a:spcAft>
          <a:spcPct val="0"/>
        </a:spcAft>
        <a:buClr>
          <a:schemeClr val="accent1"/>
        </a:buClr>
        <a:buSzPct val="65000"/>
        <a:buFont typeface="Wingdings" pitchFamily="2" charset="2"/>
        <a:buChar char="n"/>
        <a:defRPr sz="1500">
          <a:solidFill>
            <a:schemeClr val="tx1"/>
          </a:solidFill>
          <a:latin typeface="+mn-lt"/>
          <a:ea typeface="ＭＳ Ｐゴシック" charset="0"/>
        </a:defRPr>
      </a:lvl3pPr>
      <a:lvl4pPr marL="1004888" indent="-23693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charset="0"/>
        </a:defRPr>
      </a:lvl4pPr>
      <a:lvl5pPr marL="1260872" indent="-254794" algn="l" rtl="0" eaLnBrk="0" fontAlgn="base" hangingPunct="0">
        <a:spcBef>
          <a:spcPct val="20000"/>
        </a:spcBef>
        <a:spcAft>
          <a:spcPct val="0"/>
        </a:spcAft>
        <a:buClr>
          <a:schemeClr val="accent1"/>
        </a:buClr>
        <a:buSzPct val="75000"/>
        <a:buFont typeface="Wingdings" pitchFamily="2" charset="2"/>
        <a:buChar char="§"/>
        <a:defRPr sz="1200">
          <a:solidFill>
            <a:schemeClr val="tx1"/>
          </a:solidFill>
          <a:latin typeface="+mn-lt"/>
          <a:ea typeface="ＭＳ Ｐゴシック" charset="0"/>
        </a:defRPr>
      </a:lvl5pPr>
      <a:lvl6pPr marL="1603772" indent="-254794" algn="l" rtl="0" fontAlgn="base">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fontAlgn="base">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fontAlgn="base">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fontAlgn="base">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25666" name="Rectangle 1026">
            <a:extLst>
              <a:ext uri="{FF2B5EF4-FFF2-40B4-BE49-F238E27FC236}">
                <a16:creationId xmlns:a16="http://schemas.microsoft.com/office/drawing/2014/main" id="{767842EF-2E87-9649-8E4C-4EF07515E698}"/>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625667" name="Rectangle 1027">
            <a:extLst>
              <a:ext uri="{FF2B5EF4-FFF2-40B4-BE49-F238E27FC236}">
                <a16:creationId xmlns:a16="http://schemas.microsoft.com/office/drawing/2014/main" id="{7F46E882-405C-294F-A176-5EB4B6E5E8E2}"/>
              </a:ext>
            </a:extLst>
          </p:cNvPr>
          <p:cNvSpPr>
            <a:spLocks noGrp="1" noChangeArrowheads="1"/>
          </p:cNvSpPr>
          <p:nvPr>
            <p:ph type="body" idx="1"/>
          </p:nvPr>
        </p:nvSpPr>
        <p:spPr bwMode="auto">
          <a:xfrm>
            <a:off x="228600" y="898527"/>
            <a:ext cx="8610600"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3955FDDD-00C5-1D4C-912E-1BDB0E3BD330}"/>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900">
                <a:solidFill>
                  <a:srgbClr val="000000"/>
                </a:solidFill>
                <a:latin typeface="+mj-lt"/>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2C1267A1-BE40-C34F-A587-D92B7D4A5D5B}"/>
              </a:ext>
            </a:extLst>
          </p:cNvPr>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rgbClr val="000000"/>
                </a:solidFill>
                <a:latin typeface="Garamond" charset="0"/>
              </a:defRPr>
            </a:lvl1pPr>
          </a:lstStyle>
          <a:p>
            <a:pPr>
              <a:defRPr/>
            </a:pPr>
            <a:fld id="{B1C60925-3F6D-0244-A63C-8428EA4EFD07}" type="slidenum">
              <a:rPr lang="en-US" altLang="en-US"/>
              <a:pPr>
                <a:defRPr/>
              </a:pPr>
              <a:t>‹#›</a:t>
            </a:fld>
            <a:endParaRPr lang="en-US" altLang="en-US"/>
          </a:p>
        </p:txBody>
      </p:sp>
      <p:sp>
        <p:nvSpPr>
          <p:cNvPr id="625670" name="Line 1032">
            <a:extLst>
              <a:ext uri="{FF2B5EF4-FFF2-40B4-BE49-F238E27FC236}">
                <a16:creationId xmlns:a16="http://schemas.microsoft.com/office/drawing/2014/main" id="{BEFE2080-76AE-4B40-AEAD-392FD767B104}"/>
              </a:ext>
            </a:extLst>
          </p:cNvPr>
          <p:cNvSpPr>
            <a:spLocks noChangeShapeType="1"/>
          </p:cNvSpPr>
          <p:nvPr/>
        </p:nvSpPr>
        <p:spPr bwMode="auto">
          <a:xfrm>
            <a:off x="228600" y="6481763"/>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5671" name="Line 1033">
            <a:extLst>
              <a:ext uri="{FF2B5EF4-FFF2-40B4-BE49-F238E27FC236}">
                <a16:creationId xmlns:a16="http://schemas.microsoft.com/office/drawing/2014/main" id="{23A53299-EA82-2047-A09E-6BA500656893}"/>
              </a:ext>
            </a:extLst>
          </p:cNvPr>
          <p:cNvSpPr>
            <a:spLocks noChangeShapeType="1"/>
          </p:cNvSpPr>
          <p:nvPr userDrawn="1"/>
        </p:nvSpPr>
        <p:spPr bwMode="auto">
          <a:xfrm>
            <a:off x="228600" y="898525"/>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5428" r:id="rId1"/>
    <p:sldLayoutId id="2147485257" r:id="rId2"/>
    <p:sldLayoutId id="2147485258" r:id="rId3"/>
    <p:sldLayoutId id="2147485259" r:id="rId4"/>
    <p:sldLayoutId id="2147485260" r:id="rId5"/>
    <p:sldLayoutId id="2147485261" r:id="rId6"/>
    <p:sldLayoutId id="2147485262" r:id="rId7"/>
    <p:sldLayoutId id="2147485263" r:id="rId8"/>
    <p:sldLayoutId id="2147485264" r:id="rId9"/>
    <p:sldLayoutId id="2147485265" r:id="rId10"/>
    <p:sldLayoutId id="2147485266" r:id="rId11"/>
    <p:sldLayoutId id="2147485267" r:id="rId12"/>
  </p:sldLayoutIdLst>
  <p:transition/>
  <p:hf hdr="0" ftr="0" dt="0"/>
  <p:txStyles>
    <p:titleStyle>
      <a:lvl1pPr algn="l" rtl="0" eaLnBrk="0" fontAlgn="base" hangingPunct="0">
        <a:spcBef>
          <a:spcPct val="0"/>
        </a:spcBef>
        <a:spcAft>
          <a:spcPct val="0"/>
        </a:spcAft>
        <a:defRPr sz="3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3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3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3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3000">
          <a:solidFill>
            <a:schemeClr val="tx2"/>
          </a:solidFill>
          <a:latin typeface="Garamond" pitchFamily="18" charset="0"/>
          <a:ea typeface="ＭＳ Ｐゴシック" charset="0"/>
          <a:cs typeface="ＭＳ Ｐゴシック" charset="0"/>
        </a:defRPr>
      </a:lvl5pPr>
      <a:lvl6pPr marL="342900" algn="l" rtl="0" fontAlgn="base">
        <a:spcBef>
          <a:spcPct val="0"/>
        </a:spcBef>
        <a:spcAft>
          <a:spcPct val="0"/>
        </a:spcAft>
        <a:defRPr sz="3000">
          <a:solidFill>
            <a:schemeClr val="tx2"/>
          </a:solidFill>
          <a:latin typeface="Garamond" pitchFamily="18" charset="0"/>
        </a:defRPr>
      </a:lvl6pPr>
      <a:lvl7pPr marL="685800" algn="l" rtl="0" fontAlgn="base">
        <a:spcBef>
          <a:spcPct val="0"/>
        </a:spcBef>
        <a:spcAft>
          <a:spcPct val="0"/>
        </a:spcAft>
        <a:defRPr sz="3000">
          <a:solidFill>
            <a:schemeClr val="tx2"/>
          </a:solidFill>
          <a:latin typeface="Garamond" pitchFamily="18" charset="0"/>
        </a:defRPr>
      </a:lvl7pPr>
      <a:lvl8pPr marL="1028700" algn="l" rtl="0" fontAlgn="base">
        <a:spcBef>
          <a:spcPct val="0"/>
        </a:spcBef>
        <a:spcAft>
          <a:spcPct val="0"/>
        </a:spcAft>
        <a:defRPr sz="3000">
          <a:solidFill>
            <a:schemeClr val="tx2"/>
          </a:solidFill>
          <a:latin typeface="Garamond" pitchFamily="18" charset="0"/>
        </a:defRPr>
      </a:lvl8pPr>
      <a:lvl9pPr marL="1371600" algn="l" rtl="0" fontAlgn="base">
        <a:spcBef>
          <a:spcPct val="0"/>
        </a:spcBef>
        <a:spcAft>
          <a:spcPct val="0"/>
        </a:spcAft>
        <a:defRPr sz="3000">
          <a:solidFill>
            <a:schemeClr val="tx2"/>
          </a:solidFill>
          <a:latin typeface="Garamond" pitchFamily="18" charset="0"/>
        </a:defRPr>
      </a:lvl9pPr>
    </p:titleStyle>
    <p:bodyStyle>
      <a:lvl1pPr marL="257175" indent="-257175" algn="l" rtl="0" eaLnBrk="0" fontAlgn="base" hangingPunct="0">
        <a:spcBef>
          <a:spcPct val="20000"/>
        </a:spcBef>
        <a:spcAft>
          <a:spcPct val="0"/>
        </a:spcAft>
        <a:buClr>
          <a:schemeClr val="accent1"/>
        </a:buClr>
        <a:buSzPct val="65000"/>
        <a:buFont typeface="Wingdings" pitchFamily="2" charset="2"/>
        <a:buChar char="n"/>
        <a:defRPr sz="1800">
          <a:solidFill>
            <a:schemeClr val="tx1"/>
          </a:solidFill>
          <a:latin typeface="+mn-lt"/>
          <a:ea typeface="ＭＳ Ｐゴシック" charset="0"/>
          <a:cs typeface="ＭＳ Ｐゴシック" charset="0"/>
        </a:defRPr>
      </a:lvl1pPr>
      <a:lvl2pPr marL="502444" indent="-244079" algn="l" rtl="0" eaLnBrk="0" fontAlgn="base" hangingPunct="0">
        <a:spcBef>
          <a:spcPct val="20000"/>
        </a:spcBef>
        <a:spcAft>
          <a:spcPct val="0"/>
        </a:spcAft>
        <a:buClr>
          <a:schemeClr val="accent2"/>
        </a:buClr>
        <a:buSzPct val="60000"/>
        <a:buFont typeface="Wingdings" pitchFamily="2" charset="2"/>
        <a:buChar char="q"/>
        <a:defRPr sz="1650">
          <a:solidFill>
            <a:schemeClr val="tx1"/>
          </a:solidFill>
          <a:latin typeface="+mn-lt"/>
          <a:ea typeface="ＭＳ Ｐゴシック" pitchFamily="-106" charset="-128"/>
        </a:defRPr>
      </a:lvl2pPr>
      <a:lvl3pPr marL="766763" indent="-263129" algn="l" rtl="0" eaLnBrk="0" fontAlgn="base" hangingPunct="0">
        <a:spcBef>
          <a:spcPct val="20000"/>
        </a:spcBef>
        <a:spcAft>
          <a:spcPct val="0"/>
        </a:spcAft>
        <a:buClr>
          <a:schemeClr val="accent1"/>
        </a:buClr>
        <a:buSzPct val="65000"/>
        <a:buFont typeface="Wingdings" pitchFamily="2" charset="2"/>
        <a:buChar char="n"/>
        <a:defRPr sz="1500">
          <a:solidFill>
            <a:schemeClr val="tx1"/>
          </a:solidFill>
          <a:latin typeface="+mn-lt"/>
          <a:ea typeface="ＭＳ Ｐゴシック" pitchFamily="-106" charset="-128"/>
        </a:defRPr>
      </a:lvl3pPr>
      <a:lvl4pPr marL="1004888" indent="-23693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260872" indent="-254794" algn="l" rtl="0" eaLnBrk="0" fontAlgn="base" hangingPunct="0">
        <a:spcBef>
          <a:spcPct val="20000"/>
        </a:spcBef>
        <a:spcAft>
          <a:spcPct val="0"/>
        </a:spcAft>
        <a:buClr>
          <a:schemeClr val="accent1"/>
        </a:buClr>
        <a:buSzPct val="75000"/>
        <a:buFont typeface="Wingdings" pitchFamily="2" charset="2"/>
        <a:buChar char="§"/>
        <a:defRPr sz="1200">
          <a:solidFill>
            <a:schemeClr val="tx1"/>
          </a:solidFill>
          <a:latin typeface="+mn-lt"/>
          <a:ea typeface="ＭＳ Ｐゴシック" pitchFamily="-106" charset="-128"/>
        </a:defRPr>
      </a:lvl5pPr>
      <a:lvl6pPr marL="1603772" indent="-254794" algn="l" rtl="0" fontAlgn="base">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fontAlgn="base">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fontAlgn="base">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fontAlgn="base">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pPr/>
              <a:t>‹#›</a:t>
            </a:fld>
            <a:endParaRPr lang="en-US" altLang="en-US"/>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p>
        </p:txBody>
      </p:sp>
    </p:spTree>
    <p:extLst>
      <p:ext uri="{BB962C8B-B14F-4D97-AF65-F5344CB8AC3E}">
        <p14:creationId xmlns:p14="http://schemas.microsoft.com/office/powerpoint/2010/main" val="2350132332"/>
      </p:ext>
    </p:extLst>
  </p:cSld>
  <p:clrMap bg1="lt1" tx1="dk1" bg2="lt2" tx2="dk2" accent1="accent1" accent2="accent2" accent3="accent3" accent4="accent4" accent5="accent5" accent6="accent6" hlink="hlink" folHlink="folHlink"/>
  <p:sldLayoutIdLst>
    <p:sldLayoutId id="2147485495" r:id="rId1"/>
    <p:sldLayoutId id="2147485496" r:id="rId2"/>
    <p:sldLayoutId id="2147485497" r:id="rId3"/>
    <p:sldLayoutId id="2147485498" r:id="rId4"/>
    <p:sldLayoutId id="2147485499" r:id="rId5"/>
    <p:sldLayoutId id="2147485500" r:id="rId6"/>
    <p:sldLayoutId id="2147485501" r:id="rId7"/>
    <p:sldLayoutId id="2147485502" r:id="rId8"/>
    <p:sldLayoutId id="2147485503" r:id="rId9"/>
    <p:sldLayoutId id="2147485504" r:id="rId10"/>
    <p:sldLayoutId id="2147485505" r:id="rId11"/>
  </p:sldLayoutIdLst>
  <p:transition/>
  <p:hf hdr="0" ftr="0" dt="0"/>
  <p:txStyles>
    <p:titleStyle>
      <a:lvl1pPr algn="l" rtl="0" eaLnBrk="0" fontAlgn="base" hangingPunct="0">
        <a:spcBef>
          <a:spcPct val="0"/>
        </a:spcBef>
        <a:spcAft>
          <a:spcPct val="0"/>
        </a:spcAft>
        <a:defRPr sz="3000">
          <a:solidFill>
            <a:schemeClr val="tx2"/>
          </a:solidFill>
          <a:latin typeface="+mj-lt"/>
          <a:ea typeface="+mj-ea"/>
          <a:cs typeface="+mj-cs"/>
        </a:defRPr>
      </a:lvl1pPr>
      <a:lvl2pPr algn="l" rtl="0" eaLnBrk="0" fontAlgn="base" hangingPunct="0">
        <a:spcBef>
          <a:spcPct val="0"/>
        </a:spcBef>
        <a:spcAft>
          <a:spcPct val="0"/>
        </a:spcAft>
        <a:defRPr sz="3000">
          <a:solidFill>
            <a:schemeClr val="tx2"/>
          </a:solidFill>
          <a:latin typeface="Garamond" pitchFamily="18" charset="0"/>
        </a:defRPr>
      </a:lvl2pPr>
      <a:lvl3pPr algn="l" rtl="0" eaLnBrk="0" fontAlgn="base" hangingPunct="0">
        <a:spcBef>
          <a:spcPct val="0"/>
        </a:spcBef>
        <a:spcAft>
          <a:spcPct val="0"/>
        </a:spcAft>
        <a:defRPr sz="3000">
          <a:solidFill>
            <a:schemeClr val="tx2"/>
          </a:solidFill>
          <a:latin typeface="Garamond" pitchFamily="18" charset="0"/>
        </a:defRPr>
      </a:lvl3pPr>
      <a:lvl4pPr algn="l" rtl="0" eaLnBrk="0" fontAlgn="base" hangingPunct="0">
        <a:spcBef>
          <a:spcPct val="0"/>
        </a:spcBef>
        <a:spcAft>
          <a:spcPct val="0"/>
        </a:spcAft>
        <a:defRPr sz="3000">
          <a:solidFill>
            <a:schemeClr val="tx2"/>
          </a:solidFill>
          <a:latin typeface="Garamond" pitchFamily="18" charset="0"/>
        </a:defRPr>
      </a:lvl4pPr>
      <a:lvl5pPr algn="l" rtl="0" eaLnBrk="0" fontAlgn="base" hangingPunct="0">
        <a:spcBef>
          <a:spcPct val="0"/>
        </a:spcBef>
        <a:spcAft>
          <a:spcPct val="0"/>
        </a:spcAft>
        <a:defRPr sz="3000">
          <a:solidFill>
            <a:schemeClr val="tx2"/>
          </a:solidFill>
          <a:latin typeface="Garamond" pitchFamily="18" charset="0"/>
        </a:defRPr>
      </a:lvl5pPr>
      <a:lvl6pPr marL="342900" algn="l" rtl="0" fontAlgn="base">
        <a:spcBef>
          <a:spcPct val="0"/>
        </a:spcBef>
        <a:spcAft>
          <a:spcPct val="0"/>
        </a:spcAft>
        <a:defRPr sz="3000">
          <a:solidFill>
            <a:schemeClr val="tx2"/>
          </a:solidFill>
          <a:latin typeface="Garamond" pitchFamily="18" charset="0"/>
        </a:defRPr>
      </a:lvl6pPr>
      <a:lvl7pPr marL="685800" algn="l" rtl="0" fontAlgn="base">
        <a:spcBef>
          <a:spcPct val="0"/>
        </a:spcBef>
        <a:spcAft>
          <a:spcPct val="0"/>
        </a:spcAft>
        <a:defRPr sz="3000">
          <a:solidFill>
            <a:schemeClr val="tx2"/>
          </a:solidFill>
          <a:latin typeface="Garamond" pitchFamily="18" charset="0"/>
        </a:defRPr>
      </a:lvl7pPr>
      <a:lvl8pPr marL="1028700" algn="l" rtl="0" fontAlgn="base">
        <a:spcBef>
          <a:spcPct val="0"/>
        </a:spcBef>
        <a:spcAft>
          <a:spcPct val="0"/>
        </a:spcAft>
        <a:defRPr sz="3000">
          <a:solidFill>
            <a:schemeClr val="tx2"/>
          </a:solidFill>
          <a:latin typeface="Garamond" pitchFamily="18" charset="0"/>
        </a:defRPr>
      </a:lvl8pPr>
      <a:lvl9pPr marL="1371600" algn="l" rtl="0" fontAlgn="base">
        <a:spcBef>
          <a:spcPct val="0"/>
        </a:spcBef>
        <a:spcAft>
          <a:spcPct val="0"/>
        </a:spcAft>
        <a:defRPr sz="3000">
          <a:solidFill>
            <a:schemeClr val="tx2"/>
          </a:solidFill>
          <a:latin typeface="Garamond" pitchFamily="18" charset="0"/>
        </a:defRPr>
      </a:lvl9pPr>
    </p:titleStyle>
    <p:bodyStyle>
      <a:lvl1pPr marL="257175" indent="-257175" algn="l" rtl="0" eaLnBrk="0" fontAlgn="base" hangingPunct="0">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0" fontAlgn="base" hangingPunct="0">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0" fontAlgn="base" hangingPunct="0">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0" fontAlgn="base" hangingPunct="0">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fontAlgn="base">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fontAlgn="base">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fontAlgn="base">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fontAlgn="base">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pPr/>
              <a:t>‹#›</a:t>
            </a:fld>
            <a:endParaRPr lang="en-US" altLang="en-US"/>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2166069847"/>
      </p:ext>
    </p:extLst>
  </p:cSld>
  <p:clrMap bg1="lt1" tx1="dk1" bg2="lt2" tx2="dk2" accent1="accent1" accent2="accent2" accent3="accent3" accent4="accent4" accent5="accent5" accent6="accent6" hlink="hlink" folHlink="folHlink"/>
  <p:sldLayoutIdLst>
    <p:sldLayoutId id="2147485507" r:id="rId1"/>
    <p:sldLayoutId id="2147485508" r:id="rId2"/>
    <p:sldLayoutId id="2147485509" r:id="rId3"/>
    <p:sldLayoutId id="2147485510" r:id="rId4"/>
    <p:sldLayoutId id="2147485511" r:id="rId5"/>
    <p:sldLayoutId id="2147485512" r:id="rId6"/>
    <p:sldLayoutId id="2147485513" r:id="rId7"/>
    <p:sldLayoutId id="2147485514" r:id="rId8"/>
    <p:sldLayoutId id="2147485515" r:id="rId9"/>
    <p:sldLayoutId id="2147485516" r:id="rId10"/>
    <p:sldLayoutId id="2147485517" r:id="rId11"/>
  </p:sldLayoutIdLst>
  <p:transition/>
  <p:hf hdr="0" ftr="0" dt="0"/>
  <p:txStyles>
    <p:titleStyle>
      <a:lvl1pPr algn="l" rtl="0" eaLnBrk="0" fontAlgn="base" hangingPunct="0">
        <a:spcBef>
          <a:spcPct val="0"/>
        </a:spcBef>
        <a:spcAft>
          <a:spcPct val="0"/>
        </a:spcAft>
        <a:defRPr sz="3000">
          <a:solidFill>
            <a:schemeClr val="tx2"/>
          </a:solidFill>
          <a:latin typeface="+mj-lt"/>
          <a:ea typeface="+mj-ea"/>
          <a:cs typeface="+mj-cs"/>
        </a:defRPr>
      </a:lvl1pPr>
      <a:lvl2pPr algn="l" rtl="0" eaLnBrk="0" fontAlgn="base" hangingPunct="0">
        <a:spcBef>
          <a:spcPct val="0"/>
        </a:spcBef>
        <a:spcAft>
          <a:spcPct val="0"/>
        </a:spcAft>
        <a:defRPr sz="3000">
          <a:solidFill>
            <a:schemeClr val="tx2"/>
          </a:solidFill>
          <a:latin typeface="Garamond" pitchFamily="18" charset="0"/>
        </a:defRPr>
      </a:lvl2pPr>
      <a:lvl3pPr algn="l" rtl="0" eaLnBrk="0" fontAlgn="base" hangingPunct="0">
        <a:spcBef>
          <a:spcPct val="0"/>
        </a:spcBef>
        <a:spcAft>
          <a:spcPct val="0"/>
        </a:spcAft>
        <a:defRPr sz="3000">
          <a:solidFill>
            <a:schemeClr val="tx2"/>
          </a:solidFill>
          <a:latin typeface="Garamond" pitchFamily="18" charset="0"/>
        </a:defRPr>
      </a:lvl3pPr>
      <a:lvl4pPr algn="l" rtl="0" eaLnBrk="0" fontAlgn="base" hangingPunct="0">
        <a:spcBef>
          <a:spcPct val="0"/>
        </a:spcBef>
        <a:spcAft>
          <a:spcPct val="0"/>
        </a:spcAft>
        <a:defRPr sz="3000">
          <a:solidFill>
            <a:schemeClr val="tx2"/>
          </a:solidFill>
          <a:latin typeface="Garamond" pitchFamily="18" charset="0"/>
        </a:defRPr>
      </a:lvl4pPr>
      <a:lvl5pPr algn="l" rtl="0" eaLnBrk="0" fontAlgn="base" hangingPunct="0">
        <a:spcBef>
          <a:spcPct val="0"/>
        </a:spcBef>
        <a:spcAft>
          <a:spcPct val="0"/>
        </a:spcAft>
        <a:defRPr sz="3000">
          <a:solidFill>
            <a:schemeClr val="tx2"/>
          </a:solidFill>
          <a:latin typeface="Garamond" pitchFamily="18" charset="0"/>
        </a:defRPr>
      </a:lvl5pPr>
      <a:lvl6pPr marL="342900" algn="l" rtl="0" fontAlgn="base">
        <a:spcBef>
          <a:spcPct val="0"/>
        </a:spcBef>
        <a:spcAft>
          <a:spcPct val="0"/>
        </a:spcAft>
        <a:defRPr sz="3000">
          <a:solidFill>
            <a:schemeClr val="tx2"/>
          </a:solidFill>
          <a:latin typeface="Garamond" pitchFamily="18" charset="0"/>
        </a:defRPr>
      </a:lvl6pPr>
      <a:lvl7pPr marL="685800" algn="l" rtl="0" fontAlgn="base">
        <a:spcBef>
          <a:spcPct val="0"/>
        </a:spcBef>
        <a:spcAft>
          <a:spcPct val="0"/>
        </a:spcAft>
        <a:defRPr sz="3000">
          <a:solidFill>
            <a:schemeClr val="tx2"/>
          </a:solidFill>
          <a:latin typeface="Garamond" pitchFamily="18" charset="0"/>
        </a:defRPr>
      </a:lvl7pPr>
      <a:lvl8pPr marL="1028700" algn="l" rtl="0" fontAlgn="base">
        <a:spcBef>
          <a:spcPct val="0"/>
        </a:spcBef>
        <a:spcAft>
          <a:spcPct val="0"/>
        </a:spcAft>
        <a:defRPr sz="3000">
          <a:solidFill>
            <a:schemeClr val="tx2"/>
          </a:solidFill>
          <a:latin typeface="Garamond" pitchFamily="18" charset="0"/>
        </a:defRPr>
      </a:lvl8pPr>
      <a:lvl9pPr marL="1371600" algn="l" rtl="0" fontAlgn="base">
        <a:spcBef>
          <a:spcPct val="0"/>
        </a:spcBef>
        <a:spcAft>
          <a:spcPct val="0"/>
        </a:spcAft>
        <a:defRPr sz="3000">
          <a:solidFill>
            <a:schemeClr val="tx2"/>
          </a:solidFill>
          <a:latin typeface="Garamond" pitchFamily="18" charset="0"/>
        </a:defRPr>
      </a:lvl9pPr>
    </p:titleStyle>
    <p:bodyStyle>
      <a:lvl1pPr marL="257175" indent="-257175" algn="l" rtl="0" eaLnBrk="0" fontAlgn="base" hangingPunct="0">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0" fontAlgn="base" hangingPunct="0">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0" fontAlgn="base" hangingPunct="0">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0" fontAlgn="base" hangingPunct="0">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fontAlgn="base">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fontAlgn="base">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fontAlgn="base">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fontAlgn="base">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616914689"/>
      </p:ext>
    </p:extLst>
  </p:cSld>
  <p:clrMap bg1="lt1" tx1="dk1" bg2="lt2" tx2="dk2" accent1="accent1" accent2="accent2" accent3="accent3" accent4="accent4" accent5="accent5" accent6="accent6" hlink="hlink" folHlink="folHlink"/>
  <p:sldLayoutIdLst>
    <p:sldLayoutId id="2147485532" r:id="rId1"/>
    <p:sldLayoutId id="2147485533" r:id="rId2"/>
    <p:sldLayoutId id="2147485534" r:id="rId3"/>
    <p:sldLayoutId id="2147485535" r:id="rId4"/>
    <p:sldLayoutId id="2147485536" r:id="rId5"/>
    <p:sldLayoutId id="2147485537" r:id="rId6"/>
    <p:sldLayoutId id="2147485538" r:id="rId7"/>
    <p:sldLayoutId id="2147485539" r:id="rId8"/>
    <p:sldLayoutId id="2147485540" r:id="rId9"/>
    <p:sldLayoutId id="2147485541" r:id="rId10"/>
    <p:sldLayoutId id="2147485542" r:id="rId11"/>
  </p:sldLayoutIdLst>
  <p:transition/>
  <p:hf hdr="0" ftr="0" dt="0"/>
  <p:txStyles>
    <p:titleStyle>
      <a:lvl1pPr algn="l" rtl="0" eaLnBrk="0" fontAlgn="base" hangingPunct="0">
        <a:spcBef>
          <a:spcPct val="0"/>
        </a:spcBef>
        <a:spcAft>
          <a:spcPct val="0"/>
        </a:spcAft>
        <a:defRPr sz="3000">
          <a:solidFill>
            <a:schemeClr val="tx2"/>
          </a:solidFill>
          <a:latin typeface="+mj-lt"/>
          <a:ea typeface="+mj-ea"/>
          <a:cs typeface="+mj-cs"/>
        </a:defRPr>
      </a:lvl1pPr>
      <a:lvl2pPr algn="l" rtl="0" eaLnBrk="0" fontAlgn="base" hangingPunct="0">
        <a:spcBef>
          <a:spcPct val="0"/>
        </a:spcBef>
        <a:spcAft>
          <a:spcPct val="0"/>
        </a:spcAft>
        <a:defRPr sz="3000">
          <a:solidFill>
            <a:schemeClr val="tx2"/>
          </a:solidFill>
          <a:latin typeface="Garamond" pitchFamily="18" charset="0"/>
        </a:defRPr>
      </a:lvl2pPr>
      <a:lvl3pPr algn="l" rtl="0" eaLnBrk="0" fontAlgn="base" hangingPunct="0">
        <a:spcBef>
          <a:spcPct val="0"/>
        </a:spcBef>
        <a:spcAft>
          <a:spcPct val="0"/>
        </a:spcAft>
        <a:defRPr sz="3000">
          <a:solidFill>
            <a:schemeClr val="tx2"/>
          </a:solidFill>
          <a:latin typeface="Garamond" pitchFamily="18" charset="0"/>
        </a:defRPr>
      </a:lvl3pPr>
      <a:lvl4pPr algn="l" rtl="0" eaLnBrk="0" fontAlgn="base" hangingPunct="0">
        <a:spcBef>
          <a:spcPct val="0"/>
        </a:spcBef>
        <a:spcAft>
          <a:spcPct val="0"/>
        </a:spcAft>
        <a:defRPr sz="3000">
          <a:solidFill>
            <a:schemeClr val="tx2"/>
          </a:solidFill>
          <a:latin typeface="Garamond" pitchFamily="18" charset="0"/>
        </a:defRPr>
      </a:lvl4pPr>
      <a:lvl5pPr algn="l" rtl="0" eaLnBrk="0" fontAlgn="base" hangingPunct="0">
        <a:spcBef>
          <a:spcPct val="0"/>
        </a:spcBef>
        <a:spcAft>
          <a:spcPct val="0"/>
        </a:spcAft>
        <a:defRPr sz="3000">
          <a:solidFill>
            <a:schemeClr val="tx2"/>
          </a:solidFill>
          <a:latin typeface="Garamond" pitchFamily="18" charset="0"/>
        </a:defRPr>
      </a:lvl5pPr>
      <a:lvl6pPr marL="342900" algn="l" rtl="0" fontAlgn="base">
        <a:spcBef>
          <a:spcPct val="0"/>
        </a:spcBef>
        <a:spcAft>
          <a:spcPct val="0"/>
        </a:spcAft>
        <a:defRPr sz="3000">
          <a:solidFill>
            <a:schemeClr val="tx2"/>
          </a:solidFill>
          <a:latin typeface="Garamond" pitchFamily="18" charset="0"/>
        </a:defRPr>
      </a:lvl6pPr>
      <a:lvl7pPr marL="685800" algn="l" rtl="0" fontAlgn="base">
        <a:spcBef>
          <a:spcPct val="0"/>
        </a:spcBef>
        <a:spcAft>
          <a:spcPct val="0"/>
        </a:spcAft>
        <a:defRPr sz="3000">
          <a:solidFill>
            <a:schemeClr val="tx2"/>
          </a:solidFill>
          <a:latin typeface="Garamond" pitchFamily="18" charset="0"/>
        </a:defRPr>
      </a:lvl7pPr>
      <a:lvl8pPr marL="1028700" algn="l" rtl="0" fontAlgn="base">
        <a:spcBef>
          <a:spcPct val="0"/>
        </a:spcBef>
        <a:spcAft>
          <a:spcPct val="0"/>
        </a:spcAft>
        <a:defRPr sz="3000">
          <a:solidFill>
            <a:schemeClr val="tx2"/>
          </a:solidFill>
          <a:latin typeface="Garamond" pitchFamily="18" charset="0"/>
        </a:defRPr>
      </a:lvl8pPr>
      <a:lvl9pPr marL="1371600" algn="l" rtl="0" fontAlgn="base">
        <a:spcBef>
          <a:spcPct val="0"/>
        </a:spcBef>
        <a:spcAft>
          <a:spcPct val="0"/>
        </a:spcAft>
        <a:defRPr sz="3000">
          <a:solidFill>
            <a:schemeClr val="tx2"/>
          </a:solidFill>
          <a:latin typeface="Garamond" pitchFamily="18" charset="0"/>
        </a:defRPr>
      </a:lvl9pPr>
    </p:titleStyle>
    <p:bodyStyle>
      <a:lvl1pPr marL="257175" indent="-257175" algn="l" rtl="0" eaLnBrk="0" fontAlgn="base" hangingPunct="0">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0" fontAlgn="base" hangingPunct="0">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0" fontAlgn="base" hangingPunct="0">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0" fontAlgn="base" hangingPunct="0">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fontAlgn="base">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fontAlgn="base">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fontAlgn="base">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fontAlgn="base">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9.xml"/></Relationships>
</file>

<file path=ppt/slides/_rels/slide12.xml.rels><?xml version="1.0" encoding="UTF-8" standalone="yes"?>
<Relationships xmlns="http://schemas.openxmlformats.org/package/2006/relationships"><Relationship Id="rId2" Type="http://schemas.openxmlformats.org/officeDocument/2006/relationships/hyperlink" Target="https://safari.ethz.ch/projects_and_seminars/doku.php?id=softmc" TargetMode="External"/><Relationship Id="rId1" Type="http://schemas.openxmlformats.org/officeDocument/2006/relationships/slideLayout" Target="../slideLayouts/slideLayout59.xml"/></Relationships>
</file>

<file path=ppt/slides/_rels/slide13.xml.rels><?xml version="1.0" encoding="UTF-8" standalone="yes"?>
<Relationships xmlns="http://schemas.openxmlformats.org/package/2006/relationships"><Relationship Id="rId8" Type="http://schemas.openxmlformats.org/officeDocument/2006/relationships/hyperlink" Target="https://people.inf.ethz.ch/omutlu/pub/drange-dram-latency-based-true-random-number-generator_hpca19.pdf" TargetMode="External"/><Relationship Id="rId3" Type="http://schemas.openxmlformats.org/officeDocument/2006/relationships/hyperlink" Target="https://www.youtube.com/watch?v=tnSPEP3t-Ys" TargetMode="External"/><Relationship Id="rId7" Type="http://schemas.openxmlformats.org/officeDocument/2006/relationships/hyperlink" Target="https://people.inf.ethz.ch/omutlu/pub/EDEN-efficient-DNN-inference-with-approximate-memory_micro19.pdf" TargetMode="External"/><Relationship Id="rId2" Type="http://schemas.openxmlformats.org/officeDocument/2006/relationships/hyperlink" Target="https://youtu.be/909uTQu0lbA" TargetMode="External"/><Relationship Id="rId1" Type="http://schemas.openxmlformats.org/officeDocument/2006/relationships/slideLayout" Target="../slideLayouts/slideLayout59.xml"/><Relationship Id="rId6" Type="http://schemas.openxmlformats.org/officeDocument/2006/relationships/hyperlink" Target="https://people.inf.ethz.ch/omutlu/pub/rowhammer-TRRespass_ieee_security_privacy20.pdf" TargetMode="External"/><Relationship Id="rId5" Type="http://schemas.openxmlformats.org/officeDocument/2006/relationships/hyperlink" Target="https://people.inf.ethz.ch/omutlu/pub/Revisiting-RowHammer_isca20.pdf" TargetMode="External"/><Relationship Id="rId10" Type="http://schemas.openxmlformats.org/officeDocument/2006/relationships/hyperlink" Target="https://people.inf.ethz.ch/omutlu/pub/dram-row-hammer_isca14.pdf" TargetMode="External"/><Relationship Id="rId4" Type="http://schemas.openxmlformats.org/officeDocument/2006/relationships/hyperlink" Target="https://people.inf.ethz.ch/omutlu/pub/softMC_hpca17.pdf" TargetMode="External"/><Relationship Id="rId9" Type="http://schemas.openxmlformats.org/officeDocument/2006/relationships/hyperlink" Target="https://people.inf.ethz.ch/omutlu/pub/dram-latency-puf_hpca18.pdf"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8.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notesSlide" Target="../notesSlides/notesSlide5.xml"/><Relationship Id="rId1" Type="http://schemas.openxmlformats.org/officeDocument/2006/relationships/slideLayout" Target="../slideLayouts/slideLayout58.xml"/><Relationship Id="rId5" Type="http://schemas.openxmlformats.org/officeDocument/2006/relationships/image" Target="../media/image20.jpeg"/><Relationship Id="rId4" Type="http://schemas.openxmlformats.org/officeDocument/2006/relationships/image" Target="../media/image19.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9.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59.xml"/><Relationship Id="rId4" Type="http://schemas.microsoft.com/office/2007/relationships/hdphoto" Target="../media/hdphoto3.wdp"/></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9.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59.xml"/><Relationship Id="rId5" Type="http://schemas.openxmlformats.org/officeDocument/2006/relationships/image" Target="../media/image24.png"/><Relationship Id="rId4" Type="http://schemas.openxmlformats.org/officeDocument/2006/relationships/image" Target="../media/image23.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9.xml"/></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59.xml"/><Relationship Id="rId6" Type="http://schemas.openxmlformats.org/officeDocument/2006/relationships/image" Target="../media/image26.svg"/><Relationship Id="rId5" Type="http://schemas.openxmlformats.org/officeDocument/2006/relationships/image" Target="../media/image25.png"/><Relationship Id="rId4" Type="http://schemas.microsoft.com/office/2007/relationships/hdphoto" Target="../media/hdphoto3.wdp"/></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9.xml"/></Relationships>
</file>

<file path=ppt/slides/_rels/slide3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59.xml"/></Relationships>
</file>

<file path=ppt/slides/_rels/slide3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2.xml"/><Relationship Id="rId1" Type="http://schemas.openxmlformats.org/officeDocument/2006/relationships/slideLayout" Target="../slideLayouts/slideLayout5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4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7.xml"/><Relationship Id="rId1" Type="http://schemas.openxmlformats.org/officeDocument/2006/relationships/slideLayout" Target="../slideLayouts/slideLayout59.xml"/><Relationship Id="rId4" Type="http://schemas.openxmlformats.org/officeDocument/2006/relationships/chart" Target="../charts/char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9.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9.xml"/></Relationships>
</file>

<file path=ppt/slides/_rels/slide46.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notesSlide" Target="../notesSlides/notesSlide33.xml"/><Relationship Id="rId1" Type="http://schemas.openxmlformats.org/officeDocument/2006/relationships/slideLayout" Target="../slideLayouts/slideLayout58.xml"/><Relationship Id="rId5" Type="http://schemas.openxmlformats.org/officeDocument/2006/relationships/image" Target="../media/image20.jpeg"/><Relationship Id="rId4" Type="http://schemas.openxmlformats.org/officeDocument/2006/relationships/image" Target="../media/image19.jpe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6.xml.rels><?xml version="1.0" encoding="UTF-8" standalone="yes"?>
<Relationships xmlns="http://schemas.openxmlformats.org/package/2006/relationships"><Relationship Id="rId3" Type="http://schemas.openxmlformats.org/officeDocument/2006/relationships/hyperlink" Target="mailto:omutlu@gmail.com" TargetMode="External"/><Relationship Id="rId2" Type="http://schemas.openxmlformats.org/officeDocument/2006/relationships/hyperlink" Target="https://people.inf.ethz.ch/omutlu/" TargetMode="External"/><Relationship Id="rId1" Type="http://schemas.openxmlformats.org/officeDocument/2006/relationships/slideLayout" Target="../slideLayouts/slideLayout59.xml"/><Relationship Id="rId5" Type="http://schemas.openxmlformats.org/officeDocument/2006/relationships/image" Target="../media/image2.png"/><Relationship Id="rId4" Type="http://schemas.openxmlformats.org/officeDocument/2006/relationships/hyperlink" Target="https://people.inf.ethz.ch/omutlu/projects.htm" TargetMode="External"/></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hyperlink" Target="https://safari.ethz.ch/group-members" TargetMode="External"/><Relationship Id="rId1" Type="http://schemas.openxmlformats.org/officeDocument/2006/relationships/slideLayout" Target="../slideLayouts/slideLayout59.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59.xml"/><Relationship Id="rId6" Type="http://schemas.openxmlformats.org/officeDocument/2006/relationships/hyperlink" Target="https://safari.ethz.ch/safari-newsletter-april-2020/" TargetMode="External"/><Relationship Id="rId5" Type="http://schemas.openxmlformats.org/officeDocument/2006/relationships/image" Target="../media/image10.jpeg"/><Relationship Id="rId4" Type="http://schemas.openxmlformats.org/officeDocument/2006/relationships/hyperlink" Target="http://www.safari.ethz.ch/" TargetMode="External"/></Relationships>
</file>

<file path=ppt/slides/_rels/slide9.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1.png"/><Relationship Id="rId7"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59.xml"/><Relationship Id="rId6" Type="http://schemas.openxmlformats.org/officeDocument/2006/relationships/image" Target="../media/image13.png"/><Relationship Id="rId5" Type="http://schemas.openxmlformats.org/officeDocument/2006/relationships/image" Target="../media/image12.jpeg"/><Relationship Id="rId10" Type="http://schemas.openxmlformats.org/officeDocument/2006/relationships/image" Target="../media/image17.png"/><Relationship Id="rId4" Type="http://schemas.microsoft.com/office/2007/relationships/hdphoto" Target="../media/hdphoto2.wdp"/><Relationship Id="rId9"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22" name="Rectangle 5">
            <a:extLst>
              <a:ext uri="{FF2B5EF4-FFF2-40B4-BE49-F238E27FC236}">
                <a16:creationId xmlns:a16="http://schemas.microsoft.com/office/drawing/2014/main" id="{38DFFC52-436B-2049-BC66-9FF2A94A4931}"/>
              </a:ext>
            </a:extLst>
          </p:cNvPr>
          <p:cNvSpPr>
            <a:spLocks noGrp="1" noChangeArrowheads="1"/>
          </p:cNvSpPr>
          <p:nvPr>
            <p:ph type="subTitle" idx="1"/>
          </p:nvPr>
        </p:nvSpPr>
        <p:spPr>
          <a:xfrm>
            <a:off x="1657350" y="3886200"/>
            <a:ext cx="5886450" cy="1714500"/>
          </a:xfrm>
        </p:spPr>
        <p:txBody>
          <a:bodyPr/>
          <a:lstStyle/>
          <a:p>
            <a:pPr eaLnBrk="1" hangingPunct="1"/>
            <a:r>
              <a:rPr lang="en-US" altLang="en-US" sz="2100" dirty="0">
                <a:solidFill>
                  <a:srgbClr val="003399"/>
                </a:solidFill>
                <a:ea typeface="ＭＳ Ｐゴシック" panose="020B0600070205080204" pitchFamily="34" charset="-128"/>
              </a:rPr>
              <a:t>Ataberk Olgun</a:t>
            </a:r>
          </a:p>
          <a:p>
            <a:pPr eaLnBrk="1" hangingPunct="1"/>
            <a:r>
              <a:rPr lang="en-US" altLang="en-US" sz="2100" dirty="0">
                <a:solidFill>
                  <a:srgbClr val="003399"/>
                </a:solidFill>
                <a:ea typeface="ＭＳ Ｐゴシック" panose="020B0600070205080204" pitchFamily="34" charset="-128"/>
              </a:rPr>
              <a:t>Prof. </a:t>
            </a:r>
            <a:r>
              <a:rPr lang="en-US" altLang="en-US" sz="2100" dirty="0" err="1">
                <a:solidFill>
                  <a:srgbClr val="003399"/>
                </a:solidFill>
                <a:ea typeface="ＭＳ Ｐゴシック" panose="020B0600070205080204" pitchFamily="34" charset="-128"/>
              </a:rPr>
              <a:t>Onur</a:t>
            </a:r>
            <a:r>
              <a:rPr lang="en-US" altLang="en-US" sz="2100" dirty="0">
                <a:solidFill>
                  <a:srgbClr val="003399"/>
                </a:solidFill>
                <a:ea typeface="ＭＳ Ｐゴシック" panose="020B0600070205080204" pitchFamily="34" charset="-128"/>
              </a:rPr>
              <a:t> </a:t>
            </a:r>
            <a:r>
              <a:rPr lang="en-US" altLang="en-US" sz="2100" dirty="0" err="1">
                <a:solidFill>
                  <a:srgbClr val="003399"/>
                </a:solidFill>
                <a:ea typeface="ＭＳ Ｐゴシック" panose="020B0600070205080204" pitchFamily="34" charset="-128"/>
              </a:rPr>
              <a:t>Mutlu</a:t>
            </a:r>
            <a:endParaRPr lang="en-US" altLang="en-US" sz="2100" dirty="0">
              <a:solidFill>
                <a:srgbClr val="003399"/>
              </a:solidFill>
              <a:ea typeface="ＭＳ Ｐゴシック" panose="020B0600070205080204" pitchFamily="34" charset="-128"/>
            </a:endParaRPr>
          </a:p>
          <a:p>
            <a:pPr eaLnBrk="1" hangingPunct="1"/>
            <a:r>
              <a:rPr lang="en-US" altLang="en-US" dirty="0">
                <a:ea typeface="ＭＳ Ｐゴシック" panose="020B0600070205080204" pitchFamily="34" charset="-128"/>
              </a:rPr>
              <a:t>ETH Zürich</a:t>
            </a:r>
          </a:p>
          <a:p>
            <a:pPr eaLnBrk="1" hangingPunct="1"/>
            <a:r>
              <a:rPr lang="en-US" altLang="en-US" dirty="0">
                <a:ea typeface="ＭＳ Ｐゴシック" panose="020B0600070205080204" pitchFamily="34" charset="-128"/>
              </a:rPr>
              <a:t>Fall 2022</a:t>
            </a:r>
          </a:p>
          <a:p>
            <a:pPr eaLnBrk="1" hangingPunct="1"/>
            <a:r>
              <a:rPr lang="en-US" altLang="en-US" dirty="0">
                <a:ea typeface="ＭＳ Ｐゴシック" panose="020B0600070205080204" pitchFamily="34" charset="-128"/>
              </a:rPr>
              <a:t>4 October 2022</a:t>
            </a:r>
          </a:p>
        </p:txBody>
      </p:sp>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457200" y="1714500"/>
            <a:ext cx="8229600" cy="1657350"/>
          </a:xfrm>
        </p:spPr>
        <p:txBody>
          <a:bodyPr/>
          <a:lstStyle/>
          <a:p>
            <a:pPr algn="ctr"/>
            <a:r>
              <a:rPr lang="en-US" b="1" dirty="0">
                <a:solidFill>
                  <a:srgbClr val="C00000"/>
                </a:solidFill>
              </a:rPr>
              <a:t>P&amp;S DRAM Bender</a:t>
            </a:r>
            <a:br>
              <a:rPr lang="en-US" b="1" dirty="0">
                <a:solidFill>
                  <a:srgbClr val="C00000"/>
                </a:solidFill>
              </a:rPr>
            </a:br>
            <a:br>
              <a:rPr lang="en-US" sz="1400" b="1" dirty="0">
                <a:solidFill>
                  <a:srgbClr val="C00000"/>
                </a:solidFill>
              </a:rPr>
            </a:br>
            <a:br>
              <a:rPr lang="en-US" sz="1200" b="1" dirty="0">
                <a:solidFill>
                  <a:srgbClr val="C00000"/>
                </a:solidFill>
              </a:rPr>
            </a:br>
            <a:r>
              <a:rPr lang="en-US" sz="2400" i="0" dirty="0">
                <a:solidFill>
                  <a:schemeClr val="accent6"/>
                </a:solidFill>
                <a:effectLst/>
                <a:latin typeface="+mn-lt"/>
                <a:ea typeface="Tahoma" panose="020B0604030504040204" pitchFamily="34" charset="0"/>
                <a:cs typeface="Tahoma" panose="020B0604030504040204" pitchFamily="34" charset="0"/>
              </a:rPr>
              <a:t>FPGA-based Exploration of DRAM and </a:t>
            </a:r>
            <a:r>
              <a:rPr lang="en-US" sz="2400" i="0" dirty="0" err="1">
                <a:solidFill>
                  <a:schemeClr val="accent6"/>
                </a:solidFill>
                <a:effectLst/>
                <a:latin typeface="+mn-lt"/>
                <a:ea typeface="Tahoma" panose="020B0604030504040204" pitchFamily="34" charset="0"/>
                <a:cs typeface="Tahoma" panose="020B0604030504040204" pitchFamily="34" charset="0"/>
              </a:rPr>
              <a:t>RowHammer</a:t>
            </a:r>
            <a:endParaRPr lang="en-US" sz="4000" dirty="0">
              <a:solidFill>
                <a:schemeClr val="accent6"/>
              </a:solidFill>
              <a:latin typeface="+mn-lt"/>
              <a:ea typeface="Tahoma" panose="020B0604030504040204" pitchFamily="34" charset="0"/>
              <a:cs typeface="Tahoma" panose="020B0604030504040204" pitchFamily="34" charset="0"/>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5" name="Title 1">
            <a:extLst>
              <a:ext uri="{FF2B5EF4-FFF2-40B4-BE49-F238E27FC236}">
                <a16:creationId xmlns:a16="http://schemas.microsoft.com/office/drawing/2014/main" id="{5DFFB311-DD55-354D-9965-213CCF56A2AE}"/>
              </a:ext>
            </a:extLst>
          </p:cNvPr>
          <p:cNvSpPr>
            <a:spLocks noGrp="1" noChangeArrowheads="1"/>
          </p:cNvSpPr>
          <p:nvPr>
            <p:ph type="title"/>
          </p:nvPr>
        </p:nvSpPr>
        <p:spPr/>
        <p:txBody>
          <a:bodyPr/>
          <a:lstStyle/>
          <a:p>
            <a:r>
              <a:rPr lang="en-US" altLang="en-US" dirty="0">
                <a:ea typeface="ＭＳ Ｐゴシック" panose="020B0600070205080204" pitchFamily="34" charset="-128"/>
              </a:rPr>
              <a:t>Course Info: How About You?</a:t>
            </a:r>
          </a:p>
        </p:txBody>
      </p:sp>
      <p:sp>
        <p:nvSpPr>
          <p:cNvPr id="90114" name="Content Placeholder 2">
            <a:extLst>
              <a:ext uri="{FF2B5EF4-FFF2-40B4-BE49-F238E27FC236}">
                <a16:creationId xmlns:a16="http://schemas.microsoft.com/office/drawing/2014/main" id="{46D23FDA-6CA0-D444-ACEC-01B81C9474B2}"/>
              </a:ext>
            </a:extLst>
          </p:cNvPr>
          <p:cNvSpPr>
            <a:spLocks noGrp="1" noChangeArrowheads="1"/>
          </p:cNvSpPr>
          <p:nvPr>
            <p:ph idx="1"/>
          </p:nvPr>
        </p:nvSpPr>
        <p:spPr/>
        <p:txBody>
          <a:bodyPr/>
          <a:lstStyle/>
          <a:p>
            <a:r>
              <a:rPr lang="en-US" altLang="en-US" dirty="0">
                <a:ea typeface="ＭＳ Ｐゴシック" panose="020B0600070205080204" pitchFamily="34" charset="-128"/>
              </a:rPr>
              <a:t>Let us know your background, interests</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Why did you join this P&amp;S?</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Please submit HW0</a:t>
            </a:r>
          </a:p>
          <a:p>
            <a:pPr lvl="1"/>
            <a:r>
              <a:rPr lang="en-US" altLang="en-US" dirty="0">
                <a:ea typeface="ＭＳ Ｐゴシック" panose="020B0600070205080204" pitchFamily="34" charset="-128"/>
              </a:rPr>
              <a:t>Moodle link in the homework handout</a:t>
            </a:r>
          </a:p>
        </p:txBody>
      </p:sp>
      <p:sp>
        <p:nvSpPr>
          <p:cNvPr id="400387" name="Slide Number Placeholder 3">
            <a:extLst>
              <a:ext uri="{FF2B5EF4-FFF2-40B4-BE49-F238E27FC236}">
                <a16:creationId xmlns:a16="http://schemas.microsoft.com/office/drawing/2014/main" id="{09D99F58-A906-5C4E-8F44-89C3556096C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1800">
                <a:solidFill>
                  <a:schemeClr val="tx1"/>
                </a:solidFill>
                <a:latin typeface="Tahoma" panose="020B0604030504040204" pitchFamily="34" charset="0"/>
                <a:ea typeface="ＭＳ Ｐゴシック" panose="020B0600070205080204" pitchFamily="34" charset="-128"/>
              </a:defRPr>
            </a:lvl1pPr>
            <a:lvl2pPr marL="557213" indent="-214313">
              <a:spcBef>
                <a:spcPct val="20000"/>
              </a:spcBef>
              <a:buClr>
                <a:schemeClr val="accent2"/>
              </a:buClr>
              <a:buSzPct val="60000"/>
              <a:buFont typeface="Wingdings" pitchFamily="2" charset="2"/>
              <a:buChar char="q"/>
              <a:defRPr sz="1650">
                <a:solidFill>
                  <a:schemeClr val="tx1"/>
                </a:solidFill>
                <a:latin typeface="Tahoma" panose="020B0604030504040204" pitchFamily="34" charset="0"/>
                <a:ea typeface="ＭＳ Ｐゴシック" panose="020B0600070205080204" pitchFamily="34" charset="-128"/>
              </a:defRPr>
            </a:lvl2pPr>
            <a:lvl3pPr marL="857250" indent="-171450">
              <a:spcBef>
                <a:spcPct val="20000"/>
              </a:spcBef>
              <a:buClr>
                <a:schemeClr val="accent1"/>
              </a:buClr>
              <a:buSzPct val="65000"/>
              <a:buFont typeface="Wingdings" pitchFamily="2" charset="2"/>
              <a:buChar char="n"/>
              <a:defRPr sz="1500">
                <a:solidFill>
                  <a:schemeClr val="tx1"/>
                </a:solidFill>
                <a:latin typeface="Tahoma" panose="020B0604030504040204" pitchFamily="34" charset="0"/>
                <a:ea typeface="ＭＳ Ｐゴシック" panose="020B0600070205080204" pitchFamily="34" charset="-128"/>
              </a:defRPr>
            </a:lvl3pPr>
            <a:lvl4pPr marL="1200150" indent="-17145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1543050" indent="-171450">
              <a:spcBef>
                <a:spcPct val="20000"/>
              </a:spcBef>
              <a:buClr>
                <a:schemeClr val="accent1"/>
              </a:buClr>
              <a:buSzPct val="75000"/>
              <a:buFont typeface="Wingdings" pitchFamily="2" charset="2"/>
              <a:buChar char="§"/>
              <a:defRPr sz="1200">
                <a:solidFill>
                  <a:schemeClr val="tx1"/>
                </a:solidFill>
                <a:latin typeface="Tahoma" panose="020B0604030504040204" pitchFamily="34" charset="0"/>
                <a:ea typeface="ＭＳ Ｐゴシック" panose="020B0600070205080204" pitchFamily="34" charset="-128"/>
              </a:defRPr>
            </a:lvl5pPr>
            <a:lvl6pPr marL="1885950" indent="-171450" eaLnBrk="0" fontAlgn="base" hangingPunct="0">
              <a:spcBef>
                <a:spcPct val="20000"/>
              </a:spcBef>
              <a:spcAft>
                <a:spcPct val="0"/>
              </a:spcAft>
              <a:buClr>
                <a:schemeClr val="accent1"/>
              </a:buClr>
              <a:buSzPct val="75000"/>
              <a:buFont typeface="Wingdings" pitchFamily="2" charset="2"/>
              <a:buChar char="§"/>
              <a:defRPr sz="1200">
                <a:solidFill>
                  <a:schemeClr val="tx1"/>
                </a:solidFill>
                <a:latin typeface="Tahoma" panose="020B0604030504040204" pitchFamily="34" charset="0"/>
                <a:ea typeface="ＭＳ Ｐゴシック" panose="020B0600070205080204" pitchFamily="34" charset="-128"/>
              </a:defRPr>
            </a:lvl6pPr>
            <a:lvl7pPr marL="2228850" indent="-171450" eaLnBrk="0" fontAlgn="base" hangingPunct="0">
              <a:spcBef>
                <a:spcPct val="20000"/>
              </a:spcBef>
              <a:spcAft>
                <a:spcPct val="0"/>
              </a:spcAft>
              <a:buClr>
                <a:schemeClr val="accent1"/>
              </a:buClr>
              <a:buSzPct val="75000"/>
              <a:buFont typeface="Wingdings" pitchFamily="2" charset="2"/>
              <a:buChar char="§"/>
              <a:defRPr sz="1200">
                <a:solidFill>
                  <a:schemeClr val="tx1"/>
                </a:solidFill>
                <a:latin typeface="Tahoma" panose="020B0604030504040204" pitchFamily="34" charset="0"/>
                <a:ea typeface="ＭＳ Ｐゴシック" panose="020B0600070205080204" pitchFamily="34" charset="-128"/>
              </a:defRPr>
            </a:lvl7pPr>
            <a:lvl8pPr marL="2571750" indent="-171450" eaLnBrk="0" fontAlgn="base" hangingPunct="0">
              <a:spcBef>
                <a:spcPct val="20000"/>
              </a:spcBef>
              <a:spcAft>
                <a:spcPct val="0"/>
              </a:spcAft>
              <a:buClr>
                <a:schemeClr val="accent1"/>
              </a:buClr>
              <a:buSzPct val="75000"/>
              <a:buFont typeface="Wingdings" pitchFamily="2" charset="2"/>
              <a:buChar char="§"/>
              <a:defRPr sz="1200">
                <a:solidFill>
                  <a:schemeClr val="tx1"/>
                </a:solidFill>
                <a:latin typeface="Tahoma" panose="020B0604030504040204" pitchFamily="34" charset="0"/>
                <a:ea typeface="ＭＳ Ｐゴシック" panose="020B0600070205080204" pitchFamily="34" charset="-128"/>
              </a:defRPr>
            </a:lvl8pPr>
            <a:lvl9pPr marL="2914650" indent="-171450" eaLnBrk="0" fontAlgn="base" hangingPunct="0">
              <a:spcBef>
                <a:spcPct val="20000"/>
              </a:spcBef>
              <a:spcAft>
                <a:spcPct val="0"/>
              </a:spcAft>
              <a:buClr>
                <a:schemeClr val="accent1"/>
              </a:buClr>
              <a:buSzPct val="75000"/>
              <a:buFont typeface="Wingdings" pitchFamily="2" charset="2"/>
              <a:buChar char="§"/>
              <a:defRPr sz="12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None/>
              <a:defRPr/>
            </a:pPr>
            <a:fld id="{9D4CA104-C896-BE4A-A642-D5F2910342D1}" type="slidenum">
              <a:rPr lang="en-US" altLang="en-US" sz="1200">
                <a:solidFill>
                  <a:srgbClr val="000000"/>
                </a:solidFill>
                <a:latin typeface="Garamond" panose="02020404030301010803" pitchFamily="18" charset="0"/>
              </a:rPr>
              <a:pPr>
                <a:spcBef>
                  <a:spcPct val="0"/>
                </a:spcBef>
                <a:buClrTx/>
                <a:buSzTx/>
                <a:buNone/>
                <a:defRPr/>
              </a:pPr>
              <a:t>10</a:t>
            </a:fld>
            <a:endParaRPr lang="en-US" altLang="en-US" sz="1200">
              <a:solidFill>
                <a:srgbClr val="000000"/>
              </a:solidFill>
              <a:latin typeface="Garamond" panose="02020404030301010803" pitchFamily="18" charset="0"/>
            </a:endParaRPr>
          </a:p>
        </p:txBody>
      </p:sp>
    </p:spTree>
    <p:extLst>
      <p:ext uri="{BB962C8B-B14F-4D97-AF65-F5344CB8AC3E}">
        <p14:creationId xmlns:p14="http://schemas.microsoft.com/office/powerpoint/2010/main" val="1444152920"/>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059A2-F42E-7B4D-B1B1-FD3A480E10DF}"/>
              </a:ext>
            </a:extLst>
          </p:cNvPr>
          <p:cNvSpPr>
            <a:spLocks noGrp="1"/>
          </p:cNvSpPr>
          <p:nvPr>
            <p:ph type="title"/>
          </p:nvPr>
        </p:nvSpPr>
        <p:spPr/>
        <p:txBody>
          <a:bodyPr/>
          <a:lstStyle/>
          <a:p>
            <a:r>
              <a:rPr lang="en-US" dirty="0"/>
              <a:t>Course Requirements and Expectations</a:t>
            </a:r>
          </a:p>
        </p:txBody>
      </p:sp>
      <p:sp>
        <p:nvSpPr>
          <p:cNvPr id="3" name="Content Placeholder 2">
            <a:extLst>
              <a:ext uri="{FF2B5EF4-FFF2-40B4-BE49-F238E27FC236}">
                <a16:creationId xmlns:a16="http://schemas.microsoft.com/office/drawing/2014/main" id="{3A850514-FFA1-6B43-85BF-6DAABBB706E9}"/>
              </a:ext>
            </a:extLst>
          </p:cNvPr>
          <p:cNvSpPr>
            <a:spLocks noGrp="1"/>
          </p:cNvSpPr>
          <p:nvPr>
            <p:ph idx="1"/>
          </p:nvPr>
        </p:nvSpPr>
        <p:spPr>
          <a:xfrm>
            <a:off x="228600" y="1143000"/>
            <a:ext cx="8610600" cy="5048252"/>
          </a:xfrm>
        </p:spPr>
        <p:txBody>
          <a:bodyPr/>
          <a:lstStyle/>
          <a:p>
            <a:pPr>
              <a:spcBef>
                <a:spcPts val="150"/>
              </a:spcBef>
            </a:pPr>
            <a:r>
              <a:rPr lang="en-US" dirty="0">
                <a:solidFill>
                  <a:srgbClr val="FF0000"/>
                </a:solidFill>
              </a:rPr>
              <a:t>Attendance required for all (future) meetings</a:t>
            </a:r>
          </a:p>
          <a:p>
            <a:pPr lvl="1">
              <a:spcBef>
                <a:spcPts val="150"/>
              </a:spcBef>
            </a:pPr>
            <a:r>
              <a:rPr lang="en-US" dirty="0"/>
              <a:t>Meeting 2 (next week)</a:t>
            </a:r>
          </a:p>
          <a:p>
            <a:pPr lvl="1">
              <a:spcBef>
                <a:spcPts val="150"/>
              </a:spcBef>
            </a:pPr>
            <a:r>
              <a:rPr lang="en-US" dirty="0"/>
              <a:t>1-1 meetings with supervisor(s)</a:t>
            </a:r>
          </a:p>
          <a:p>
            <a:pPr lvl="1">
              <a:spcBef>
                <a:spcPts val="150"/>
              </a:spcBef>
            </a:pPr>
            <a:r>
              <a:rPr lang="en-US" dirty="0"/>
              <a:t>Group meetings: Project updates</a:t>
            </a:r>
          </a:p>
          <a:p>
            <a:pPr marL="0" indent="0">
              <a:spcBef>
                <a:spcPts val="150"/>
              </a:spcBef>
              <a:buNone/>
            </a:pPr>
            <a:endParaRPr lang="en-US" dirty="0"/>
          </a:p>
          <a:p>
            <a:pPr>
              <a:spcBef>
                <a:spcPts val="150"/>
              </a:spcBef>
            </a:pPr>
            <a:r>
              <a:rPr lang="en-US" dirty="0">
                <a:solidFill>
                  <a:srgbClr val="FF0000"/>
                </a:solidFill>
              </a:rPr>
              <a:t>Study the learning materials</a:t>
            </a:r>
          </a:p>
          <a:p>
            <a:pPr>
              <a:spcBef>
                <a:spcPts val="150"/>
              </a:spcBef>
            </a:pPr>
            <a:endParaRPr lang="en-US" dirty="0">
              <a:solidFill>
                <a:srgbClr val="FF0000"/>
              </a:solidFill>
            </a:endParaRPr>
          </a:p>
          <a:p>
            <a:pPr>
              <a:spcBef>
                <a:spcPts val="150"/>
              </a:spcBef>
            </a:pPr>
            <a:r>
              <a:rPr lang="en-US" dirty="0">
                <a:solidFill>
                  <a:srgbClr val="FF0000"/>
                </a:solidFill>
              </a:rPr>
              <a:t>Each student will carry out a hands-on project</a:t>
            </a:r>
          </a:p>
          <a:p>
            <a:pPr lvl="1">
              <a:spcBef>
                <a:spcPts val="150"/>
              </a:spcBef>
            </a:pPr>
            <a:r>
              <a:rPr lang="en-US" dirty="0"/>
              <a:t>Build, implement, code, and design with close engagement from the supervisors</a:t>
            </a:r>
            <a:endParaRPr lang="en-US" sz="1050" dirty="0"/>
          </a:p>
          <a:p>
            <a:pPr lvl="1">
              <a:spcBef>
                <a:spcPts val="150"/>
              </a:spcBef>
            </a:pPr>
            <a:endParaRPr lang="en-US" sz="1050" dirty="0"/>
          </a:p>
          <a:p>
            <a:pPr>
              <a:spcBef>
                <a:spcPts val="150"/>
              </a:spcBef>
            </a:pPr>
            <a:r>
              <a:rPr lang="en-US" dirty="0">
                <a:solidFill>
                  <a:srgbClr val="FF0000"/>
                </a:solidFill>
              </a:rPr>
              <a:t>Participation </a:t>
            </a:r>
          </a:p>
          <a:p>
            <a:pPr lvl="1">
              <a:spcBef>
                <a:spcPts val="150"/>
              </a:spcBef>
            </a:pPr>
            <a:r>
              <a:rPr lang="en-US" dirty="0"/>
              <a:t>Ask questions, contribute thoughts/ideas</a:t>
            </a:r>
          </a:p>
          <a:p>
            <a:pPr lvl="1">
              <a:spcBef>
                <a:spcPts val="150"/>
              </a:spcBef>
            </a:pPr>
            <a:r>
              <a:rPr lang="en-US" dirty="0"/>
              <a:t>Read relevant papers</a:t>
            </a:r>
          </a:p>
          <a:p>
            <a:pPr marL="0" indent="0">
              <a:spcBef>
                <a:spcPts val="150"/>
              </a:spcBef>
              <a:buNone/>
            </a:pPr>
            <a:endParaRPr lang="en-US" sz="1050" dirty="0"/>
          </a:p>
          <a:p>
            <a:pPr marL="0" indent="0">
              <a:spcBef>
                <a:spcPts val="150"/>
              </a:spcBef>
              <a:buNone/>
            </a:pPr>
            <a:endParaRPr lang="en-US" sz="1050" dirty="0"/>
          </a:p>
          <a:p>
            <a:pPr marL="0" indent="0">
              <a:spcBef>
                <a:spcPts val="150"/>
              </a:spcBef>
              <a:buNone/>
            </a:pPr>
            <a:endParaRPr lang="en-US" sz="1050" dirty="0"/>
          </a:p>
          <a:p>
            <a:pPr marL="0" indent="0">
              <a:spcBef>
                <a:spcPts val="150"/>
              </a:spcBef>
              <a:buNone/>
            </a:pPr>
            <a:r>
              <a:rPr lang="en-US" dirty="0">
                <a:solidFill>
                  <a:srgbClr val="0432FF"/>
                </a:solidFill>
              </a:rPr>
              <a:t>We will help in all projects! </a:t>
            </a:r>
          </a:p>
          <a:p>
            <a:pPr marL="0" indent="0">
              <a:spcBef>
                <a:spcPts val="150"/>
              </a:spcBef>
              <a:buNone/>
            </a:pPr>
            <a:r>
              <a:rPr lang="en-US" dirty="0">
                <a:solidFill>
                  <a:srgbClr val="0432FF"/>
                </a:solidFill>
              </a:rPr>
              <a:t>If your work is really good, you may get it published!</a:t>
            </a:r>
          </a:p>
        </p:txBody>
      </p:sp>
      <p:sp>
        <p:nvSpPr>
          <p:cNvPr id="4" name="Slide Number Placeholder 3">
            <a:extLst>
              <a:ext uri="{FF2B5EF4-FFF2-40B4-BE49-F238E27FC236}">
                <a16:creationId xmlns:a16="http://schemas.microsoft.com/office/drawing/2014/main" id="{20593A90-A0FE-FE45-99E6-1A7DD2AC92AB}"/>
              </a:ext>
            </a:extLst>
          </p:cNvPr>
          <p:cNvSpPr>
            <a:spLocks noGrp="1"/>
          </p:cNvSpPr>
          <p:nvPr>
            <p:ph type="sldNum" sz="quarter" idx="11"/>
          </p:nvPr>
        </p:nvSpPr>
        <p:spPr/>
        <p:txBody>
          <a:bodyPr/>
          <a:lstStyle/>
          <a:p>
            <a:pPr>
              <a:defRPr/>
            </a:pPr>
            <a:fld id="{D1AB0E41-6335-3B40-AB06-F5B4D651A9D6}" type="slidenum">
              <a:rPr lang="en-US" altLang="en-US" smtClean="0"/>
              <a:pPr>
                <a:defRPr/>
              </a:pPr>
              <a:t>11</a:t>
            </a:fld>
            <a:endParaRPr lang="en-US" altLang="en-US" dirty="0"/>
          </a:p>
        </p:txBody>
      </p:sp>
    </p:spTree>
    <p:extLst>
      <p:ext uri="{BB962C8B-B14F-4D97-AF65-F5344CB8AC3E}">
        <p14:creationId xmlns:p14="http://schemas.microsoft.com/office/powerpoint/2010/main" val="4070168215"/>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697" name="Title 1">
            <a:extLst>
              <a:ext uri="{FF2B5EF4-FFF2-40B4-BE49-F238E27FC236}">
                <a16:creationId xmlns:a16="http://schemas.microsoft.com/office/drawing/2014/main" id="{860416FA-746E-1A48-9739-2BDEB484DF75}"/>
              </a:ext>
            </a:extLst>
          </p:cNvPr>
          <p:cNvSpPr>
            <a:spLocks noGrp="1" noChangeArrowheads="1"/>
          </p:cNvSpPr>
          <p:nvPr>
            <p:ph type="title"/>
          </p:nvPr>
        </p:nvSpPr>
        <p:spPr/>
        <p:txBody>
          <a:bodyPr/>
          <a:lstStyle/>
          <a:p>
            <a:r>
              <a:rPr lang="en-US" altLang="en-US">
                <a:ea typeface="ＭＳ Ｐゴシック" panose="020B0600070205080204" pitchFamily="34" charset="-128"/>
              </a:rPr>
              <a:t>Course Website</a:t>
            </a:r>
          </a:p>
        </p:txBody>
      </p:sp>
      <p:sp>
        <p:nvSpPr>
          <p:cNvPr id="413698" name="Content Placeholder 2">
            <a:extLst>
              <a:ext uri="{FF2B5EF4-FFF2-40B4-BE49-F238E27FC236}">
                <a16:creationId xmlns:a16="http://schemas.microsoft.com/office/drawing/2014/main" id="{9ADFB59A-2B23-3145-B878-0E4579E5BC5B}"/>
              </a:ext>
            </a:extLst>
          </p:cNvPr>
          <p:cNvSpPr>
            <a:spLocks noGrp="1" noChangeArrowheads="1"/>
          </p:cNvSpPr>
          <p:nvPr>
            <p:ph idx="1"/>
          </p:nvPr>
        </p:nvSpPr>
        <p:spPr/>
        <p:txBody>
          <a:bodyPr/>
          <a:lstStyle/>
          <a:p>
            <a:endParaRPr lang="en-US" altLang="en-US" dirty="0">
              <a:ea typeface="ＭＳ Ｐゴシック" panose="020B0600070205080204" pitchFamily="34" charset="-128"/>
            </a:endParaRPr>
          </a:p>
          <a:p>
            <a:r>
              <a:rPr lang="en-US" dirty="0">
                <a:hlinkClick r:id="rId2"/>
              </a:rPr>
              <a:t>https://safari.ethz.ch/projects_and_seminars/doku.php?id=softmc</a:t>
            </a:r>
            <a:endParaRPr lang="en-US" dirty="0"/>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Useful information about the course</a:t>
            </a:r>
          </a:p>
          <a:p>
            <a:endParaRPr lang="en-US" altLang="en-US" dirty="0">
              <a:ea typeface="ＭＳ Ｐゴシック" panose="020B0600070205080204" pitchFamily="34" charset="-128"/>
            </a:endParaRPr>
          </a:p>
          <a:p>
            <a:r>
              <a:rPr lang="en-US" altLang="en-US" dirty="0">
                <a:ea typeface="ＭＳ Ｐゴシック" panose="020B0600070205080204" pitchFamily="34" charset="-128"/>
              </a:rPr>
              <a:t>Check your email frequently for announcements</a:t>
            </a:r>
          </a:p>
          <a:p>
            <a:pPr marL="0" indent="0">
              <a:buNone/>
            </a:pPr>
            <a:endParaRPr lang="en-US" altLang="en-US" dirty="0">
              <a:ea typeface="ＭＳ Ｐゴシック" panose="020B0600070205080204" pitchFamily="34" charset="-128"/>
            </a:endParaRPr>
          </a:p>
          <a:p>
            <a:endParaRPr lang="en-US" altLang="en-US" dirty="0">
              <a:ea typeface="ＭＳ Ｐゴシック" panose="020B0600070205080204" pitchFamily="34" charset="-128"/>
            </a:endParaRPr>
          </a:p>
          <a:p>
            <a:endParaRPr lang="en-US" altLang="en-US" dirty="0">
              <a:ea typeface="ＭＳ Ｐゴシック" panose="020B0600070205080204" pitchFamily="34" charset="-128"/>
            </a:endParaRPr>
          </a:p>
        </p:txBody>
      </p:sp>
      <p:sp>
        <p:nvSpPr>
          <p:cNvPr id="413699" name="Slide Number Placeholder 3">
            <a:extLst>
              <a:ext uri="{FF2B5EF4-FFF2-40B4-BE49-F238E27FC236}">
                <a16:creationId xmlns:a16="http://schemas.microsoft.com/office/drawing/2014/main" id="{CC612AE1-2F43-DE49-BCF6-3B685DD85DC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557213" indent="-214313">
              <a:defRPr>
                <a:solidFill>
                  <a:schemeClr val="tx1"/>
                </a:solidFill>
                <a:latin typeface="Arial" panose="020B0604020202020204" pitchFamily="34" charset="0"/>
                <a:ea typeface="ＭＳ Ｐゴシック" panose="020B0600070205080204" pitchFamily="34" charset="-128"/>
              </a:defRPr>
            </a:lvl2pPr>
            <a:lvl3pPr marL="857250" indent="-171450">
              <a:defRPr>
                <a:solidFill>
                  <a:schemeClr val="tx1"/>
                </a:solidFill>
                <a:latin typeface="Arial" panose="020B0604020202020204" pitchFamily="34" charset="0"/>
                <a:ea typeface="ＭＳ Ｐゴシック" panose="020B0600070205080204" pitchFamily="34" charset="-128"/>
              </a:defRPr>
            </a:lvl3pPr>
            <a:lvl4pPr marL="1200150" indent="-171450">
              <a:defRPr>
                <a:solidFill>
                  <a:schemeClr val="tx1"/>
                </a:solidFill>
                <a:latin typeface="Arial" panose="020B0604020202020204" pitchFamily="34" charset="0"/>
                <a:ea typeface="ＭＳ Ｐゴシック" panose="020B0600070205080204" pitchFamily="34" charset="-128"/>
              </a:defRPr>
            </a:lvl4pPr>
            <a:lvl5pPr marL="1543050" indent="-171450">
              <a:defRPr>
                <a:solidFill>
                  <a:schemeClr val="tx1"/>
                </a:solidFill>
                <a:latin typeface="Arial" panose="020B0604020202020204" pitchFamily="34" charset="0"/>
                <a:ea typeface="ＭＳ Ｐゴシック" panose="020B0600070205080204" pitchFamily="34" charset="-128"/>
              </a:defRPr>
            </a:lvl5pPr>
            <a:lvl6pPr marL="1885950" indent="-17145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228850" indent="-17145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2571750" indent="-17145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2914650" indent="-17145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defRPr/>
            </a:pPr>
            <a:fld id="{4B289BBC-22D5-144F-A3F4-4049C2AFE7AF}" type="slidenum">
              <a:rPr lang="en-US" altLang="en-US">
                <a:solidFill>
                  <a:srgbClr val="000000"/>
                </a:solidFill>
                <a:latin typeface="Garamond" panose="02020404030301010803" pitchFamily="18" charset="0"/>
              </a:rPr>
              <a:pPr>
                <a:defRPr/>
              </a:pPr>
              <a:t>12</a:t>
            </a:fld>
            <a:endParaRPr lang="en-US" altLang="en-US">
              <a:solidFill>
                <a:srgbClr val="000000"/>
              </a:solidFill>
              <a:latin typeface="Garamond" panose="02020404030301010803" pitchFamily="18" charset="0"/>
            </a:endParaRPr>
          </a:p>
        </p:txBody>
      </p:sp>
    </p:spTree>
    <p:extLst>
      <p:ext uri="{BB962C8B-B14F-4D97-AF65-F5344CB8AC3E}">
        <p14:creationId xmlns:p14="http://schemas.microsoft.com/office/powerpoint/2010/main" val="19087792"/>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244D6-C5E4-BF42-A519-5F214828FA4D}"/>
              </a:ext>
            </a:extLst>
          </p:cNvPr>
          <p:cNvSpPr>
            <a:spLocks noGrp="1"/>
          </p:cNvSpPr>
          <p:nvPr>
            <p:ph type="title"/>
          </p:nvPr>
        </p:nvSpPr>
        <p:spPr/>
        <p:txBody>
          <a:bodyPr/>
          <a:lstStyle/>
          <a:p>
            <a:r>
              <a:rPr lang="en-US" dirty="0"/>
              <a:t>Meeting 1</a:t>
            </a:r>
          </a:p>
        </p:txBody>
      </p:sp>
      <p:sp>
        <p:nvSpPr>
          <p:cNvPr id="3" name="Content Placeholder 2">
            <a:extLst>
              <a:ext uri="{FF2B5EF4-FFF2-40B4-BE49-F238E27FC236}">
                <a16:creationId xmlns:a16="http://schemas.microsoft.com/office/drawing/2014/main" id="{D05C6D47-8108-664D-8D0B-88D3F6C8007E}"/>
              </a:ext>
            </a:extLst>
          </p:cNvPr>
          <p:cNvSpPr>
            <a:spLocks noGrp="1"/>
          </p:cNvSpPr>
          <p:nvPr>
            <p:ph idx="1"/>
          </p:nvPr>
        </p:nvSpPr>
        <p:spPr>
          <a:xfrm>
            <a:off x="228600" y="1143000"/>
            <a:ext cx="8610600" cy="5048252"/>
          </a:xfrm>
        </p:spPr>
        <p:txBody>
          <a:bodyPr/>
          <a:lstStyle/>
          <a:p>
            <a:r>
              <a:rPr lang="en-US" sz="1500" dirty="0"/>
              <a:t>Required materials:</a:t>
            </a:r>
          </a:p>
          <a:p>
            <a:endParaRPr lang="en-US" sz="1500" dirty="0"/>
          </a:p>
          <a:p>
            <a:pPr marL="245269" lvl="1" indent="0">
              <a:buNone/>
            </a:pPr>
            <a:r>
              <a:rPr lang="en-US" sz="900" dirty="0" err="1"/>
              <a:t>SoftMC</a:t>
            </a:r>
            <a:r>
              <a:rPr lang="en-US" sz="900" dirty="0"/>
              <a:t> Tutorial Video: </a:t>
            </a:r>
            <a:r>
              <a:rPr lang="en-US" sz="900" dirty="0">
                <a:hlinkClick r:id="rId2"/>
              </a:rPr>
              <a:t>https://youtu.be/909uTQu0lbA</a:t>
            </a:r>
            <a:endParaRPr lang="en-US" sz="900" dirty="0"/>
          </a:p>
          <a:p>
            <a:pPr marL="245269" lvl="1" indent="0">
              <a:buNone/>
            </a:pPr>
            <a:endParaRPr lang="en-US" sz="900" dirty="0"/>
          </a:p>
          <a:p>
            <a:pPr marL="245269" lvl="1" indent="0">
              <a:buNone/>
            </a:pPr>
            <a:r>
              <a:rPr lang="en-US" sz="900" dirty="0" err="1"/>
              <a:t>SoftMC</a:t>
            </a:r>
            <a:r>
              <a:rPr lang="en-US" sz="900" dirty="0"/>
              <a:t> lecture: </a:t>
            </a:r>
            <a:r>
              <a:rPr lang="en-US" sz="900" dirty="0">
                <a:hlinkClick r:id="rId3"/>
              </a:rPr>
              <a:t>https://www.youtube.com/watch?v=tnSPEP3t-Ys</a:t>
            </a:r>
            <a:endParaRPr lang="en-US" sz="900" dirty="0"/>
          </a:p>
          <a:p>
            <a:pPr marL="245269" lvl="1" indent="0">
              <a:buNone/>
            </a:pPr>
            <a:endParaRPr lang="en-US" sz="900" dirty="0"/>
          </a:p>
          <a:p>
            <a:pPr marL="245269" lvl="1" indent="0">
              <a:buNone/>
            </a:pPr>
            <a:r>
              <a:rPr lang="en-US" sz="900" dirty="0"/>
              <a:t>Paper describing </a:t>
            </a:r>
            <a:r>
              <a:rPr lang="en-US" sz="900" dirty="0" err="1"/>
              <a:t>SoftMC</a:t>
            </a:r>
            <a:r>
              <a:rPr lang="en-US" sz="900" dirty="0"/>
              <a:t>: </a:t>
            </a:r>
            <a:r>
              <a:rPr lang="en-US" sz="900" dirty="0">
                <a:hlinkClick r:id="rId4"/>
              </a:rPr>
              <a:t>https://people.inf.ethz.ch/omutlu/pub/softMC_hpca17.pdf</a:t>
            </a:r>
            <a:endParaRPr lang="en-US" sz="900" dirty="0"/>
          </a:p>
          <a:p>
            <a:pPr marL="245269" lvl="1" indent="0">
              <a:buNone/>
            </a:pPr>
            <a:endParaRPr lang="en-US" sz="900" dirty="0"/>
          </a:p>
          <a:p>
            <a:pPr marL="245269" lvl="1" indent="0">
              <a:buNone/>
            </a:pPr>
            <a:r>
              <a:rPr lang="en-US" sz="900" dirty="0"/>
              <a:t>Example </a:t>
            </a:r>
            <a:r>
              <a:rPr lang="en-US" sz="900" dirty="0" err="1"/>
              <a:t>RowHammer</a:t>
            </a:r>
            <a:r>
              <a:rPr lang="en-US" sz="900" dirty="0"/>
              <a:t> study using </a:t>
            </a:r>
            <a:r>
              <a:rPr lang="en-US" sz="900" dirty="0" err="1"/>
              <a:t>SoftMC</a:t>
            </a:r>
            <a:r>
              <a:rPr lang="en-US" sz="900" dirty="0"/>
              <a:t>: </a:t>
            </a:r>
            <a:r>
              <a:rPr lang="en-US" sz="900" dirty="0">
                <a:hlinkClick r:id="rId5"/>
              </a:rPr>
              <a:t>https://people.inf.ethz.ch/omutlu/pub/Revisiting-RowHammer_isca20.pdf</a:t>
            </a:r>
            <a:endParaRPr lang="en-US" sz="900" dirty="0"/>
          </a:p>
          <a:p>
            <a:pPr marL="245269" lvl="1" indent="0">
              <a:buNone/>
            </a:pPr>
            <a:endParaRPr lang="en-US" sz="900" dirty="0"/>
          </a:p>
          <a:p>
            <a:pPr marL="245269" lvl="1" indent="0">
              <a:buNone/>
            </a:pPr>
            <a:endParaRPr lang="en-US" sz="900" dirty="0"/>
          </a:p>
          <a:p>
            <a:pPr marL="245269" lvl="1" indent="0">
              <a:buNone/>
            </a:pPr>
            <a:endParaRPr lang="en-US" sz="900" dirty="0"/>
          </a:p>
          <a:p>
            <a:pPr marL="245269" lvl="1" indent="0">
              <a:buNone/>
            </a:pPr>
            <a:endParaRPr lang="en-US" sz="825" dirty="0"/>
          </a:p>
          <a:p>
            <a:r>
              <a:rPr lang="en-US" sz="1500" dirty="0"/>
              <a:t>Recommended materials:</a:t>
            </a:r>
          </a:p>
          <a:p>
            <a:endParaRPr lang="en-US" sz="1050" dirty="0"/>
          </a:p>
          <a:p>
            <a:pPr marL="245269" lvl="1" indent="0">
              <a:buNone/>
            </a:pPr>
            <a:r>
              <a:rPr lang="en-US" sz="900" dirty="0"/>
              <a:t>Example security attack study using </a:t>
            </a:r>
            <a:r>
              <a:rPr lang="en-US" sz="900" dirty="0" err="1"/>
              <a:t>SoftMC</a:t>
            </a:r>
            <a:r>
              <a:rPr lang="en-US" sz="900" dirty="0"/>
              <a:t>: </a:t>
            </a:r>
            <a:r>
              <a:rPr lang="en-US" sz="900" dirty="0">
                <a:hlinkClick r:id="rId6"/>
              </a:rPr>
              <a:t>https://people.inf.ethz.ch/omutlu/pub/rowhammer-TRRespass_ieee_security_privacy20.pdf</a:t>
            </a:r>
            <a:endParaRPr lang="en-US" sz="900" dirty="0"/>
          </a:p>
          <a:p>
            <a:pPr marL="245269" lvl="1" indent="0">
              <a:buNone/>
            </a:pPr>
            <a:endParaRPr lang="en-US" sz="900" dirty="0"/>
          </a:p>
          <a:p>
            <a:pPr marL="245269" lvl="1" indent="0">
              <a:buNone/>
            </a:pPr>
            <a:r>
              <a:rPr lang="en-US" sz="900" dirty="0"/>
              <a:t>Example neural network acceleration study using </a:t>
            </a:r>
            <a:r>
              <a:rPr lang="en-US" sz="900" dirty="0" err="1"/>
              <a:t>SoftMC</a:t>
            </a:r>
            <a:r>
              <a:rPr lang="en-US" sz="900" dirty="0"/>
              <a:t>: </a:t>
            </a:r>
            <a:r>
              <a:rPr lang="en-US" sz="900" dirty="0">
                <a:hlinkClick r:id="rId7"/>
              </a:rPr>
              <a:t>https://people.inf.ethz.ch/omutlu/pub/EDEN-efficient-DNN-inference-with-approximate-memory_micro19.pdf</a:t>
            </a:r>
            <a:endParaRPr lang="en-US" sz="900" dirty="0"/>
          </a:p>
          <a:p>
            <a:pPr marL="245269" lvl="1" indent="0">
              <a:buNone/>
            </a:pPr>
            <a:endParaRPr lang="en-US" sz="900" dirty="0"/>
          </a:p>
          <a:p>
            <a:pPr marL="245269" lvl="1" indent="0">
              <a:buNone/>
            </a:pPr>
            <a:r>
              <a:rPr lang="en-US" sz="900" dirty="0"/>
              <a:t>Example random number generation study using </a:t>
            </a:r>
            <a:r>
              <a:rPr lang="en-US" sz="900" dirty="0" err="1"/>
              <a:t>SoftMC</a:t>
            </a:r>
            <a:r>
              <a:rPr lang="en-US" sz="900" dirty="0"/>
              <a:t>: </a:t>
            </a:r>
            <a:r>
              <a:rPr lang="en-US" sz="900" dirty="0">
                <a:hlinkClick r:id="rId8"/>
              </a:rPr>
              <a:t>https://people.inf.ethz.ch/omutlu/pub/drange-dram-latency-based-true-random-number-generator_hpca19.pdf</a:t>
            </a:r>
            <a:endParaRPr lang="en-US" sz="900" dirty="0"/>
          </a:p>
          <a:p>
            <a:pPr marL="245269" lvl="1" indent="0">
              <a:buNone/>
            </a:pPr>
            <a:endParaRPr lang="en-US" sz="900" dirty="0"/>
          </a:p>
          <a:p>
            <a:pPr marL="245269" lvl="1" indent="0">
              <a:buNone/>
            </a:pPr>
            <a:r>
              <a:rPr lang="en-US" sz="900" dirty="0"/>
              <a:t>Example physical unclonable function study using </a:t>
            </a:r>
            <a:r>
              <a:rPr lang="en-US" sz="900" dirty="0" err="1"/>
              <a:t>SoftMC</a:t>
            </a:r>
            <a:r>
              <a:rPr lang="en-US" sz="900" dirty="0"/>
              <a:t>: </a:t>
            </a:r>
            <a:r>
              <a:rPr lang="en-US" sz="900" dirty="0">
                <a:hlinkClick r:id="rId9"/>
              </a:rPr>
              <a:t>https://people.inf.ethz.ch/omutlu/pub/dram-latency-puf_hpca18.pdf</a:t>
            </a:r>
            <a:endParaRPr lang="en-US" sz="900" dirty="0"/>
          </a:p>
          <a:p>
            <a:pPr marL="245269" lvl="1" indent="0">
              <a:buNone/>
            </a:pPr>
            <a:endParaRPr lang="en-US" sz="900" dirty="0"/>
          </a:p>
          <a:p>
            <a:pPr marL="245269" lvl="1" indent="0">
              <a:buNone/>
            </a:pPr>
            <a:r>
              <a:rPr lang="en-US" sz="900" dirty="0"/>
              <a:t>The original </a:t>
            </a:r>
            <a:r>
              <a:rPr lang="en-US" sz="900" dirty="0" err="1"/>
              <a:t>RowHammer</a:t>
            </a:r>
            <a:r>
              <a:rPr lang="en-US" sz="900" dirty="0"/>
              <a:t> study using </a:t>
            </a:r>
            <a:r>
              <a:rPr lang="en-US" sz="900" dirty="0" err="1"/>
              <a:t>SoftMC</a:t>
            </a:r>
            <a:r>
              <a:rPr lang="en-US" sz="900" dirty="0"/>
              <a:t>: </a:t>
            </a:r>
            <a:r>
              <a:rPr lang="en-US" sz="900" dirty="0">
                <a:hlinkClick r:id="rId10"/>
              </a:rPr>
              <a:t>https://people.inf.ethz.ch/omutlu/pub/dram-row-hammer_isca14.pdf</a:t>
            </a:r>
            <a:endParaRPr lang="en-US" sz="900" dirty="0"/>
          </a:p>
          <a:p>
            <a:pPr marL="245269" lvl="1" indent="0">
              <a:buNone/>
            </a:pPr>
            <a:br>
              <a:rPr lang="en-US" sz="600" dirty="0"/>
            </a:br>
            <a:endParaRPr lang="en-US" sz="600" dirty="0"/>
          </a:p>
        </p:txBody>
      </p:sp>
      <p:sp>
        <p:nvSpPr>
          <p:cNvPr id="4" name="Slide Number Placeholder 3">
            <a:extLst>
              <a:ext uri="{FF2B5EF4-FFF2-40B4-BE49-F238E27FC236}">
                <a16:creationId xmlns:a16="http://schemas.microsoft.com/office/drawing/2014/main" id="{ED5A65CB-30E6-BF4C-8E1F-97AD26A5DCAD}"/>
              </a:ext>
            </a:extLst>
          </p:cNvPr>
          <p:cNvSpPr>
            <a:spLocks noGrp="1"/>
          </p:cNvSpPr>
          <p:nvPr>
            <p:ph type="sldNum" sz="quarter" idx="11"/>
          </p:nvPr>
        </p:nvSpPr>
        <p:spPr/>
        <p:txBody>
          <a:bodyPr/>
          <a:lstStyle/>
          <a:p>
            <a:pPr>
              <a:defRPr/>
            </a:pPr>
            <a:fld id="{8DE33320-76E4-0249-8CA9-3902D97168FA}" type="slidenum">
              <a:rPr lang="en-US" altLang="en-US" smtClean="0"/>
              <a:pPr>
                <a:defRPr/>
              </a:pPr>
              <a:t>13</a:t>
            </a:fld>
            <a:endParaRPr lang="en-US" altLang="en-US"/>
          </a:p>
        </p:txBody>
      </p:sp>
    </p:spTree>
    <p:extLst>
      <p:ext uri="{BB962C8B-B14F-4D97-AF65-F5344CB8AC3E}">
        <p14:creationId xmlns:p14="http://schemas.microsoft.com/office/powerpoint/2010/main" val="1077518693"/>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244D6-C5E4-BF42-A519-5F214828FA4D}"/>
              </a:ext>
            </a:extLst>
          </p:cNvPr>
          <p:cNvSpPr>
            <a:spLocks noGrp="1"/>
          </p:cNvSpPr>
          <p:nvPr>
            <p:ph type="title"/>
          </p:nvPr>
        </p:nvSpPr>
        <p:spPr/>
        <p:txBody>
          <a:bodyPr/>
          <a:lstStyle/>
          <a:p>
            <a:r>
              <a:rPr lang="en-US" dirty="0"/>
              <a:t>Meeting 2 (TBD)</a:t>
            </a:r>
          </a:p>
        </p:txBody>
      </p:sp>
      <p:sp>
        <p:nvSpPr>
          <p:cNvPr id="3" name="Content Placeholder 2">
            <a:extLst>
              <a:ext uri="{FF2B5EF4-FFF2-40B4-BE49-F238E27FC236}">
                <a16:creationId xmlns:a16="http://schemas.microsoft.com/office/drawing/2014/main" id="{D05C6D47-8108-664D-8D0B-88D3F6C8007E}"/>
              </a:ext>
            </a:extLst>
          </p:cNvPr>
          <p:cNvSpPr>
            <a:spLocks noGrp="1"/>
          </p:cNvSpPr>
          <p:nvPr>
            <p:ph idx="1"/>
          </p:nvPr>
        </p:nvSpPr>
        <p:spPr/>
        <p:txBody>
          <a:bodyPr/>
          <a:lstStyle/>
          <a:p>
            <a:r>
              <a:rPr lang="en-US" dirty="0"/>
              <a:t>We will </a:t>
            </a:r>
            <a:r>
              <a:rPr lang="en-US" dirty="0">
                <a:solidFill>
                  <a:srgbClr val="0432FF"/>
                </a:solidFill>
              </a:rPr>
              <a:t>announce the projects </a:t>
            </a:r>
            <a:r>
              <a:rPr lang="en-US" dirty="0"/>
              <a:t>and will give you some description about them</a:t>
            </a:r>
          </a:p>
          <a:p>
            <a:endParaRPr lang="en-US" dirty="0"/>
          </a:p>
          <a:p>
            <a:r>
              <a:rPr lang="en-US" dirty="0"/>
              <a:t>You will have a week to submit your project preferences</a:t>
            </a:r>
          </a:p>
          <a:p>
            <a:endParaRPr lang="en-US" dirty="0"/>
          </a:p>
          <a:p>
            <a:r>
              <a:rPr lang="en-US" dirty="0"/>
              <a:t>The supervisors would like to help you with selecting a project that matches your interests, skills, and background</a:t>
            </a:r>
          </a:p>
          <a:p>
            <a:endParaRPr lang="en-US" dirty="0"/>
          </a:p>
          <a:p>
            <a:r>
              <a:rPr lang="en-US" dirty="0"/>
              <a:t>It is important that you </a:t>
            </a:r>
            <a:r>
              <a:rPr lang="en-US" dirty="0">
                <a:solidFill>
                  <a:srgbClr val="FF0000"/>
                </a:solidFill>
              </a:rPr>
              <a:t>study the learning materials </a:t>
            </a:r>
            <a:r>
              <a:rPr lang="en-US" dirty="0"/>
              <a:t>before our next meeting!</a:t>
            </a:r>
          </a:p>
        </p:txBody>
      </p:sp>
      <p:sp>
        <p:nvSpPr>
          <p:cNvPr id="4" name="Slide Number Placeholder 3">
            <a:extLst>
              <a:ext uri="{FF2B5EF4-FFF2-40B4-BE49-F238E27FC236}">
                <a16:creationId xmlns:a16="http://schemas.microsoft.com/office/drawing/2014/main" id="{ED5A65CB-30E6-BF4C-8E1F-97AD26A5DCAD}"/>
              </a:ext>
            </a:extLst>
          </p:cNvPr>
          <p:cNvSpPr>
            <a:spLocks noGrp="1"/>
          </p:cNvSpPr>
          <p:nvPr>
            <p:ph type="sldNum" sz="quarter" idx="11"/>
          </p:nvPr>
        </p:nvSpPr>
        <p:spPr/>
        <p:txBody>
          <a:bodyPr/>
          <a:lstStyle/>
          <a:p>
            <a:pPr>
              <a:defRPr/>
            </a:pPr>
            <a:fld id="{8DE33320-76E4-0249-8CA9-3902D97168FA}" type="slidenum">
              <a:rPr lang="en-US" altLang="en-US" smtClean="0"/>
              <a:pPr>
                <a:defRPr/>
              </a:pPr>
              <a:t>14</a:t>
            </a:fld>
            <a:endParaRPr lang="en-US" altLang="en-US"/>
          </a:p>
        </p:txBody>
      </p:sp>
    </p:spTree>
    <p:extLst>
      <p:ext uri="{BB962C8B-B14F-4D97-AF65-F5344CB8AC3E}">
        <p14:creationId xmlns:p14="http://schemas.microsoft.com/office/powerpoint/2010/main" val="1057166800"/>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5B0C0-D32F-40AB-8D5C-AD60BC760429}"/>
              </a:ext>
            </a:extLst>
          </p:cNvPr>
          <p:cNvSpPr>
            <a:spLocks noGrp="1"/>
          </p:cNvSpPr>
          <p:nvPr>
            <p:ph type="title"/>
          </p:nvPr>
        </p:nvSpPr>
        <p:spPr/>
        <p:txBody>
          <a:bodyPr/>
          <a:lstStyle/>
          <a:p>
            <a:r>
              <a:rPr lang="en-US" dirty="0"/>
              <a:t>Tentative Weekly Schedule</a:t>
            </a:r>
            <a:endParaRPr lang="en-CH" dirty="0"/>
          </a:p>
        </p:txBody>
      </p:sp>
      <p:sp>
        <p:nvSpPr>
          <p:cNvPr id="3" name="Content Placeholder 2">
            <a:extLst>
              <a:ext uri="{FF2B5EF4-FFF2-40B4-BE49-F238E27FC236}">
                <a16:creationId xmlns:a16="http://schemas.microsoft.com/office/drawing/2014/main" id="{4C244A67-56D2-4304-960A-A9DB306015B1}"/>
              </a:ext>
            </a:extLst>
          </p:cNvPr>
          <p:cNvSpPr>
            <a:spLocks noGrp="1"/>
          </p:cNvSpPr>
          <p:nvPr>
            <p:ph idx="1"/>
          </p:nvPr>
        </p:nvSpPr>
        <p:spPr>
          <a:xfrm>
            <a:off x="228600" y="1371600"/>
            <a:ext cx="8610600" cy="4819652"/>
          </a:xfrm>
        </p:spPr>
        <p:txBody>
          <a:bodyPr/>
          <a:lstStyle/>
          <a:p>
            <a:r>
              <a:rPr lang="en-US" sz="1700" dirty="0"/>
              <a:t>Week 1 – Logistics &amp; Intro to DRAM and SoftMC </a:t>
            </a:r>
            <a:r>
              <a:rPr lang="en-US" sz="1700" b="1" dirty="0"/>
              <a:t>[HPCA’17]</a:t>
            </a:r>
          </a:p>
          <a:p>
            <a:r>
              <a:rPr lang="en-US" sz="1700" dirty="0"/>
              <a:t>Week 2 – Live DRAM Bender Tutorial (Tentative) | Available Projects</a:t>
            </a:r>
          </a:p>
          <a:p>
            <a:r>
              <a:rPr lang="en-US" sz="1700" dirty="0"/>
              <a:t>Week 3 – Deeper Look Into </a:t>
            </a:r>
            <a:r>
              <a:rPr lang="en-US" sz="1700" dirty="0" err="1"/>
              <a:t>RowHammer</a:t>
            </a:r>
            <a:r>
              <a:rPr lang="en-US" sz="1700" dirty="0"/>
              <a:t> </a:t>
            </a:r>
            <a:r>
              <a:rPr lang="en-US" sz="1700" b="1" dirty="0"/>
              <a:t>[MICRO’21] </a:t>
            </a:r>
            <a:r>
              <a:rPr lang="en-US" sz="1700" b="1" dirty="0">
                <a:solidFill>
                  <a:srgbClr val="0070C0"/>
                </a:solidFill>
              </a:rPr>
              <a:t>| 1-1 meetings start</a:t>
            </a:r>
          </a:p>
          <a:p>
            <a:r>
              <a:rPr lang="en-US" sz="1700" dirty="0"/>
              <a:t>Week 4 – Hidden Row Activation </a:t>
            </a:r>
            <a:r>
              <a:rPr lang="en-US" sz="1700" b="1" dirty="0"/>
              <a:t>[MICRO’22]</a:t>
            </a:r>
            <a:r>
              <a:rPr lang="en-US" sz="1700" b="1" dirty="0">
                <a:solidFill>
                  <a:srgbClr val="0070C0"/>
                </a:solidFill>
              </a:rPr>
              <a:t> </a:t>
            </a:r>
          </a:p>
          <a:p>
            <a:r>
              <a:rPr lang="en-US" sz="1700" dirty="0"/>
              <a:t>Week 4 – Uncovering in-DRAM TRR </a:t>
            </a:r>
            <a:r>
              <a:rPr lang="en-US" sz="1700" b="1" dirty="0"/>
              <a:t>[MICRO’21] </a:t>
            </a:r>
            <a:endParaRPr lang="en-US" sz="1700" b="1" dirty="0">
              <a:solidFill>
                <a:srgbClr val="0070C0"/>
              </a:solidFill>
            </a:endParaRPr>
          </a:p>
          <a:p>
            <a:r>
              <a:rPr lang="en-US" sz="1700" dirty="0"/>
              <a:t>Week 5 – QUAC-TRNG </a:t>
            </a:r>
            <a:r>
              <a:rPr lang="en-US" sz="1700" b="1" dirty="0"/>
              <a:t>[ISCA’21] </a:t>
            </a:r>
            <a:r>
              <a:rPr lang="en-US" sz="1700" b="1" dirty="0">
                <a:solidFill>
                  <a:srgbClr val="0070C0"/>
                </a:solidFill>
              </a:rPr>
              <a:t>| Group meetings start</a:t>
            </a:r>
          </a:p>
          <a:p>
            <a:r>
              <a:rPr lang="en-US" sz="1700" dirty="0"/>
              <a:t>Week 6 – The Reach Profiler (REAPER) </a:t>
            </a:r>
            <a:r>
              <a:rPr lang="en-US" sz="1700" b="1" dirty="0"/>
              <a:t>[ISCA’17]</a:t>
            </a:r>
            <a:endParaRPr lang="en-US" sz="1700" b="1" dirty="0">
              <a:solidFill>
                <a:srgbClr val="0070C0"/>
              </a:solidFill>
            </a:endParaRPr>
          </a:p>
          <a:p>
            <a:r>
              <a:rPr lang="en-US" sz="1700" dirty="0"/>
              <a:t>Week 7 – </a:t>
            </a:r>
            <a:r>
              <a:rPr lang="en-US" sz="1700" dirty="0" err="1"/>
              <a:t>PiDRAM</a:t>
            </a:r>
            <a:r>
              <a:rPr lang="en-US" sz="1700" dirty="0"/>
              <a:t> </a:t>
            </a:r>
            <a:r>
              <a:rPr lang="en-US" sz="1700" b="1" dirty="0"/>
              <a:t>[arXiv’21]</a:t>
            </a:r>
            <a:r>
              <a:rPr lang="en-US" sz="1700" dirty="0"/>
              <a:t> </a:t>
            </a:r>
          </a:p>
          <a:p>
            <a:r>
              <a:rPr lang="en-US" sz="1700" dirty="0"/>
              <a:t>Week 8+ </a:t>
            </a:r>
            <a:r>
              <a:rPr lang="en-US" sz="1700" b="1" dirty="0">
                <a:solidFill>
                  <a:srgbClr val="0070C0"/>
                </a:solidFill>
              </a:rPr>
              <a:t>Group meetings &amp; 1-1 meetings </a:t>
            </a:r>
          </a:p>
          <a:p>
            <a:pPr marL="0" indent="0">
              <a:buNone/>
            </a:pPr>
            <a:endParaRPr lang="en-US" sz="1700" dirty="0"/>
          </a:p>
          <a:p>
            <a:pPr marL="0" indent="0">
              <a:buNone/>
            </a:pPr>
            <a:r>
              <a:rPr lang="en-US" sz="1700" b="1" dirty="0"/>
              <a:t>Every week:</a:t>
            </a:r>
            <a:r>
              <a:rPr lang="en-US" sz="1700" dirty="0"/>
              <a:t> 1-1 meeting with supervisor(s)</a:t>
            </a:r>
          </a:p>
          <a:p>
            <a:pPr marL="0" indent="0">
              <a:buNone/>
            </a:pPr>
            <a:r>
              <a:rPr lang="en-US" sz="1700" b="1" dirty="0"/>
              <a:t>Every four weeks:</a:t>
            </a:r>
            <a:r>
              <a:rPr lang="en-US" sz="1700" dirty="0"/>
              <a:t> Group meeting for project updates</a:t>
            </a:r>
          </a:p>
        </p:txBody>
      </p:sp>
      <p:sp>
        <p:nvSpPr>
          <p:cNvPr id="4" name="Slide Number Placeholder 3">
            <a:extLst>
              <a:ext uri="{FF2B5EF4-FFF2-40B4-BE49-F238E27FC236}">
                <a16:creationId xmlns:a16="http://schemas.microsoft.com/office/drawing/2014/main" id="{24123D1E-5F89-4CAD-B881-D7E483EDF87F}"/>
              </a:ext>
            </a:extLst>
          </p:cNvPr>
          <p:cNvSpPr>
            <a:spLocks noGrp="1"/>
          </p:cNvSpPr>
          <p:nvPr>
            <p:ph type="sldNum" sz="quarter" idx="11"/>
          </p:nvPr>
        </p:nvSpPr>
        <p:spPr/>
        <p:txBody>
          <a:bodyPr/>
          <a:lstStyle/>
          <a:p>
            <a:pPr>
              <a:defRPr/>
            </a:pPr>
            <a:fld id="{8DE33320-76E4-0249-8CA9-3902D97168FA}" type="slidenum">
              <a:rPr lang="en-US" altLang="en-US" smtClean="0"/>
              <a:pPr>
                <a:defRPr/>
              </a:pPr>
              <a:t>15</a:t>
            </a:fld>
            <a:endParaRPr lang="en-US" altLang="en-US"/>
          </a:p>
        </p:txBody>
      </p:sp>
    </p:spTree>
    <p:extLst>
      <p:ext uri="{BB962C8B-B14F-4D97-AF65-F5344CB8AC3E}">
        <p14:creationId xmlns:p14="http://schemas.microsoft.com/office/powerpoint/2010/main" val="1682542165"/>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244D6-C5E4-BF42-A519-5F214828FA4D}"/>
              </a:ext>
            </a:extLst>
          </p:cNvPr>
          <p:cNvSpPr>
            <a:spLocks noGrp="1"/>
          </p:cNvSpPr>
          <p:nvPr>
            <p:ph type="title"/>
          </p:nvPr>
        </p:nvSpPr>
        <p:spPr/>
        <p:txBody>
          <a:bodyPr/>
          <a:lstStyle/>
          <a:p>
            <a:r>
              <a:rPr lang="en-US" dirty="0"/>
              <a:t>Performance Assessment</a:t>
            </a:r>
          </a:p>
        </p:txBody>
      </p:sp>
      <p:sp>
        <p:nvSpPr>
          <p:cNvPr id="3" name="Content Placeholder 2">
            <a:extLst>
              <a:ext uri="{FF2B5EF4-FFF2-40B4-BE49-F238E27FC236}">
                <a16:creationId xmlns:a16="http://schemas.microsoft.com/office/drawing/2014/main" id="{D05C6D47-8108-664D-8D0B-88D3F6C8007E}"/>
              </a:ext>
            </a:extLst>
          </p:cNvPr>
          <p:cNvSpPr>
            <a:spLocks noGrp="1"/>
          </p:cNvSpPr>
          <p:nvPr>
            <p:ph idx="1"/>
          </p:nvPr>
        </p:nvSpPr>
        <p:spPr>
          <a:xfrm>
            <a:off x="228600" y="82551"/>
            <a:ext cx="8610600" cy="6108702"/>
          </a:xfrm>
        </p:spPr>
        <p:txBody>
          <a:bodyPr anchor="ctr"/>
          <a:lstStyle/>
          <a:p>
            <a:pPr marL="0" indent="0">
              <a:buNone/>
            </a:pPr>
            <a:r>
              <a:rPr lang="en-US" sz="2100" dirty="0"/>
              <a:t>We expect you to:</a:t>
            </a:r>
            <a:br>
              <a:rPr lang="en-US" dirty="0"/>
            </a:br>
            <a:endParaRPr lang="en-US" dirty="0"/>
          </a:p>
          <a:p>
            <a:r>
              <a:rPr lang="en-US" b="1" dirty="0"/>
              <a:t>Learn</a:t>
            </a:r>
            <a:r>
              <a:rPr lang="en-US" dirty="0"/>
              <a:t> how DRAM operates and </a:t>
            </a:r>
            <a:r>
              <a:rPr lang="en-US" b="1" dirty="0"/>
              <a:t>perform</a:t>
            </a:r>
            <a:r>
              <a:rPr lang="en-US" dirty="0"/>
              <a:t> DRAM characterization using FPGAs</a:t>
            </a:r>
          </a:p>
          <a:p>
            <a:endParaRPr lang="en-US" dirty="0"/>
          </a:p>
          <a:p>
            <a:r>
              <a:rPr lang="en-US" b="1" dirty="0"/>
              <a:t>Achieve the goals</a:t>
            </a:r>
            <a:r>
              <a:rPr lang="en-US" dirty="0"/>
              <a:t> of your project</a:t>
            </a:r>
          </a:p>
          <a:p>
            <a:endParaRPr lang="en-US" dirty="0"/>
          </a:p>
          <a:p>
            <a:r>
              <a:rPr lang="en-US" b="1" dirty="0"/>
              <a:t>Deliver</a:t>
            </a:r>
            <a:r>
              <a:rPr lang="en-US" dirty="0"/>
              <a:t> your </a:t>
            </a:r>
            <a:r>
              <a:rPr lang="en-US" b="1" dirty="0"/>
              <a:t>code</a:t>
            </a:r>
            <a:r>
              <a:rPr lang="en-US" dirty="0"/>
              <a:t> </a:t>
            </a:r>
            <a:r>
              <a:rPr lang="en-US" b="1" dirty="0"/>
              <a:t>and</a:t>
            </a:r>
            <a:r>
              <a:rPr lang="en-US" dirty="0"/>
              <a:t> </a:t>
            </a:r>
            <a:r>
              <a:rPr lang="en-US" b="1" dirty="0"/>
              <a:t>results</a:t>
            </a:r>
            <a:r>
              <a:rPr lang="en-US" dirty="0"/>
              <a:t> with sufficient documentation</a:t>
            </a:r>
          </a:p>
          <a:p>
            <a:endParaRPr lang="en-US" dirty="0"/>
          </a:p>
          <a:p>
            <a:r>
              <a:rPr lang="en-US" dirty="0"/>
              <a:t>Prepare a </a:t>
            </a:r>
            <a:r>
              <a:rPr lang="en-US" b="1" dirty="0"/>
              <a:t>final presentation </a:t>
            </a:r>
            <a:r>
              <a:rPr lang="en-US" dirty="0"/>
              <a:t>and present your work to SAFARI</a:t>
            </a:r>
          </a:p>
        </p:txBody>
      </p:sp>
      <p:sp>
        <p:nvSpPr>
          <p:cNvPr id="4" name="Slide Number Placeholder 3">
            <a:extLst>
              <a:ext uri="{FF2B5EF4-FFF2-40B4-BE49-F238E27FC236}">
                <a16:creationId xmlns:a16="http://schemas.microsoft.com/office/drawing/2014/main" id="{ED5A65CB-30E6-BF4C-8E1F-97AD26A5DCAD}"/>
              </a:ext>
            </a:extLst>
          </p:cNvPr>
          <p:cNvSpPr>
            <a:spLocks noGrp="1"/>
          </p:cNvSpPr>
          <p:nvPr>
            <p:ph type="sldNum" sz="quarter" idx="11"/>
          </p:nvPr>
        </p:nvSpPr>
        <p:spPr/>
        <p:txBody>
          <a:bodyPr/>
          <a:lstStyle/>
          <a:p>
            <a:pPr>
              <a:defRPr/>
            </a:pPr>
            <a:fld id="{8DE33320-76E4-0249-8CA9-3902D97168FA}" type="slidenum">
              <a:rPr lang="en-US" altLang="en-US" smtClean="0"/>
              <a:pPr>
                <a:defRPr/>
              </a:pPr>
              <a:t>16</a:t>
            </a:fld>
            <a:endParaRPr lang="en-US" altLang="en-US"/>
          </a:p>
        </p:txBody>
      </p:sp>
    </p:spTree>
    <p:extLst>
      <p:ext uri="{BB962C8B-B14F-4D97-AF65-F5344CB8AC3E}">
        <p14:creationId xmlns:p14="http://schemas.microsoft.com/office/powerpoint/2010/main" val="50220881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fade">
                                      <p:cBhvr>
                                        <p:cTn id="2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69" name="Title 4">
            <a:extLst>
              <a:ext uri="{FF2B5EF4-FFF2-40B4-BE49-F238E27FC236}">
                <a16:creationId xmlns:a16="http://schemas.microsoft.com/office/drawing/2014/main" id="{2D6E322B-1333-5647-85A1-8292CBEA8131}"/>
              </a:ext>
            </a:extLst>
          </p:cNvPr>
          <p:cNvSpPr>
            <a:spLocks noGrp="1" noChangeArrowheads="1"/>
          </p:cNvSpPr>
          <p:nvPr>
            <p:ph type="ctrTitle"/>
          </p:nvPr>
        </p:nvSpPr>
        <p:spPr>
          <a:xfrm>
            <a:off x="1628775" y="1859756"/>
            <a:ext cx="5943600" cy="1314450"/>
          </a:xfrm>
        </p:spPr>
        <p:txBody>
          <a:bodyPr anchor="ctr"/>
          <a:lstStyle/>
          <a:p>
            <a:pPr algn="ctr"/>
            <a:r>
              <a:rPr lang="en-US" altLang="en-US" dirty="0">
                <a:ea typeface="ＭＳ Ｐゴシック" panose="020B0600070205080204" pitchFamily="34" charset="-128"/>
              </a:rPr>
              <a:t>An Introduction to </a:t>
            </a:r>
            <a:br>
              <a:rPr lang="en-US" altLang="en-US" dirty="0">
                <a:ea typeface="ＭＳ Ｐゴシック" panose="020B0600070205080204" pitchFamily="34" charset="-128"/>
              </a:rPr>
            </a:br>
            <a:r>
              <a:rPr lang="en-US" altLang="en-US" dirty="0">
                <a:ea typeface="ＭＳ Ｐゴシック" panose="020B0600070205080204" pitchFamily="34" charset="-128"/>
              </a:rPr>
              <a:t>DRAM and </a:t>
            </a:r>
            <a:r>
              <a:rPr lang="en-US" altLang="en-US" dirty="0" err="1">
                <a:ea typeface="ＭＳ Ｐゴシック" panose="020B0600070205080204" pitchFamily="34" charset="-128"/>
              </a:rPr>
              <a:t>SoftMC</a:t>
            </a:r>
            <a:endParaRPr lang="en-US" altLang="en-US" dirty="0">
              <a:ea typeface="ＭＳ Ｐゴシック" panose="020B0600070205080204" pitchFamily="34" charset="-128"/>
            </a:endParaRPr>
          </a:p>
        </p:txBody>
      </p:sp>
      <p:sp>
        <p:nvSpPr>
          <p:cNvPr id="416770" name="Subtitle 5">
            <a:extLst>
              <a:ext uri="{FF2B5EF4-FFF2-40B4-BE49-F238E27FC236}">
                <a16:creationId xmlns:a16="http://schemas.microsoft.com/office/drawing/2014/main" id="{F6FDC6A1-A28F-104C-8DDD-A4BE5C41AC04}"/>
              </a:ext>
            </a:extLst>
          </p:cNvPr>
          <p:cNvSpPr>
            <a:spLocks noGrp="1" noChangeArrowheads="1"/>
          </p:cNvSpPr>
          <p:nvPr>
            <p:ph type="subTitle" idx="1"/>
          </p:nvPr>
        </p:nvSpPr>
        <p:spPr/>
        <p:txBody>
          <a:bodyPr/>
          <a:lstStyle/>
          <a:p>
            <a:endParaRPr lang="en-US" altLang="en-US">
              <a:ea typeface="ＭＳ Ｐゴシック" panose="020B0600070205080204" pitchFamily="34" charset="-128"/>
            </a:endParaRPr>
          </a:p>
        </p:txBody>
      </p:sp>
      <p:sp>
        <p:nvSpPr>
          <p:cNvPr id="416771" name="Slide Number Placeholder 3">
            <a:extLst>
              <a:ext uri="{FF2B5EF4-FFF2-40B4-BE49-F238E27FC236}">
                <a16:creationId xmlns:a16="http://schemas.microsoft.com/office/drawing/2014/main" id="{FA05780F-900C-D24A-90E4-3CE4211CB42C}"/>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1800">
                <a:solidFill>
                  <a:schemeClr val="tx1"/>
                </a:solidFill>
                <a:latin typeface="Tahoma" panose="020B0604030504040204" pitchFamily="34" charset="0"/>
                <a:ea typeface="ＭＳ Ｐゴシック" panose="020B0600070205080204" pitchFamily="34" charset="-128"/>
              </a:defRPr>
            </a:lvl1pPr>
            <a:lvl2pPr marL="557213" indent="-214313">
              <a:spcBef>
                <a:spcPct val="20000"/>
              </a:spcBef>
              <a:buClr>
                <a:schemeClr val="accent2"/>
              </a:buClr>
              <a:buSzPct val="60000"/>
              <a:buFont typeface="Wingdings" pitchFamily="2" charset="2"/>
              <a:buChar char="q"/>
              <a:defRPr sz="1650">
                <a:solidFill>
                  <a:schemeClr val="tx1"/>
                </a:solidFill>
                <a:latin typeface="Tahoma" panose="020B0604030504040204" pitchFamily="34" charset="0"/>
                <a:ea typeface="ＭＳ Ｐゴシック" panose="020B0600070205080204" pitchFamily="34" charset="-128"/>
              </a:defRPr>
            </a:lvl2pPr>
            <a:lvl3pPr marL="857250" indent="-171450">
              <a:spcBef>
                <a:spcPct val="20000"/>
              </a:spcBef>
              <a:buClr>
                <a:schemeClr val="accent1"/>
              </a:buClr>
              <a:buSzPct val="65000"/>
              <a:buFont typeface="Wingdings" pitchFamily="2" charset="2"/>
              <a:buChar char="n"/>
              <a:defRPr sz="1500">
                <a:solidFill>
                  <a:schemeClr val="tx1"/>
                </a:solidFill>
                <a:latin typeface="Tahoma" panose="020B0604030504040204" pitchFamily="34" charset="0"/>
                <a:ea typeface="ＭＳ Ｐゴシック" panose="020B0600070205080204" pitchFamily="34" charset="-128"/>
              </a:defRPr>
            </a:lvl3pPr>
            <a:lvl4pPr marL="1200150" indent="-17145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1543050" indent="-171450">
              <a:spcBef>
                <a:spcPct val="20000"/>
              </a:spcBef>
              <a:buClr>
                <a:schemeClr val="accent1"/>
              </a:buClr>
              <a:buSzPct val="75000"/>
              <a:buFont typeface="Wingdings" pitchFamily="2" charset="2"/>
              <a:buChar char="§"/>
              <a:defRPr sz="1200">
                <a:solidFill>
                  <a:schemeClr val="tx1"/>
                </a:solidFill>
                <a:latin typeface="Tahoma" panose="020B0604030504040204" pitchFamily="34" charset="0"/>
                <a:ea typeface="ＭＳ Ｐゴシック" panose="020B0600070205080204" pitchFamily="34" charset="-128"/>
              </a:defRPr>
            </a:lvl5pPr>
            <a:lvl6pPr marL="1885950" indent="-171450" eaLnBrk="0" fontAlgn="base" hangingPunct="0">
              <a:spcBef>
                <a:spcPct val="20000"/>
              </a:spcBef>
              <a:spcAft>
                <a:spcPct val="0"/>
              </a:spcAft>
              <a:buClr>
                <a:schemeClr val="accent1"/>
              </a:buClr>
              <a:buSzPct val="75000"/>
              <a:buFont typeface="Wingdings" pitchFamily="2" charset="2"/>
              <a:buChar char="§"/>
              <a:defRPr sz="1200">
                <a:solidFill>
                  <a:schemeClr val="tx1"/>
                </a:solidFill>
                <a:latin typeface="Tahoma" panose="020B0604030504040204" pitchFamily="34" charset="0"/>
                <a:ea typeface="ＭＳ Ｐゴシック" panose="020B0600070205080204" pitchFamily="34" charset="-128"/>
              </a:defRPr>
            </a:lvl6pPr>
            <a:lvl7pPr marL="2228850" indent="-171450" eaLnBrk="0" fontAlgn="base" hangingPunct="0">
              <a:spcBef>
                <a:spcPct val="20000"/>
              </a:spcBef>
              <a:spcAft>
                <a:spcPct val="0"/>
              </a:spcAft>
              <a:buClr>
                <a:schemeClr val="accent1"/>
              </a:buClr>
              <a:buSzPct val="75000"/>
              <a:buFont typeface="Wingdings" pitchFamily="2" charset="2"/>
              <a:buChar char="§"/>
              <a:defRPr sz="1200">
                <a:solidFill>
                  <a:schemeClr val="tx1"/>
                </a:solidFill>
                <a:latin typeface="Tahoma" panose="020B0604030504040204" pitchFamily="34" charset="0"/>
                <a:ea typeface="ＭＳ Ｐゴシック" panose="020B0600070205080204" pitchFamily="34" charset="-128"/>
              </a:defRPr>
            </a:lvl7pPr>
            <a:lvl8pPr marL="2571750" indent="-171450" eaLnBrk="0" fontAlgn="base" hangingPunct="0">
              <a:spcBef>
                <a:spcPct val="20000"/>
              </a:spcBef>
              <a:spcAft>
                <a:spcPct val="0"/>
              </a:spcAft>
              <a:buClr>
                <a:schemeClr val="accent1"/>
              </a:buClr>
              <a:buSzPct val="75000"/>
              <a:buFont typeface="Wingdings" pitchFamily="2" charset="2"/>
              <a:buChar char="§"/>
              <a:defRPr sz="1200">
                <a:solidFill>
                  <a:schemeClr val="tx1"/>
                </a:solidFill>
                <a:latin typeface="Tahoma" panose="020B0604030504040204" pitchFamily="34" charset="0"/>
                <a:ea typeface="ＭＳ Ｐゴシック" panose="020B0600070205080204" pitchFamily="34" charset="-128"/>
              </a:defRPr>
            </a:lvl8pPr>
            <a:lvl9pPr marL="2914650" indent="-171450" eaLnBrk="0" fontAlgn="base" hangingPunct="0">
              <a:spcBef>
                <a:spcPct val="20000"/>
              </a:spcBef>
              <a:spcAft>
                <a:spcPct val="0"/>
              </a:spcAft>
              <a:buClr>
                <a:schemeClr val="accent1"/>
              </a:buClr>
              <a:buSzPct val="75000"/>
              <a:buFont typeface="Wingdings" pitchFamily="2" charset="2"/>
              <a:buChar char="§"/>
              <a:defRPr sz="12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None/>
              <a:defRPr/>
            </a:pPr>
            <a:fld id="{9651A014-54A1-3E49-8B94-E3F8FC1E000E}" type="slidenum">
              <a:rPr lang="en-US" altLang="en-US" sz="900">
                <a:solidFill>
                  <a:srgbClr val="000000"/>
                </a:solidFill>
                <a:latin typeface="Garamond" panose="02020404030301010803" pitchFamily="18" charset="0"/>
              </a:rPr>
              <a:pPr>
                <a:spcBef>
                  <a:spcPct val="0"/>
                </a:spcBef>
                <a:buClrTx/>
                <a:buSzTx/>
                <a:buNone/>
                <a:defRPr/>
              </a:pPr>
              <a:t>17</a:t>
            </a:fld>
            <a:endParaRPr lang="en-US" altLang="en-US" sz="900">
              <a:solidFill>
                <a:srgbClr val="000000"/>
              </a:solidFill>
              <a:latin typeface="Garamond" panose="02020404030301010803" pitchFamily="18" charset="0"/>
            </a:endParaRPr>
          </a:p>
        </p:txBody>
      </p:sp>
    </p:spTree>
    <p:extLst>
      <p:ext uri="{BB962C8B-B14F-4D97-AF65-F5344CB8AC3E}">
        <p14:creationId xmlns:p14="http://schemas.microsoft.com/office/powerpoint/2010/main" val="3879912309"/>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685800" y="990600"/>
            <a:ext cx="8458200" cy="2082800"/>
          </a:xfrm>
        </p:spPr>
        <p:txBody>
          <a:bodyPr/>
          <a:lstStyle/>
          <a:p>
            <a:pPr eaLnBrk="1" hangingPunct="1"/>
            <a:r>
              <a:rPr lang="en-US" altLang="en-US" sz="4400" dirty="0" err="1">
                <a:solidFill>
                  <a:srgbClr val="C00000"/>
                </a:solidFill>
              </a:rPr>
              <a:t>SoftMC</a:t>
            </a:r>
            <a:r>
              <a:rPr lang="en-US" altLang="en-US" sz="3600" dirty="0"/>
              <a:t> </a:t>
            </a:r>
            <a:br>
              <a:rPr lang="en-US" altLang="en-US" sz="3600" dirty="0"/>
            </a:br>
            <a:r>
              <a:rPr lang="en-US" altLang="en-US" sz="3600" dirty="0"/>
              <a:t>A Flexible and Practical </a:t>
            </a:r>
            <a:br>
              <a:rPr lang="en-US" altLang="en-US" sz="3600" dirty="0"/>
            </a:br>
            <a:r>
              <a:rPr lang="en-US" altLang="en-US" sz="3600" dirty="0"/>
              <a:t>Open-Source Infrastructure </a:t>
            </a:r>
            <a:br>
              <a:rPr lang="en-US" altLang="en-US" sz="3600" dirty="0"/>
            </a:br>
            <a:r>
              <a:rPr lang="en-US" altLang="en-US" sz="3600" dirty="0"/>
              <a:t>for Enabling Experimental DRAM Studies</a:t>
            </a:r>
          </a:p>
        </p:txBody>
      </p:sp>
      <p:sp>
        <p:nvSpPr>
          <p:cNvPr id="3075" name="Subtitle 2"/>
          <p:cNvSpPr>
            <a:spLocks noGrp="1"/>
          </p:cNvSpPr>
          <p:nvPr>
            <p:ph type="subTitle" idx="1"/>
          </p:nvPr>
        </p:nvSpPr>
        <p:spPr>
          <a:xfrm>
            <a:off x="457200" y="3479632"/>
            <a:ext cx="6629400" cy="2654300"/>
          </a:xfrm>
        </p:spPr>
        <p:txBody>
          <a:bodyPr/>
          <a:lstStyle/>
          <a:p>
            <a:pPr algn="l" eaLnBrk="1" hangingPunct="1"/>
            <a:r>
              <a:rPr lang="en-US" altLang="en-US" sz="2800" u="sng" dirty="0"/>
              <a:t>Hasan Hassan</a:t>
            </a:r>
            <a:r>
              <a:rPr lang="en-US" altLang="en-US" sz="2800" dirty="0"/>
              <a:t>, </a:t>
            </a:r>
          </a:p>
          <a:p>
            <a:pPr algn="l" eaLnBrk="1" hangingPunct="1"/>
            <a:r>
              <a:rPr lang="en-US" altLang="en-US" sz="2800" dirty="0"/>
              <a:t>Nandita Vijaykumar, Samira Khan,</a:t>
            </a:r>
          </a:p>
          <a:p>
            <a:pPr algn="l" eaLnBrk="1" hangingPunct="1"/>
            <a:r>
              <a:rPr lang="en-US" altLang="en-US" sz="2800" dirty="0" err="1"/>
              <a:t>Saugata</a:t>
            </a:r>
            <a:r>
              <a:rPr lang="en-US" altLang="en-US" sz="2800" dirty="0"/>
              <a:t> </a:t>
            </a:r>
            <a:r>
              <a:rPr lang="en-US" altLang="en-US" sz="2800" dirty="0" err="1"/>
              <a:t>Ghose</a:t>
            </a:r>
            <a:r>
              <a:rPr lang="en-US" altLang="en-US" sz="2800" dirty="0"/>
              <a:t>, Kevin Chang, </a:t>
            </a:r>
          </a:p>
          <a:p>
            <a:pPr algn="l" eaLnBrk="1" hangingPunct="1"/>
            <a:r>
              <a:rPr lang="en-US" altLang="en-US" sz="2800" dirty="0"/>
              <a:t>Gennady </a:t>
            </a:r>
            <a:r>
              <a:rPr lang="en-US" altLang="en-US" sz="2800" dirty="0" err="1"/>
              <a:t>Pekhimenko</a:t>
            </a:r>
            <a:r>
              <a:rPr lang="en-US" altLang="en-US" sz="2800" dirty="0"/>
              <a:t>, </a:t>
            </a:r>
            <a:r>
              <a:rPr lang="en-US" altLang="en-US" sz="2800" dirty="0" err="1"/>
              <a:t>Donghyuk</a:t>
            </a:r>
            <a:r>
              <a:rPr lang="en-US" altLang="en-US" sz="2800" dirty="0"/>
              <a:t> Lee, </a:t>
            </a:r>
          </a:p>
          <a:p>
            <a:pPr algn="l" eaLnBrk="1" hangingPunct="1"/>
            <a:r>
              <a:rPr lang="en-US" altLang="en-US" sz="2800" dirty="0" err="1"/>
              <a:t>Oguz</a:t>
            </a:r>
            <a:r>
              <a:rPr lang="en-US" altLang="en-US" sz="2800" dirty="0"/>
              <a:t> </a:t>
            </a:r>
            <a:r>
              <a:rPr lang="en-US" altLang="en-US" sz="2800" dirty="0" err="1"/>
              <a:t>Ergin</a:t>
            </a:r>
            <a:r>
              <a:rPr lang="en-US" altLang="en-US" sz="2800" dirty="0"/>
              <a:t>, </a:t>
            </a:r>
            <a:r>
              <a:rPr lang="en-US" altLang="en-US" sz="2800" dirty="0" err="1"/>
              <a:t>Onur</a:t>
            </a:r>
            <a:r>
              <a:rPr lang="en-US" altLang="en-US" sz="2800" dirty="0"/>
              <a:t> </a:t>
            </a:r>
            <a:r>
              <a:rPr lang="en-US" altLang="en-US" sz="2800" dirty="0" err="1"/>
              <a:t>Mutlu</a:t>
            </a:r>
            <a:endParaRPr lang="en-US" altLang="en-US" sz="2800" dirty="0"/>
          </a:p>
        </p:txBody>
      </p:sp>
      <p:sp>
        <p:nvSpPr>
          <p:cNvPr id="3077" name="Slide Number Placeholder 4"/>
          <p:cNvSpPr>
            <a:spLocks noGrp="1"/>
          </p:cNvSpPr>
          <p:nvPr>
            <p:ph type="sldNum" sz="quarter" idx="11"/>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0B02D9C-F63E-40E1-9556-A577966A665D}" type="slidenum">
              <a:rPr lang="en-US" altLang="en-US">
                <a:solidFill>
                  <a:srgbClr val="5F5F5F"/>
                </a:solidFill>
              </a:rPr>
              <a:pPr/>
              <a:t>18</a:t>
            </a:fld>
            <a:endParaRPr lang="en-US" altLang="en-US">
              <a:solidFill>
                <a:srgbClr val="5F5F5F"/>
              </a:solidFill>
            </a:endParaRPr>
          </a:p>
        </p:txBody>
      </p:sp>
      <p:pic>
        <p:nvPicPr>
          <p:cNvPr id="3078"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3364364"/>
            <a:ext cx="2807496" cy="1037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9" name="Picture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966986" y="4458245"/>
            <a:ext cx="2956004" cy="500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0" name="Picture 9"/>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467600" y="5127509"/>
            <a:ext cx="1530626" cy="122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eaLnBrk="1" hangingPunct="1"/>
            <a:r>
              <a:rPr lang="en-US" altLang="en-US" sz="4400" dirty="0"/>
              <a:t>Executive Summary</a:t>
            </a:r>
          </a:p>
        </p:txBody>
      </p:sp>
      <p:sp>
        <p:nvSpPr>
          <p:cNvPr id="3" name="Content Placeholder 2"/>
          <p:cNvSpPr>
            <a:spLocks noGrp="1"/>
          </p:cNvSpPr>
          <p:nvPr>
            <p:ph idx="1"/>
          </p:nvPr>
        </p:nvSpPr>
        <p:spPr>
          <a:xfrm>
            <a:off x="304800" y="1066800"/>
            <a:ext cx="8839200" cy="5581650"/>
          </a:xfrm>
        </p:spPr>
        <p:txBody>
          <a:bodyPr/>
          <a:lstStyle/>
          <a:p>
            <a:pPr eaLnBrk="1" hangingPunct="1"/>
            <a:r>
              <a:rPr lang="en-US" altLang="en-US" sz="2200" dirty="0"/>
              <a:t>Two critical </a:t>
            </a:r>
            <a:r>
              <a:rPr lang="en-US" altLang="en-US" sz="2200" dirty="0">
                <a:solidFill>
                  <a:srgbClr val="FF0000"/>
                </a:solidFill>
              </a:rPr>
              <a:t>problems</a:t>
            </a:r>
            <a:r>
              <a:rPr lang="en-US" altLang="en-US" sz="2200" dirty="0"/>
              <a:t> of DRAM: </a:t>
            </a:r>
            <a:r>
              <a:rPr lang="en-US" altLang="en-US" sz="2200" b="1" dirty="0">
                <a:solidFill>
                  <a:srgbClr val="0070C0"/>
                </a:solidFill>
              </a:rPr>
              <a:t>Reliability</a:t>
            </a:r>
            <a:r>
              <a:rPr lang="en-US" altLang="en-US" sz="2200" dirty="0"/>
              <a:t> and </a:t>
            </a:r>
            <a:r>
              <a:rPr lang="en-US" altLang="en-US" sz="2200" b="1" dirty="0">
                <a:solidFill>
                  <a:srgbClr val="0070C0"/>
                </a:solidFill>
              </a:rPr>
              <a:t>Performance</a:t>
            </a:r>
          </a:p>
          <a:p>
            <a:pPr lvl="1" eaLnBrk="1" hangingPunct="1"/>
            <a:r>
              <a:rPr lang="en-US" altLang="en-US" sz="2200" dirty="0"/>
              <a:t>Recently-discovered </a:t>
            </a:r>
            <a:r>
              <a:rPr lang="en-US" altLang="en-US" sz="2200" dirty="0">
                <a:solidFill>
                  <a:srgbClr val="FF0000"/>
                </a:solidFill>
              </a:rPr>
              <a:t>bug</a:t>
            </a:r>
            <a:r>
              <a:rPr lang="en-US" altLang="en-US" sz="2200" dirty="0"/>
              <a:t>: </a:t>
            </a:r>
            <a:r>
              <a:rPr lang="en-US" altLang="en-US" sz="2200" i="1" dirty="0" err="1"/>
              <a:t>RowHammer</a:t>
            </a:r>
            <a:endParaRPr lang="en-US" altLang="en-US" sz="2200" i="1" dirty="0"/>
          </a:p>
          <a:p>
            <a:pPr marL="258365" lvl="1" indent="0" eaLnBrk="1" hangingPunct="1">
              <a:buNone/>
            </a:pPr>
            <a:endParaRPr lang="en-US" altLang="en-US" sz="1000" i="1" dirty="0"/>
          </a:p>
          <a:p>
            <a:pPr eaLnBrk="1" hangingPunct="1"/>
            <a:r>
              <a:rPr lang="en-US" altLang="en-US" sz="2200" b="1" i="1" dirty="0"/>
              <a:t>Characterize</a:t>
            </a:r>
            <a:r>
              <a:rPr lang="en-US" altLang="en-US" sz="2200" dirty="0"/>
              <a:t>, </a:t>
            </a:r>
            <a:r>
              <a:rPr lang="en-US" altLang="en-US" sz="2200" b="1" i="1" dirty="0"/>
              <a:t>analyze</a:t>
            </a:r>
            <a:r>
              <a:rPr lang="en-US" altLang="en-US" sz="2200" dirty="0"/>
              <a:t>, and </a:t>
            </a:r>
            <a:r>
              <a:rPr lang="en-US" altLang="en-US" sz="2200" b="1" i="1" dirty="0"/>
              <a:t>understand</a:t>
            </a:r>
            <a:r>
              <a:rPr lang="en-US" altLang="en-US" sz="2200" dirty="0"/>
              <a:t> DRAM cell behavior</a:t>
            </a:r>
          </a:p>
          <a:p>
            <a:pPr marL="0" indent="0" eaLnBrk="1" hangingPunct="1">
              <a:buNone/>
            </a:pPr>
            <a:endParaRPr lang="en-US" altLang="en-US" sz="1000" dirty="0"/>
          </a:p>
          <a:p>
            <a:pPr eaLnBrk="1" hangingPunct="1"/>
            <a:r>
              <a:rPr lang="en-US" altLang="en-US" sz="2200" dirty="0"/>
              <a:t>We design and implement </a:t>
            </a:r>
            <a:r>
              <a:rPr lang="en-US" altLang="en-US" sz="2200" b="1" dirty="0" err="1">
                <a:solidFill>
                  <a:srgbClr val="336699"/>
                </a:solidFill>
              </a:rPr>
              <a:t>SoftMC</a:t>
            </a:r>
            <a:r>
              <a:rPr lang="en-US" altLang="en-US" sz="2200" dirty="0"/>
              <a:t>, an FPGA-based </a:t>
            </a:r>
            <a:br>
              <a:rPr lang="en-US" altLang="en-US" sz="2200" dirty="0"/>
            </a:br>
            <a:r>
              <a:rPr lang="en-US" altLang="en-US" sz="2200" dirty="0"/>
              <a:t>DRAM testing infrastructure</a:t>
            </a:r>
          </a:p>
          <a:p>
            <a:pPr lvl="1" eaLnBrk="1" hangingPunct="1"/>
            <a:r>
              <a:rPr lang="en-US" altLang="en-US" sz="2200" dirty="0">
                <a:solidFill>
                  <a:srgbClr val="008A3E"/>
                </a:solidFill>
              </a:rPr>
              <a:t>Flexible</a:t>
            </a:r>
            <a:r>
              <a:rPr lang="en-US" altLang="en-US" sz="2200" dirty="0"/>
              <a:t> and </a:t>
            </a:r>
            <a:r>
              <a:rPr lang="en-US" altLang="en-US" sz="2200" dirty="0">
                <a:solidFill>
                  <a:srgbClr val="008A3E"/>
                </a:solidFill>
              </a:rPr>
              <a:t>Easy to Use </a:t>
            </a:r>
            <a:r>
              <a:rPr lang="en-US" altLang="en-US" sz="2200" dirty="0"/>
              <a:t>(C++ API)</a:t>
            </a:r>
          </a:p>
          <a:p>
            <a:pPr lvl="1" eaLnBrk="1" hangingPunct="1"/>
            <a:r>
              <a:rPr lang="en-US" altLang="en-US" sz="2200" dirty="0"/>
              <a:t>Open-source (</a:t>
            </a:r>
            <a:r>
              <a:rPr lang="en-US" altLang="en-US" sz="2200" i="1" u="sng" dirty="0">
                <a:solidFill>
                  <a:srgbClr val="0070C0"/>
                </a:solidFill>
              </a:rPr>
              <a:t>github.com/CMU-SAFARI/</a:t>
            </a:r>
            <a:r>
              <a:rPr lang="en-US" altLang="en-US" sz="2200" i="1" u="sng" dirty="0" err="1">
                <a:solidFill>
                  <a:srgbClr val="0070C0"/>
                </a:solidFill>
              </a:rPr>
              <a:t>SoftMC</a:t>
            </a:r>
            <a:r>
              <a:rPr lang="en-US" altLang="en-US" sz="2200" dirty="0"/>
              <a:t>)</a:t>
            </a:r>
          </a:p>
          <a:p>
            <a:pPr marL="258365" lvl="1" indent="0" eaLnBrk="1" hangingPunct="1">
              <a:buNone/>
            </a:pPr>
            <a:endParaRPr lang="en-US" altLang="en-US" sz="1000" dirty="0"/>
          </a:p>
          <a:p>
            <a:pPr eaLnBrk="1" hangingPunct="1"/>
            <a:r>
              <a:rPr lang="en-US" altLang="en-US" sz="2200" dirty="0"/>
              <a:t>We implement two use cases</a:t>
            </a:r>
          </a:p>
          <a:p>
            <a:pPr lvl="1" eaLnBrk="1" hangingPunct="1"/>
            <a:r>
              <a:rPr lang="en-US" altLang="en-US" sz="2200" dirty="0"/>
              <a:t>A retention time distribution test</a:t>
            </a:r>
          </a:p>
          <a:p>
            <a:pPr lvl="1" eaLnBrk="1" hangingPunct="1"/>
            <a:r>
              <a:rPr lang="en-US" altLang="en-US" sz="2200" dirty="0"/>
              <a:t>An experiment to validate two </a:t>
            </a:r>
            <a:r>
              <a:rPr lang="en-US" altLang="en-US" sz="2200" b="1" dirty="0"/>
              <a:t>latency reduction </a:t>
            </a:r>
            <a:r>
              <a:rPr lang="en-US" altLang="en-US" sz="2200" dirty="0"/>
              <a:t>mechanisms</a:t>
            </a:r>
          </a:p>
          <a:p>
            <a:pPr marL="258365" lvl="1" indent="0" eaLnBrk="1" hangingPunct="1">
              <a:buNone/>
            </a:pPr>
            <a:endParaRPr lang="en-US" altLang="en-US" sz="1000" dirty="0"/>
          </a:p>
          <a:p>
            <a:pPr eaLnBrk="1" hangingPunct="1"/>
            <a:r>
              <a:rPr lang="en-US" altLang="en-US" sz="2200" b="1" dirty="0" err="1">
                <a:solidFill>
                  <a:srgbClr val="008A3E"/>
                </a:solidFill>
              </a:rPr>
              <a:t>SoftMC</a:t>
            </a:r>
            <a:r>
              <a:rPr lang="en-US" altLang="en-US" sz="2200" b="1" dirty="0">
                <a:solidFill>
                  <a:srgbClr val="008A3E"/>
                </a:solidFill>
              </a:rPr>
              <a:t> enables a wide range of studies</a:t>
            </a:r>
          </a:p>
        </p:txBody>
      </p:sp>
      <p:sp>
        <p:nvSpPr>
          <p:cNvPr id="5125" name="Slide Number Placeholder 4"/>
          <p:cNvSpPr>
            <a:spLocks noGrp="1"/>
          </p:cNvSpPr>
          <p:nvPr>
            <p:ph type="sldNum" sz="quarter" idx="11"/>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8079D25-D292-4D1E-8D66-BE854D165CAB}" type="slidenum">
              <a:rPr lang="en-US" altLang="en-US">
                <a:solidFill>
                  <a:srgbClr val="5F5F5F"/>
                </a:solidFill>
              </a:rPr>
              <a:pPr/>
              <a:t>19</a:t>
            </a:fld>
            <a:endParaRPr lang="en-US" altLang="en-US">
              <a:solidFill>
                <a:srgbClr val="5F5F5F"/>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FFAFA8-F928-074B-AE87-00F35D2037DE}"/>
              </a:ext>
            </a:extLst>
          </p:cNvPr>
          <p:cNvSpPr>
            <a:spLocks noGrp="1"/>
          </p:cNvSpPr>
          <p:nvPr>
            <p:ph type="title"/>
          </p:nvPr>
        </p:nvSpPr>
        <p:spPr/>
        <p:txBody>
          <a:bodyPr/>
          <a:lstStyle/>
          <a:p>
            <a:r>
              <a:rPr lang="en-US" dirty="0"/>
              <a:t>P&amp;S DRAM Bender: Content</a:t>
            </a:r>
          </a:p>
        </p:txBody>
      </p:sp>
      <p:sp>
        <p:nvSpPr>
          <p:cNvPr id="3" name="Content Placeholder 2">
            <a:extLst>
              <a:ext uri="{FF2B5EF4-FFF2-40B4-BE49-F238E27FC236}">
                <a16:creationId xmlns:a16="http://schemas.microsoft.com/office/drawing/2014/main" id="{A10D5082-2F46-7C48-8952-78EC2112D97F}"/>
              </a:ext>
            </a:extLst>
          </p:cNvPr>
          <p:cNvSpPr>
            <a:spLocks noGrp="1"/>
          </p:cNvSpPr>
          <p:nvPr>
            <p:ph idx="1"/>
          </p:nvPr>
        </p:nvSpPr>
        <p:spPr>
          <a:xfrm>
            <a:off x="228600" y="1524000"/>
            <a:ext cx="8610600" cy="4667252"/>
          </a:xfrm>
        </p:spPr>
        <p:txBody>
          <a:bodyPr/>
          <a:lstStyle/>
          <a:p>
            <a:r>
              <a:rPr lang="en-US" dirty="0"/>
              <a:t>We will learn in detail how </a:t>
            </a:r>
            <a:r>
              <a:rPr lang="en-US" b="1" dirty="0"/>
              <a:t>modern DDR4 DRAM </a:t>
            </a:r>
            <a:r>
              <a:rPr lang="en-US" dirty="0"/>
              <a:t>operates</a:t>
            </a:r>
          </a:p>
          <a:p>
            <a:endParaRPr lang="en-US" dirty="0"/>
          </a:p>
          <a:p>
            <a:endParaRPr lang="en-US" dirty="0"/>
          </a:p>
          <a:p>
            <a:r>
              <a:rPr lang="en-US" dirty="0"/>
              <a:t>You will learn how to characterize DRAM using an </a:t>
            </a:r>
            <a:r>
              <a:rPr lang="en-US" b="1" dirty="0"/>
              <a:t>FPGA-based </a:t>
            </a:r>
            <a:br>
              <a:rPr lang="en-US" b="1" dirty="0"/>
            </a:br>
            <a:r>
              <a:rPr lang="en-US" b="1" dirty="0"/>
              <a:t>DRAM characterization infrastructure (DRAM Bender)</a:t>
            </a:r>
            <a:endParaRPr lang="en-US" dirty="0"/>
          </a:p>
          <a:p>
            <a:pPr marL="0" indent="0">
              <a:buNone/>
            </a:pPr>
            <a:endParaRPr lang="en-US" dirty="0"/>
          </a:p>
          <a:p>
            <a:pPr marL="0" indent="0">
              <a:buNone/>
            </a:pPr>
            <a:endParaRPr lang="en-US" dirty="0"/>
          </a:p>
          <a:p>
            <a:r>
              <a:rPr lang="en-US" dirty="0"/>
              <a:t>You will use DRAM Bender to </a:t>
            </a:r>
            <a:r>
              <a:rPr lang="en-US" b="1" dirty="0"/>
              <a:t>develop your own DRAM experiments</a:t>
            </a:r>
            <a:r>
              <a:rPr lang="en-US" dirty="0"/>
              <a:t> </a:t>
            </a:r>
            <a:br>
              <a:rPr lang="en-US" dirty="0"/>
            </a:br>
            <a:r>
              <a:rPr lang="en-US" dirty="0"/>
              <a:t>and gain hand-on experience in studying DRAM characteristics</a:t>
            </a:r>
          </a:p>
        </p:txBody>
      </p:sp>
      <p:sp>
        <p:nvSpPr>
          <p:cNvPr id="4" name="Slide Number Placeholder 3">
            <a:extLst>
              <a:ext uri="{FF2B5EF4-FFF2-40B4-BE49-F238E27FC236}">
                <a16:creationId xmlns:a16="http://schemas.microsoft.com/office/drawing/2014/main" id="{CAA318BC-BA84-EE49-85EE-0A779D8ABC90}"/>
              </a:ext>
            </a:extLst>
          </p:cNvPr>
          <p:cNvSpPr>
            <a:spLocks noGrp="1"/>
          </p:cNvSpPr>
          <p:nvPr>
            <p:ph type="sldNum" sz="quarter" idx="11"/>
          </p:nvPr>
        </p:nvSpPr>
        <p:spPr/>
        <p:txBody>
          <a:bodyPr/>
          <a:lstStyle/>
          <a:p>
            <a:pPr>
              <a:defRPr/>
            </a:pPr>
            <a:fld id="{D1AB0E41-6335-3B40-AB06-F5B4D651A9D6}" type="slidenum">
              <a:rPr lang="en-US" altLang="en-US" smtClean="0"/>
              <a:pPr>
                <a:defRPr/>
              </a:pPr>
              <a:t>2</a:t>
            </a:fld>
            <a:endParaRPr lang="en-US" altLang="en-US"/>
          </a:p>
        </p:txBody>
      </p:sp>
    </p:spTree>
    <p:extLst>
      <p:ext uri="{BB962C8B-B14F-4D97-AF65-F5344CB8AC3E}">
        <p14:creationId xmlns:p14="http://schemas.microsoft.com/office/powerpoint/2010/main" val="315732916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altLang="en-US" sz="4800" dirty="0"/>
              <a:t>Outline</a:t>
            </a:r>
          </a:p>
        </p:txBody>
      </p:sp>
      <p:sp>
        <p:nvSpPr>
          <p:cNvPr id="7173" name="Slide Number Placeholder 4"/>
          <p:cNvSpPr>
            <a:spLocks noGrp="1"/>
          </p:cNvSpPr>
          <p:nvPr>
            <p:ph type="sldNum" sz="quarter" idx="11"/>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F22F892-648D-43CC-8C29-2FF410E22ECF}" type="slidenum">
              <a:rPr lang="en-US" altLang="en-US">
                <a:solidFill>
                  <a:srgbClr val="5F5F5F"/>
                </a:solidFill>
              </a:rPr>
              <a:pPr/>
              <a:t>20</a:t>
            </a:fld>
            <a:endParaRPr lang="en-US" altLang="en-US">
              <a:solidFill>
                <a:srgbClr val="5F5F5F"/>
              </a:solidFill>
            </a:endParaRPr>
          </a:p>
        </p:txBody>
      </p:sp>
      <p:sp>
        <p:nvSpPr>
          <p:cNvPr id="2" name="TextBox 1"/>
          <p:cNvSpPr txBox="1"/>
          <p:nvPr/>
        </p:nvSpPr>
        <p:spPr>
          <a:xfrm>
            <a:off x="304800" y="914400"/>
            <a:ext cx="8458200" cy="5139869"/>
          </a:xfrm>
          <a:prstGeom prst="rect">
            <a:avLst/>
          </a:prstGeom>
          <a:noFill/>
        </p:spPr>
        <p:txBody>
          <a:bodyPr wrap="square" rtlCol="0">
            <a:spAutoFit/>
          </a:bodyPr>
          <a:lstStyle/>
          <a:p>
            <a:pPr marL="342900" indent="-342900">
              <a:spcBef>
                <a:spcPts val="800"/>
              </a:spcBef>
              <a:spcAft>
                <a:spcPts val="800"/>
              </a:spcAft>
              <a:buFont typeface="+mj-lt"/>
              <a:buAutoNum type="arabicPeriod"/>
            </a:pPr>
            <a:r>
              <a:rPr lang="en-US" sz="3600" dirty="0">
                <a:solidFill>
                  <a:srgbClr val="C00000"/>
                </a:solidFill>
                <a:latin typeface="+mn-lt"/>
              </a:rPr>
              <a:t> DRAM Basics &amp; Motivation</a:t>
            </a:r>
          </a:p>
          <a:p>
            <a:pPr marL="342900" indent="-342900">
              <a:spcBef>
                <a:spcPts val="800"/>
              </a:spcBef>
              <a:spcAft>
                <a:spcPts val="800"/>
              </a:spcAft>
              <a:buFont typeface="+mj-lt"/>
              <a:buAutoNum type="arabicPeriod"/>
            </a:pPr>
            <a:r>
              <a:rPr lang="en-US" sz="3600" dirty="0">
                <a:solidFill>
                  <a:srgbClr val="808080"/>
                </a:solidFill>
                <a:latin typeface="+mn-lt"/>
              </a:rPr>
              <a:t> </a:t>
            </a:r>
            <a:r>
              <a:rPr lang="en-US" sz="3600" dirty="0" err="1">
                <a:solidFill>
                  <a:srgbClr val="808080"/>
                </a:solidFill>
                <a:latin typeface="+mn-lt"/>
              </a:rPr>
              <a:t>SoftMC</a:t>
            </a:r>
            <a:endParaRPr lang="en-US" sz="3600" dirty="0">
              <a:solidFill>
                <a:srgbClr val="808080"/>
              </a:solidFill>
              <a:latin typeface="+mn-lt"/>
            </a:endParaRPr>
          </a:p>
          <a:p>
            <a:pPr marL="342900" indent="-342900">
              <a:spcBef>
                <a:spcPts val="800"/>
              </a:spcBef>
              <a:spcAft>
                <a:spcPts val="800"/>
              </a:spcAft>
              <a:buFont typeface="+mj-lt"/>
              <a:buAutoNum type="arabicPeriod"/>
            </a:pPr>
            <a:r>
              <a:rPr lang="en-US" sz="3600" dirty="0">
                <a:solidFill>
                  <a:srgbClr val="808080"/>
                </a:solidFill>
                <a:latin typeface="+mn-lt"/>
              </a:rPr>
              <a:t> Use Cases</a:t>
            </a:r>
          </a:p>
          <a:p>
            <a:pPr marL="1028700" lvl="1" indent="-571500">
              <a:spcBef>
                <a:spcPts val="800"/>
              </a:spcBef>
              <a:spcAft>
                <a:spcPts val="800"/>
              </a:spcAft>
              <a:buFont typeface="Cambria" panose="02040503050406030204" pitchFamily="18" charset="0"/>
              <a:buChar char="–"/>
            </a:pPr>
            <a:r>
              <a:rPr lang="en-US" sz="3600" dirty="0">
                <a:solidFill>
                  <a:srgbClr val="808080"/>
                </a:solidFill>
                <a:latin typeface="+mn-lt"/>
              </a:rPr>
              <a:t> </a:t>
            </a:r>
            <a:r>
              <a:rPr lang="en-US" sz="3200" dirty="0">
                <a:solidFill>
                  <a:srgbClr val="808080"/>
                </a:solidFill>
                <a:latin typeface="+mn-lt"/>
              </a:rPr>
              <a:t>Retention Time Distribution Study</a:t>
            </a:r>
          </a:p>
          <a:p>
            <a:pPr marL="1028700" lvl="1" indent="-571500">
              <a:spcBef>
                <a:spcPts val="800"/>
              </a:spcBef>
              <a:spcAft>
                <a:spcPts val="800"/>
              </a:spcAft>
              <a:buFont typeface="Cambria" panose="02040503050406030204" pitchFamily="18" charset="0"/>
              <a:buChar char="–"/>
            </a:pPr>
            <a:r>
              <a:rPr lang="en-US" sz="3200" dirty="0">
                <a:solidFill>
                  <a:schemeClr val="tx1">
                    <a:lumMod val="50000"/>
                    <a:lumOff val="50000"/>
                  </a:schemeClr>
                </a:solidFill>
                <a:latin typeface="+mn-lt"/>
              </a:rPr>
              <a:t> Evaluating Recently-Proposed Ideas</a:t>
            </a:r>
          </a:p>
          <a:p>
            <a:pPr marL="342900" indent="-342900">
              <a:spcBef>
                <a:spcPts val="800"/>
              </a:spcBef>
              <a:spcAft>
                <a:spcPts val="800"/>
              </a:spcAft>
              <a:buFont typeface="+mj-lt"/>
              <a:buAutoNum type="arabicPeriod"/>
            </a:pPr>
            <a:r>
              <a:rPr lang="en-US" sz="3600" dirty="0">
                <a:solidFill>
                  <a:schemeClr val="tx1">
                    <a:lumMod val="50000"/>
                    <a:lumOff val="50000"/>
                  </a:schemeClr>
                </a:solidFill>
                <a:latin typeface="+mn-lt"/>
              </a:rPr>
              <a:t> Future Research Directions</a:t>
            </a:r>
          </a:p>
          <a:p>
            <a:pPr marL="342900" indent="-342900">
              <a:spcBef>
                <a:spcPts val="800"/>
              </a:spcBef>
              <a:spcAft>
                <a:spcPts val="800"/>
              </a:spcAft>
              <a:buFont typeface="+mj-lt"/>
              <a:buAutoNum type="arabicPeriod"/>
            </a:pPr>
            <a:r>
              <a:rPr lang="en-US" sz="3600" dirty="0">
                <a:solidFill>
                  <a:schemeClr val="tx1">
                    <a:lumMod val="50000"/>
                    <a:lumOff val="50000"/>
                  </a:schemeClr>
                </a:solidFill>
                <a:latin typeface="+mn-lt"/>
              </a:rPr>
              <a:t> Conclusion</a:t>
            </a:r>
          </a:p>
        </p:txBody>
      </p:sp>
    </p:spTree>
    <p:extLst>
      <p:ext uri="{BB962C8B-B14F-4D97-AF65-F5344CB8AC3E}">
        <p14:creationId xmlns:p14="http://schemas.microsoft.com/office/powerpoint/2010/main" val="2803801847"/>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bwMode="auto">
          <a:xfrm>
            <a:off x="4516593" y="2130489"/>
            <a:ext cx="2932176" cy="463897"/>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sp>
        <p:nvSpPr>
          <p:cNvPr id="2" name="Title 1"/>
          <p:cNvSpPr>
            <a:spLocks noGrp="1"/>
          </p:cNvSpPr>
          <p:nvPr>
            <p:ph type="title"/>
          </p:nvPr>
        </p:nvSpPr>
        <p:spPr/>
        <p:txBody>
          <a:bodyPr/>
          <a:lstStyle/>
          <a:p>
            <a:r>
              <a:rPr lang="en-US" sz="4000" dirty="0"/>
              <a:t>DRAM Operations</a:t>
            </a:r>
          </a:p>
        </p:txBody>
      </p:sp>
      <p:pic>
        <p:nvPicPr>
          <p:cNvPr id="6" name="Content Placeholder 5"/>
          <p:cNvPicPr>
            <a:picLocks noGrp="1" noChangeAspect="1"/>
          </p:cNvPicPr>
          <p:nvPr>
            <p:ph idx="1"/>
          </p:nvPr>
        </p:nvPicPr>
        <p:blipFill>
          <a:blip r:embed="rId3">
            <a:extLst>
              <a:ext uri="{BEBA8EAE-BF5A-486C-A8C5-ECC9F3942E4B}">
                <a14:imgProps xmlns:a14="http://schemas.microsoft.com/office/drawing/2010/main">
                  <a14:imgLayer r:embed="rId4">
                    <a14:imgEffect>
                      <a14:backgroundRemoval t="10000" b="90000" l="0" r="100000"/>
                    </a14:imgEffect>
                  </a14:imgLayer>
                </a14:imgProps>
              </a:ext>
              <a:ext uri="{28A0092B-C50C-407E-A947-70E740481C1C}">
                <a14:useLocalDpi xmlns:a14="http://schemas.microsoft.com/office/drawing/2010/main" val="0"/>
              </a:ext>
            </a:extLst>
          </a:blip>
          <a:stretch>
            <a:fillRect/>
          </a:stretch>
        </p:blipFill>
        <p:spPr>
          <a:xfrm>
            <a:off x="571313" y="381000"/>
            <a:ext cx="3200400" cy="3200400"/>
          </a:xfrm>
        </p:spPr>
      </p:pic>
      <p:sp>
        <p:nvSpPr>
          <p:cNvPr id="5" name="Slide Number Placeholder 4"/>
          <p:cNvSpPr>
            <a:spLocks noGrp="1"/>
          </p:cNvSpPr>
          <p:nvPr>
            <p:ph type="sldNum" sz="quarter" idx="11"/>
          </p:nvPr>
        </p:nvSpPr>
        <p:spPr>
          <a:xfrm>
            <a:off x="6858000" y="6381750"/>
            <a:ext cx="2133600" cy="476250"/>
          </a:xfrm>
        </p:spPr>
        <p:txBody>
          <a:bodyPr/>
          <a:lstStyle/>
          <a:p>
            <a:pPr>
              <a:defRPr/>
            </a:pPr>
            <a:fld id="{9C6405EB-A0CD-489A-8152-61CB2DF54052}" type="slidenum">
              <a:rPr lang="en-US" altLang="en-US" smtClean="0"/>
              <a:pPr>
                <a:defRPr/>
              </a:pPr>
              <a:t>21</a:t>
            </a:fld>
            <a:endParaRPr lang="en-US" altLang="en-US"/>
          </a:p>
        </p:txBody>
      </p:sp>
      <p:sp>
        <p:nvSpPr>
          <p:cNvPr id="7" name="Rounded Rectangle 6"/>
          <p:cNvSpPr/>
          <p:nvPr/>
        </p:nvSpPr>
        <p:spPr bwMode="auto">
          <a:xfrm>
            <a:off x="1180913" y="4321175"/>
            <a:ext cx="1981200" cy="1752600"/>
          </a:xfrm>
          <a:prstGeom prst="roundRect">
            <a:avLst/>
          </a:prstGeom>
          <a:solidFill>
            <a:schemeClr val="accent3">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3200" b="1" i="0" u="none" strike="noStrike" cap="none" normalizeH="0" baseline="0" dirty="0">
                <a:ln>
                  <a:noFill/>
                </a:ln>
                <a:effectLst/>
                <a:latin typeface="+mn-lt"/>
              </a:rPr>
              <a:t>CPU</a:t>
            </a:r>
          </a:p>
        </p:txBody>
      </p:sp>
      <p:sp>
        <p:nvSpPr>
          <p:cNvPr id="8" name="Rounded Rectangle 7"/>
          <p:cNvSpPr/>
          <p:nvPr/>
        </p:nvSpPr>
        <p:spPr bwMode="auto">
          <a:xfrm>
            <a:off x="1485713" y="4343400"/>
            <a:ext cx="1371600" cy="609600"/>
          </a:xfrm>
          <a:prstGeom prst="roundRect">
            <a:avLst/>
          </a:prstGeom>
          <a:solidFill>
            <a:srgbClr val="EEA0A2"/>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700" b="1" i="0" u="none" strike="noStrike" cap="none" normalizeH="0" baseline="0" dirty="0">
                <a:ln>
                  <a:noFill/>
                </a:ln>
                <a:effectLst/>
                <a:latin typeface="+mn-lt"/>
              </a:rPr>
              <a:t>Memory Controller</a:t>
            </a:r>
          </a:p>
        </p:txBody>
      </p:sp>
      <p:sp>
        <p:nvSpPr>
          <p:cNvPr id="9" name="Up-Down Arrow 8"/>
          <p:cNvSpPr/>
          <p:nvPr/>
        </p:nvSpPr>
        <p:spPr bwMode="auto">
          <a:xfrm>
            <a:off x="1790513" y="2819399"/>
            <a:ext cx="762000" cy="1371601"/>
          </a:xfrm>
          <a:prstGeom prst="upDownArrow">
            <a:avLst/>
          </a:prstGeom>
          <a:noFill/>
          <a:ln w="381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grpSp>
        <p:nvGrpSpPr>
          <p:cNvPr id="13" name="Group 12"/>
          <p:cNvGrpSpPr/>
          <p:nvPr/>
        </p:nvGrpSpPr>
        <p:grpSpPr>
          <a:xfrm>
            <a:off x="4609913" y="2578354"/>
            <a:ext cx="2743200" cy="459105"/>
            <a:chOff x="4724400" y="2590800"/>
            <a:chExt cx="2743200" cy="459105"/>
          </a:xfrm>
          <a:noFill/>
        </p:grpSpPr>
        <p:sp>
          <p:nvSpPr>
            <p:cNvPr id="14" name="Oval 13"/>
            <p:cNvSpPr/>
            <p:nvPr/>
          </p:nvSpPr>
          <p:spPr>
            <a:xfrm>
              <a:off x="5638800" y="2592705"/>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15" name="Oval 14"/>
            <p:cNvSpPr/>
            <p:nvPr/>
          </p:nvSpPr>
          <p:spPr>
            <a:xfrm>
              <a:off x="6096000" y="2592705"/>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16" name="Oval 15"/>
            <p:cNvSpPr/>
            <p:nvPr/>
          </p:nvSpPr>
          <p:spPr>
            <a:xfrm>
              <a:off x="6553200" y="2592705"/>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17" name="Oval 16"/>
            <p:cNvSpPr/>
            <p:nvPr/>
          </p:nvSpPr>
          <p:spPr>
            <a:xfrm>
              <a:off x="7010400" y="2590800"/>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18" name="Oval 17"/>
            <p:cNvSpPr/>
            <p:nvPr/>
          </p:nvSpPr>
          <p:spPr>
            <a:xfrm>
              <a:off x="4724400" y="2590800"/>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19" name="Oval 18"/>
            <p:cNvSpPr/>
            <p:nvPr/>
          </p:nvSpPr>
          <p:spPr>
            <a:xfrm>
              <a:off x="5181600" y="2590800"/>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grpSp>
      <p:cxnSp>
        <p:nvCxnSpPr>
          <p:cNvPr id="20" name="Straight Connector 19"/>
          <p:cNvCxnSpPr/>
          <p:nvPr/>
        </p:nvCxnSpPr>
        <p:spPr>
          <a:xfrm flipV="1">
            <a:off x="4841560" y="1587403"/>
            <a:ext cx="0" cy="2942957"/>
          </a:xfrm>
          <a:prstGeom prst="line">
            <a:avLst/>
          </a:prstGeom>
          <a:solidFill>
            <a:schemeClr val="tx1">
              <a:lumMod val="65000"/>
              <a:lumOff val="35000"/>
            </a:schemeClr>
          </a:solidFill>
          <a:ln w="25400" cap="rnd">
            <a:solidFill>
              <a:schemeClr val="tx1">
                <a:lumMod val="85000"/>
                <a:lumOff val="15000"/>
              </a:schemeClr>
            </a:solidFill>
            <a:round/>
          </a:ln>
        </p:spPr>
        <p:style>
          <a:lnRef idx="1">
            <a:schemeClr val="accent1"/>
          </a:lnRef>
          <a:fillRef idx="0">
            <a:schemeClr val="accent1"/>
          </a:fillRef>
          <a:effectRef idx="0">
            <a:schemeClr val="accent1"/>
          </a:effectRef>
          <a:fontRef idx="minor">
            <a:schemeClr val="tx1"/>
          </a:fontRef>
        </p:style>
      </p:cxnSp>
      <p:sp>
        <p:nvSpPr>
          <p:cNvPr id="21" name="DRAM"/>
          <p:cNvSpPr/>
          <p:nvPr/>
        </p:nvSpPr>
        <p:spPr>
          <a:xfrm>
            <a:off x="4612960" y="4530360"/>
            <a:ext cx="457200" cy="533400"/>
          </a:xfrm>
          <a:prstGeom prst="roundRect">
            <a:avLst>
              <a:gd name="adj" fmla="val 11319"/>
            </a:avLst>
          </a:prstGeom>
          <a:solidFill>
            <a:schemeClr val="bg1"/>
          </a:solidFill>
          <a:ln w="25400">
            <a:solidFill>
              <a:schemeClr val="tx1">
                <a:lumMod val="85000"/>
                <a:lumOff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cxnSp>
        <p:nvCxnSpPr>
          <p:cNvPr id="22" name="Straight Connector 21"/>
          <p:cNvCxnSpPr/>
          <p:nvPr/>
        </p:nvCxnSpPr>
        <p:spPr>
          <a:xfrm flipV="1">
            <a:off x="5298760" y="1587403"/>
            <a:ext cx="0" cy="2942957"/>
          </a:xfrm>
          <a:prstGeom prst="line">
            <a:avLst/>
          </a:prstGeom>
          <a:solidFill>
            <a:schemeClr val="tx1">
              <a:lumMod val="65000"/>
              <a:lumOff val="35000"/>
            </a:schemeClr>
          </a:solidFill>
          <a:ln w="25400" cap="rnd">
            <a:solidFill>
              <a:schemeClr val="tx1">
                <a:lumMod val="85000"/>
                <a:lumOff val="15000"/>
              </a:schemeClr>
            </a:solidFill>
            <a:round/>
          </a:ln>
        </p:spPr>
        <p:style>
          <a:lnRef idx="1">
            <a:schemeClr val="accent1"/>
          </a:lnRef>
          <a:fillRef idx="0">
            <a:schemeClr val="accent1"/>
          </a:fillRef>
          <a:effectRef idx="0">
            <a:schemeClr val="accent1"/>
          </a:effectRef>
          <a:fontRef idx="minor">
            <a:schemeClr val="tx1"/>
          </a:fontRef>
        </p:style>
      </p:cxnSp>
      <p:sp>
        <p:nvSpPr>
          <p:cNvPr id="23" name="DRAM"/>
          <p:cNvSpPr/>
          <p:nvPr/>
        </p:nvSpPr>
        <p:spPr>
          <a:xfrm>
            <a:off x="5070160" y="4530360"/>
            <a:ext cx="457200" cy="533400"/>
          </a:xfrm>
          <a:prstGeom prst="roundRect">
            <a:avLst>
              <a:gd name="adj" fmla="val 11319"/>
            </a:avLst>
          </a:prstGeom>
          <a:solidFill>
            <a:schemeClr val="bg1"/>
          </a:solidFill>
          <a:ln w="25400">
            <a:solidFill>
              <a:schemeClr val="tx1">
                <a:lumMod val="85000"/>
                <a:lumOff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cxnSp>
        <p:nvCxnSpPr>
          <p:cNvPr id="24" name="Straight Connector 23"/>
          <p:cNvCxnSpPr/>
          <p:nvPr/>
        </p:nvCxnSpPr>
        <p:spPr>
          <a:xfrm flipV="1">
            <a:off x="5759006" y="1587403"/>
            <a:ext cx="0" cy="2942957"/>
          </a:xfrm>
          <a:prstGeom prst="line">
            <a:avLst/>
          </a:prstGeom>
          <a:solidFill>
            <a:schemeClr val="tx1">
              <a:lumMod val="65000"/>
              <a:lumOff val="35000"/>
            </a:schemeClr>
          </a:solidFill>
          <a:ln w="25400" cap="rnd">
            <a:solidFill>
              <a:schemeClr val="tx1">
                <a:lumMod val="85000"/>
                <a:lumOff val="15000"/>
              </a:schemeClr>
            </a:solidFill>
            <a:round/>
          </a:ln>
        </p:spPr>
        <p:style>
          <a:lnRef idx="1">
            <a:schemeClr val="accent1"/>
          </a:lnRef>
          <a:fillRef idx="0">
            <a:schemeClr val="accent1"/>
          </a:fillRef>
          <a:effectRef idx="0">
            <a:schemeClr val="accent1"/>
          </a:effectRef>
          <a:fontRef idx="minor">
            <a:schemeClr val="tx1"/>
          </a:fontRef>
        </p:style>
      </p:cxnSp>
      <p:sp>
        <p:nvSpPr>
          <p:cNvPr id="25" name="DRAM"/>
          <p:cNvSpPr/>
          <p:nvPr/>
        </p:nvSpPr>
        <p:spPr>
          <a:xfrm>
            <a:off x="5530406" y="4530360"/>
            <a:ext cx="457200" cy="533400"/>
          </a:xfrm>
          <a:prstGeom prst="roundRect">
            <a:avLst>
              <a:gd name="adj" fmla="val 11319"/>
            </a:avLst>
          </a:prstGeom>
          <a:solidFill>
            <a:schemeClr val="bg1"/>
          </a:solidFill>
          <a:ln w="25400">
            <a:solidFill>
              <a:schemeClr val="tx1">
                <a:lumMod val="85000"/>
                <a:lumOff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cxnSp>
        <p:nvCxnSpPr>
          <p:cNvPr id="26" name="Straight Connector 25"/>
          <p:cNvCxnSpPr/>
          <p:nvPr/>
        </p:nvCxnSpPr>
        <p:spPr>
          <a:xfrm flipV="1">
            <a:off x="6216206" y="1587403"/>
            <a:ext cx="0" cy="2942957"/>
          </a:xfrm>
          <a:prstGeom prst="line">
            <a:avLst/>
          </a:prstGeom>
          <a:solidFill>
            <a:schemeClr val="tx1">
              <a:lumMod val="65000"/>
              <a:lumOff val="35000"/>
            </a:schemeClr>
          </a:solidFill>
          <a:ln w="25400" cap="rnd">
            <a:solidFill>
              <a:schemeClr val="tx1">
                <a:lumMod val="85000"/>
                <a:lumOff val="15000"/>
              </a:schemeClr>
            </a:solidFill>
            <a:round/>
          </a:ln>
        </p:spPr>
        <p:style>
          <a:lnRef idx="1">
            <a:schemeClr val="accent1"/>
          </a:lnRef>
          <a:fillRef idx="0">
            <a:schemeClr val="accent1"/>
          </a:fillRef>
          <a:effectRef idx="0">
            <a:schemeClr val="accent1"/>
          </a:effectRef>
          <a:fontRef idx="minor">
            <a:schemeClr val="tx1"/>
          </a:fontRef>
        </p:style>
      </p:cxnSp>
      <p:sp>
        <p:nvSpPr>
          <p:cNvPr id="27" name="DRAM"/>
          <p:cNvSpPr/>
          <p:nvPr/>
        </p:nvSpPr>
        <p:spPr>
          <a:xfrm>
            <a:off x="5987606" y="4530360"/>
            <a:ext cx="457200" cy="533400"/>
          </a:xfrm>
          <a:prstGeom prst="roundRect">
            <a:avLst>
              <a:gd name="adj" fmla="val 11319"/>
            </a:avLst>
          </a:prstGeom>
          <a:solidFill>
            <a:schemeClr val="bg1"/>
          </a:solidFill>
          <a:ln w="25400">
            <a:solidFill>
              <a:schemeClr val="tx1">
                <a:lumMod val="85000"/>
                <a:lumOff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cxnSp>
        <p:nvCxnSpPr>
          <p:cNvPr id="28" name="Straight Connector 27"/>
          <p:cNvCxnSpPr/>
          <p:nvPr/>
        </p:nvCxnSpPr>
        <p:spPr>
          <a:xfrm flipV="1">
            <a:off x="6670360" y="1587403"/>
            <a:ext cx="0" cy="2942957"/>
          </a:xfrm>
          <a:prstGeom prst="line">
            <a:avLst/>
          </a:prstGeom>
          <a:solidFill>
            <a:schemeClr val="tx1">
              <a:lumMod val="65000"/>
              <a:lumOff val="35000"/>
            </a:schemeClr>
          </a:solidFill>
          <a:ln w="25400" cap="rnd">
            <a:solidFill>
              <a:schemeClr val="tx1">
                <a:lumMod val="85000"/>
                <a:lumOff val="15000"/>
              </a:schemeClr>
            </a:solidFill>
            <a:round/>
          </a:ln>
        </p:spPr>
        <p:style>
          <a:lnRef idx="1">
            <a:schemeClr val="accent1"/>
          </a:lnRef>
          <a:fillRef idx="0">
            <a:schemeClr val="accent1"/>
          </a:fillRef>
          <a:effectRef idx="0">
            <a:schemeClr val="accent1"/>
          </a:effectRef>
          <a:fontRef idx="minor">
            <a:schemeClr val="tx1"/>
          </a:fontRef>
        </p:style>
      </p:cxnSp>
      <p:sp>
        <p:nvSpPr>
          <p:cNvPr id="29" name="DRAM"/>
          <p:cNvSpPr/>
          <p:nvPr/>
        </p:nvSpPr>
        <p:spPr>
          <a:xfrm>
            <a:off x="6441760" y="4530360"/>
            <a:ext cx="457200" cy="533400"/>
          </a:xfrm>
          <a:prstGeom prst="roundRect">
            <a:avLst>
              <a:gd name="adj" fmla="val 11319"/>
            </a:avLst>
          </a:prstGeom>
          <a:solidFill>
            <a:schemeClr val="bg1"/>
          </a:solidFill>
          <a:ln w="25400">
            <a:solidFill>
              <a:schemeClr val="tx1">
                <a:lumMod val="85000"/>
                <a:lumOff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cxnSp>
        <p:nvCxnSpPr>
          <p:cNvPr id="30" name="Straight Connector 29"/>
          <p:cNvCxnSpPr/>
          <p:nvPr/>
        </p:nvCxnSpPr>
        <p:spPr>
          <a:xfrm flipV="1">
            <a:off x="7124513" y="1587403"/>
            <a:ext cx="0" cy="2942957"/>
          </a:xfrm>
          <a:prstGeom prst="line">
            <a:avLst/>
          </a:prstGeom>
          <a:solidFill>
            <a:schemeClr val="tx1">
              <a:lumMod val="65000"/>
              <a:lumOff val="35000"/>
            </a:schemeClr>
          </a:solidFill>
          <a:ln w="25400" cap="rnd">
            <a:solidFill>
              <a:schemeClr val="tx1">
                <a:lumMod val="85000"/>
                <a:lumOff val="15000"/>
              </a:schemeClr>
            </a:solidFill>
            <a:round/>
          </a:ln>
        </p:spPr>
        <p:style>
          <a:lnRef idx="1">
            <a:schemeClr val="accent1"/>
          </a:lnRef>
          <a:fillRef idx="0">
            <a:schemeClr val="accent1"/>
          </a:fillRef>
          <a:effectRef idx="0">
            <a:schemeClr val="accent1"/>
          </a:effectRef>
          <a:fontRef idx="minor">
            <a:schemeClr val="tx1"/>
          </a:fontRef>
        </p:style>
      </p:cxnSp>
      <p:sp>
        <p:nvSpPr>
          <p:cNvPr id="31" name="DRAM"/>
          <p:cNvSpPr/>
          <p:nvPr/>
        </p:nvSpPr>
        <p:spPr>
          <a:xfrm>
            <a:off x="6895913" y="4530360"/>
            <a:ext cx="457200" cy="533400"/>
          </a:xfrm>
          <a:prstGeom prst="roundRect">
            <a:avLst>
              <a:gd name="adj" fmla="val 11319"/>
            </a:avLst>
          </a:prstGeom>
          <a:solidFill>
            <a:schemeClr val="bg1"/>
          </a:solidFill>
          <a:ln w="25400">
            <a:solidFill>
              <a:schemeClr val="tx1">
                <a:lumMod val="85000"/>
                <a:lumOff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grpSp>
        <p:nvGrpSpPr>
          <p:cNvPr id="32" name="Group 31"/>
          <p:cNvGrpSpPr/>
          <p:nvPr/>
        </p:nvGrpSpPr>
        <p:grpSpPr>
          <a:xfrm>
            <a:off x="4612960" y="1673289"/>
            <a:ext cx="2743200" cy="916305"/>
            <a:chOff x="4572000" y="1609886"/>
            <a:chExt cx="2743200" cy="916305"/>
          </a:xfrm>
          <a:solidFill>
            <a:srgbClr val="83C3FD"/>
          </a:solidFill>
        </p:grpSpPr>
        <p:sp>
          <p:nvSpPr>
            <p:cNvPr id="33" name="Oval 32"/>
            <p:cNvSpPr/>
            <p:nvPr/>
          </p:nvSpPr>
          <p:spPr>
            <a:xfrm>
              <a:off x="5486400" y="1611791"/>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34" name="Oval 33"/>
            <p:cNvSpPr/>
            <p:nvPr/>
          </p:nvSpPr>
          <p:spPr>
            <a:xfrm>
              <a:off x="5486400" y="2068991"/>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35" name="Oval 34"/>
            <p:cNvSpPr/>
            <p:nvPr/>
          </p:nvSpPr>
          <p:spPr>
            <a:xfrm>
              <a:off x="5943600" y="2068991"/>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36" name="Oval 35"/>
            <p:cNvSpPr/>
            <p:nvPr/>
          </p:nvSpPr>
          <p:spPr>
            <a:xfrm>
              <a:off x="6400800" y="1611791"/>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37" name="Oval 36"/>
            <p:cNvSpPr/>
            <p:nvPr/>
          </p:nvSpPr>
          <p:spPr>
            <a:xfrm>
              <a:off x="6400800" y="2068991"/>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38" name="Oval 37"/>
            <p:cNvSpPr/>
            <p:nvPr/>
          </p:nvSpPr>
          <p:spPr>
            <a:xfrm>
              <a:off x="6858000" y="2067086"/>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39" name="Oval 38"/>
            <p:cNvSpPr/>
            <p:nvPr/>
          </p:nvSpPr>
          <p:spPr>
            <a:xfrm>
              <a:off x="5943600" y="1611791"/>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40" name="Oval 39"/>
            <p:cNvSpPr/>
            <p:nvPr/>
          </p:nvSpPr>
          <p:spPr>
            <a:xfrm>
              <a:off x="6858000" y="1609886"/>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41" name="Oval 40"/>
            <p:cNvSpPr/>
            <p:nvPr/>
          </p:nvSpPr>
          <p:spPr>
            <a:xfrm>
              <a:off x="4572000" y="1609886"/>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42" name="Oval 41"/>
            <p:cNvSpPr/>
            <p:nvPr/>
          </p:nvSpPr>
          <p:spPr>
            <a:xfrm>
              <a:off x="4572000" y="2067086"/>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43" name="Oval 42"/>
            <p:cNvSpPr/>
            <p:nvPr/>
          </p:nvSpPr>
          <p:spPr>
            <a:xfrm>
              <a:off x="5029200" y="2067086"/>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44" name="Oval 43"/>
            <p:cNvSpPr/>
            <p:nvPr/>
          </p:nvSpPr>
          <p:spPr>
            <a:xfrm>
              <a:off x="5029200" y="1609886"/>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grpSp>
      <p:grpSp>
        <p:nvGrpSpPr>
          <p:cNvPr id="45" name="Group 44"/>
          <p:cNvGrpSpPr/>
          <p:nvPr/>
        </p:nvGrpSpPr>
        <p:grpSpPr>
          <a:xfrm>
            <a:off x="4612960" y="3041079"/>
            <a:ext cx="2743200" cy="1367790"/>
            <a:chOff x="4572000" y="2977676"/>
            <a:chExt cx="2743200" cy="1367790"/>
          </a:xfrm>
          <a:solidFill>
            <a:srgbClr val="83C3FD"/>
          </a:solidFill>
        </p:grpSpPr>
        <p:sp>
          <p:nvSpPr>
            <p:cNvPr id="46" name="Oval 45"/>
            <p:cNvSpPr/>
            <p:nvPr/>
          </p:nvSpPr>
          <p:spPr>
            <a:xfrm>
              <a:off x="5486400" y="2979581"/>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47" name="Oval 46"/>
            <p:cNvSpPr/>
            <p:nvPr/>
          </p:nvSpPr>
          <p:spPr>
            <a:xfrm>
              <a:off x="5943600" y="2979581"/>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48" name="Oval 47"/>
            <p:cNvSpPr/>
            <p:nvPr/>
          </p:nvSpPr>
          <p:spPr>
            <a:xfrm>
              <a:off x="6400800" y="2979581"/>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49" name="Oval 48"/>
            <p:cNvSpPr/>
            <p:nvPr/>
          </p:nvSpPr>
          <p:spPr>
            <a:xfrm>
              <a:off x="6858000" y="2977676"/>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50" name="Oval 49"/>
            <p:cNvSpPr/>
            <p:nvPr/>
          </p:nvSpPr>
          <p:spPr>
            <a:xfrm>
              <a:off x="4572000" y="2977676"/>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51" name="Oval 50"/>
            <p:cNvSpPr/>
            <p:nvPr/>
          </p:nvSpPr>
          <p:spPr>
            <a:xfrm>
              <a:off x="5029200" y="2977676"/>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52" name="Oval 51"/>
            <p:cNvSpPr/>
            <p:nvPr/>
          </p:nvSpPr>
          <p:spPr>
            <a:xfrm>
              <a:off x="5486400" y="3434876"/>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53" name="Oval 52"/>
            <p:cNvSpPr/>
            <p:nvPr/>
          </p:nvSpPr>
          <p:spPr>
            <a:xfrm>
              <a:off x="5943600" y="3434876"/>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54" name="Oval 53"/>
            <p:cNvSpPr/>
            <p:nvPr/>
          </p:nvSpPr>
          <p:spPr>
            <a:xfrm>
              <a:off x="6400800" y="3434876"/>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55" name="Oval 54"/>
            <p:cNvSpPr/>
            <p:nvPr/>
          </p:nvSpPr>
          <p:spPr>
            <a:xfrm>
              <a:off x="6858000" y="3432971"/>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56" name="Oval 55"/>
            <p:cNvSpPr/>
            <p:nvPr/>
          </p:nvSpPr>
          <p:spPr>
            <a:xfrm>
              <a:off x="5486400" y="3888266"/>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57" name="Oval 56"/>
            <p:cNvSpPr/>
            <p:nvPr/>
          </p:nvSpPr>
          <p:spPr>
            <a:xfrm>
              <a:off x="5943600" y="3888266"/>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58" name="Oval 57"/>
            <p:cNvSpPr/>
            <p:nvPr/>
          </p:nvSpPr>
          <p:spPr>
            <a:xfrm>
              <a:off x="6400800" y="3888266"/>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59" name="Oval 58"/>
            <p:cNvSpPr/>
            <p:nvPr/>
          </p:nvSpPr>
          <p:spPr>
            <a:xfrm>
              <a:off x="6858000" y="3886361"/>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60" name="Oval 59"/>
            <p:cNvSpPr/>
            <p:nvPr/>
          </p:nvSpPr>
          <p:spPr>
            <a:xfrm>
              <a:off x="4572000" y="3432971"/>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61" name="Oval 60"/>
            <p:cNvSpPr/>
            <p:nvPr/>
          </p:nvSpPr>
          <p:spPr>
            <a:xfrm>
              <a:off x="5029200" y="3432971"/>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62" name="Oval 61"/>
            <p:cNvSpPr/>
            <p:nvPr/>
          </p:nvSpPr>
          <p:spPr>
            <a:xfrm>
              <a:off x="4572000" y="3886361"/>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63" name="Oval 62"/>
            <p:cNvSpPr/>
            <p:nvPr/>
          </p:nvSpPr>
          <p:spPr>
            <a:xfrm>
              <a:off x="5029200" y="3886361"/>
              <a:ext cx="457200" cy="457200"/>
            </a:xfrm>
            <a:prstGeom prst="ellipse">
              <a:avLst/>
            </a:prstGeom>
            <a:grp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grpSp>
      <p:grpSp>
        <p:nvGrpSpPr>
          <p:cNvPr id="64" name="Group 63"/>
          <p:cNvGrpSpPr/>
          <p:nvPr/>
        </p:nvGrpSpPr>
        <p:grpSpPr>
          <a:xfrm>
            <a:off x="4621343" y="2589784"/>
            <a:ext cx="2724912" cy="440817"/>
            <a:chOff x="4583430" y="2539526"/>
            <a:chExt cx="2724912" cy="440817"/>
          </a:xfrm>
          <a:solidFill>
            <a:srgbClr val="83C3FD"/>
          </a:solidFill>
        </p:grpSpPr>
        <p:sp>
          <p:nvSpPr>
            <p:cNvPr id="65" name="Oval 64"/>
            <p:cNvSpPr/>
            <p:nvPr/>
          </p:nvSpPr>
          <p:spPr>
            <a:xfrm>
              <a:off x="5497830" y="2541431"/>
              <a:ext cx="438912" cy="438912"/>
            </a:xfrm>
            <a:prstGeom prst="ellipse">
              <a:avLst/>
            </a:prstGeom>
            <a:gr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66" name="Oval 65"/>
            <p:cNvSpPr/>
            <p:nvPr/>
          </p:nvSpPr>
          <p:spPr>
            <a:xfrm>
              <a:off x="5955030" y="2541431"/>
              <a:ext cx="438912" cy="438912"/>
            </a:xfrm>
            <a:prstGeom prst="ellipse">
              <a:avLst/>
            </a:prstGeom>
            <a:gr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67" name="Oval 66"/>
            <p:cNvSpPr/>
            <p:nvPr/>
          </p:nvSpPr>
          <p:spPr>
            <a:xfrm>
              <a:off x="6412230" y="2541431"/>
              <a:ext cx="438912" cy="438912"/>
            </a:xfrm>
            <a:prstGeom prst="ellipse">
              <a:avLst/>
            </a:prstGeom>
            <a:gr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68" name="Oval 67"/>
            <p:cNvSpPr/>
            <p:nvPr/>
          </p:nvSpPr>
          <p:spPr>
            <a:xfrm>
              <a:off x="6869430" y="2539526"/>
              <a:ext cx="438912" cy="438912"/>
            </a:xfrm>
            <a:prstGeom prst="ellipse">
              <a:avLst/>
            </a:prstGeom>
            <a:gr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69" name="Oval 68"/>
            <p:cNvSpPr/>
            <p:nvPr/>
          </p:nvSpPr>
          <p:spPr>
            <a:xfrm>
              <a:off x="4583430" y="2539526"/>
              <a:ext cx="438912" cy="438912"/>
            </a:xfrm>
            <a:prstGeom prst="ellipse">
              <a:avLst/>
            </a:prstGeom>
            <a:gr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70" name="Oval 69"/>
            <p:cNvSpPr/>
            <p:nvPr/>
          </p:nvSpPr>
          <p:spPr>
            <a:xfrm>
              <a:off x="5040630" y="2539526"/>
              <a:ext cx="438912" cy="438912"/>
            </a:xfrm>
            <a:prstGeom prst="ellipse">
              <a:avLst/>
            </a:prstGeom>
            <a:gr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grpSp>
      <p:grpSp>
        <p:nvGrpSpPr>
          <p:cNvPr id="71" name="Group 70"/>
          <p:cNvGrpSpPr/>
          <p:nvPr/>
        </p:nvGrpSpPr>
        <p:grpSpPr>
          <a:xfrm>
            <a:off x="4689160" y="3033298"/>
            <a:ext cx="2592325" cy="1455581"/>
            <a:chOff x="4648200" y="2969895"/>
            <a:chExt cx="2592325" cy="1455581"/>
          </a:xfrm>
          <a:solidFill>
            <a:srgbClr val="C00000"/>
          </a:solidFill>
        </p:grpSpPr>
        <p:sp>
          <p:nvSpPr>
            <p:cNvPr id="72" name="Down Arrow 71"/>
            <p:cNvSpPr/>
            <p:nvPr/>
          </p:nvSpPr>
          <p:spPr>
            <a:xfrm>
              <a:off x="4648200" y="2971800"/>
              <a:ext cx="301752" cy="1447800"/>
            </a:xfrm>
            <a:prstGeom prst="downArrow">
              <a:avLst>
                <a:gd name="adj1" fmla="val 50000"/>
                <a:gd name="adj2" fmla="val 125000"/>
              </a:avLst>
            </a:prstGeom>
            <a:grp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73" name="Down Arrow 72"/>
            <p:cNvSpPr/>
            <p:nvPr/>
          </p:nvSpPr>
          <p:spPr>
            <a:xfrm>
              <a:off x="5108450" y="2969895"/>
              <a:ext cx="301752" cy="1447800"/>
            </a:xfrm>
            <a:prstGeom prst="downArrow">
              <a:avLst>
                <a:gd name="adj1" fmla="val 50000"/>
                <a:gd name="adj2" fmla="val 125000"/>
              </a:avLst>
            </a:prstGeom>
            <a:grp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74" name="Down Arrow 73"/>
            <p:cNvSpPr/>
            <p:nvPr/>
          </p:nvSpPr>
          <p:spPr>
            <a:xfrm>
              <a:off x="5562602" y="2977676"/>
              <a:ext cx="301752" cy="1447800"/>
            </a:xfrm>
            <a:prstGeom prst="downArrow">
              <a:avLst>
                <a:gd name="adj1" fmla="val 50000"/>
                <a:gd name="adj2" fmla="val 125000"/>
              </a:avLst>
            </a:prstGeom>
            <a:grp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75" name="Down Arrow 74"/>
            <p:cNvSpPr/>
            <p:nvPr/>
          </p:nvSpPr>
          <p:spPr>
            <a:xfrm>
              <a:off x="6022852" y="2975771"/>
              <a:ext cx="301752" cy="1447800"/>
            </a:xfrm>
            <a:prstGeom prst="downArrow">
              <a:avLst>
                <a:gd name="adj1" fmla="val 50000"/>
                <a:gd name="adj2" fmla="val 125000"/>
              </a:avLst>
            </a:prstGeom>
            <a:grp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76" name="Down Arrow 75"/>
            <p:cNvSpPr/>
            <p:nvPr/>
          </p:nvSpPr>
          <p:spPr>
            <a:xfrm>
              <a:off x="6478523" y="2977676"/>
              <a:ext cx="301752" cy="1447800"/>
            </a:xfrm>
            <a:prstGeom prst="downArrow">
              <a:avLst>
                <a:gd name="adj1" fmla="val 50000"/>
                <a:gd name="adj2" fmla="val 125000"/>
              </a:avLst>
            </a:prstGeom>
            <a:grp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77" name="Down Arrow 76"/>
            <p:cNvSpPr/>
            <p:nvPr/>
          </p:nvSpPr>
          <p:spPr>
            <a:xfrm>
              <a:off x="6938773" y="2975771"/>
              <a:ext cx="301752" cy="1447800"/>
            </a:xfrm>
            <a:prstGeom prst="downArrow">
              <a:avLst>
                <a:gd name="adj1" fmla="val 50000"/>
                <a:gd name="adj2" fmla="val 125000"/>
              </a:avLst>
            </a:prstGeom>
            <a:grp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grpSp>
      <p:grpSp>
        <p:nvGrpSpPr>
          <p:cNvPr id="78" name="Group 77"/>
          <p:cNvGrpSpPr/>
          <p:nvPr/>
        </p:nvGrpSpPr>
        <p:grpSpPr>
          <a:xfrm rot="10800000">
            <a:off x="4689160" y="3035203"/>
            <a:ext cx="2592325" cy="1455581"/>
            <a:chOff x="4648200" y="2969895"/>
            <a:chExt cx="2592325" cy="1455581"/>
          </a:xfrm>
          <a:solidFill>
            <a:srgbClr val="C00000"/>
          </a:solidFill>
        </p:grpSpPr>
        <p:sp>
          <p:nvSpPr>
            <p:cNvPr id="79" name="Down Arrow 78"/>
            <p:cNvSpPr/>
            <p:nvPr/>
          </p:nvSpPr>
          <p:spPr>
            <a:xfrm>
              <a:off x="4648200" y="2971800"/>
              <a:ext cx="301752" cy="1447800"/>
            </a:xfrm>
            <a:prstGeom prst="downArrow">
              <a:avLst>
                <a:gd name="adj1" fmla="val 50000"/>
                <a:gd name="adj2" fmla="val 125000"/>
              </a:avLst>
            </a:prstGeom>
            <a:grp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80" name="Down Arrow 79"/>
            <p:cNvSpPr/>
            <p:nvPr/>
          </p:nvSpPr>
          <p:spPr>
            <a:xfrm>
              <a:off x="5108450" y="2969895"/>
              <a:ext cx="301752" cy="1447800"/>
            </a:xfrm>
            <a:prstGeom prst="downArrow">
              <a:avLst>
                <a:gd name="adj1" fmla="val 50000"/>
                <a:gd name="adj2" fmla="val 125000"/>
              </a:avLst>
            </a:prstGeom>
            <a:grp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81" name="Down Arrow 80"/>
            <p:cNvSpPr/>
            <p:nvPr/>
          </p:nvSpPr>
          <p:spPr>
            <a:xfrm>
              <a:off x="5562602" y="2977676"/>
              <a:ext cx="301752" cy="1447800"/>
            </a:xfrm>
            <a:prstGeom prst="downArrow">
              <a:avLst>
                <a:gd name="adj1" fmla="val 50000"/>
                <a:gd name="adj2" fmla="val 125000"/>
              </a:avLst>
            </a:prstGeom>
            <a:grp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82" name="Down Arrow 81"/>
            <p:cNvSpPr/>
            <p:nvPr/>
          </p:nvSpPr>
          <p:spPr>
            <a:xfrm>
              <a:off x="6022852" y="2975771"/>
              <a:ext cx="301752" cy="1447800"/>
            </a:xfrm>
            <a:prstGeom prst="downArrow">
              <a:avLst>
                <a:gd name="adj1" fmla="val 50000"/>
                <a:gd name="adj2" fmla="val 125000"/>
              </a:avLst>
            </a:prstGeom>
            <a:grp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83" name="Down Arrow 82"/>
            <p:cNvSpPr/>
            <p:nvPr/>
          </p:nvSpPr>
          <p:spPr>
            <a:xfrm>
              <a:off x="6478523" y="2977676"/>
              <a:ext cx="301752" cy="1447800"/>
            </a:xfrm>
            <a:prstGeom prst="downArrow">
              <a:avLst>
                <a:gd name="adj1" fmla="val 50000"/>
                <a:gd name="adj2" fmla="val 125000"/>
              </a:avLst>
            </a:prstGeom>
            <a:grp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84" name="Down Arrow 83"/>
            <p:cNvSpPr/>
            <p:nvPr/>
          </p:nvSpPr>
          <p:spPr>
            <a:xfrm>
              <a:off x="6938773" y="2975771"/>
              <a:ext cx="301752" cy="1447800"/>
            </a:xfrm>
            <a:prstGeom prst="downArrow">
              <a:avLst>
                <a:gd name="adj1" fmla="val 50000"/>
                <a:gd name="adj2" fmla="val 125000"/>
              </a:avLst>
            </a:prstGeom>
            <a:grp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grpSp>
      <p:grpSp>
        <p:nvGrpSpPr>
          <p:cNvPr id="85" name="Group 84"/>
          <p:cNvGrpSpPr/>
          <p:nvPr/>
        </p:nvGrpSpPr>
        <p:grpSpPr>
          <a:xfrm>
            <a:off x="7291213" y="2569331"/>
            <a:ext cx="1710115" cy="659947"/>
            <a:chOff x="7392078" y="2030714"/>
            <a:chExt cx="1710115" cy="659947"/>
          </a:xfrm>
        </p:grpSpPr>
        <p:sp>
          <p:nvSpPr>
            <p:cNvPr id="86" name="67Text"/>
            <p:cNvSpPr txBox="1"/>
            <p:nvPr/>
          </p:nvSpPr>
          <p:spPr>
            <a:xfrm>
              <a:off x="7392078" y="2197949"/>
              <a:ext cx="1710115" cy="492712"/>
            </a:xfrm>
            <a:prstGeom prst="rect">
              <a:avLst/>
            </a:prstGeom>
            <a:no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i="1" dirty="0">
                  <a:solidFill>
                    <a:srgbClr val="000000"/>
                  </a:solidFill>
                  <a:latin typeface="Cambria" panose="02040503050406030204" pitchFamily="18" charset="0"/>
                </a:rPr>
                <a:t>DRAM Row</a:t>
              </a:r>
            </a:p>
          </p:txBody>
        </p:sp>
        <p:sp>
          <p:nvSpPr>
            <p:cNvPr id="87" name="Freeform 86"/>
            <p:cNvSpPr/>
            <p:nvPr/>
          </p:nvSpPr>
          <p:spPr>
            <a:xfrm flipV="1">
              <a:off x="7469123" y="2030714"/>
              <a:ext cx="367379" cy="480350"/>
            </a:xfrm>
            <a:custGeom>
              <a:avLst/>
              <a:gdLst>
                <a:gd name="connsiteX0" fmla="*/ 443884 w 443884"/>
                <a:gd name="connsiteY0" fmla="*/ 0 h 719091"/>
                <a:gd name="connsiteX1" fmla="*/ 168676 w 443884"/>
                <a:gd name="connsiteY1" fmla="*/ 186431 h 719091"/>
                <a:gd name="connsiteX2" fmla="*/ 0 w 443884"/>
                <a:gd name="connsiteY2" fmla="*/ 719091 h 719091"/>
              </a:gdLst>
              <a:ahLst/>
              <a:cxnLst>
                <a:cxn ang="0">
                  <a:pos x="connsiteX0" y="connsiteY0"/>
                </a:cxn>
                <a:cxn ang="0">
                  <a:pos x="connsiteX1" y="connsiteY1"/>
                </a:cxn>
                <a:cxn ang="0">
                  <a:pos x="connsiteX2" y="connsiteY2"/>
                </a:cxn>
              </a:cxnLst>
              <a:rect l="l" t="t" r="r" b="b"/>
              <a:pathLst>
                <a:path w="443884" h="719091">
                  <a:moveTo>
                    <a:pt x="443884" y="0"/>
                  </a:moveTo>
                  <a:cubicBezTo>
                    <a:pt x="343270" y="33291"/>
                    <a:pt x="242657" y="66583"/>
                    <a:pt x="168676" y="186431"/>
                  </a:cubicBezTo>
                  <a:cubicBezTo>
                    <a:pt x="94695" y="306279"/>
                    <a:pt x="47347" y="512685"/>
                    <a:pt x="0" y="719091"/>
                  </a:cubicBezTo>
                </a:path>
              </a:pathLst>
            </a:custGeom>
            <a:noFill/>
            <a:ln w="25400">
              <a:solidFill>
                <a:schemeClr val="tx1"/>
              </a:solidFill>
              <a:headEnd type="none"/>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Cambria" panose="02040503050406030204" pitchFamily="18" charset="0"/>
              </a:endParaRPr>
            </a:p>
          </p:txBody>
        </p:sp>
      </p:grpSp>
      <p:grpSp>
        <p:nvGrpSpPr>
          <p:cNvPr id="88" name="Group 87"/>
          <p:cNvGrpSpPr/>
          <p:nvPr/>
        </p:nvGrpSpPr>
        <p:grpSpPr>
          <a:xfrm>
            <a:off x="5255861" y="4875100"/>
            <a:ext cx="3089755" cy="839900"/>
            <a:chOff x="5859262" y="4811697"/>
            <a:chExt cx="3089755" cy="839900"/>
          </a:xfrm>
        </p:grpSpPr>
        <p:sp>
          <p:nvSpPr>
            <p:cNvPr id="89" name="67Text"/>
            <p:cNvSpPr txBox="1"/>
            <p:nvPr/>
          </p:nvSpPr>
          <p:spPr>
            <a:xfrm>
              <a:off x="6217248" y="5158885"/>
              <a:ext cx="2731769" cy="492712"/>
            </a:xfrm>
            <a:prstGeom prst="rect">
              <a:avLst/>
            </a:prstGeom>
            <a:no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i="1" dirty="0">
                  <a:solidFill>
                    <a:srgbClr val="000000"/>
                  </a:solidFill>
                  <a:latin typeface="Cambria" panose="02040503050406030204" pitchFamily="18" charset="0"/>
                </a:rPr>
                <a:t>Sense Amplifier</a:t>
              </a:r>
            </a:p>
          </p:txBody>
        </p:sp>
        <p:sp>
          <p:nvSpPr>
            <p:cNvPr id="90" name="Freeform 89"/>
            <p:cNvSpPr/>
            <p:nvPr/>
          </p:nvSpPr>
          <p:spPr>
            <a:xfrm>
              <a:off x="5859262" y="4811697"/>
              <a:ext cx="532660" cy="612559"/>
            </a:xfrm>
            <a:custGeom>
              <a:avLst/>
              <a:gdLst>
                <a:gd name="connsiteX0" fmla="*/ 532660 w 532660"/>
                <a:gd name="connsiteY0" fmla="*/ 612559 h 612559"/>
                <a:gd name="connsiteX1" fmla="*/ 106532 w 532660"/>
                <a:gd name="connsiteY1" fmla="*/ 390618 h 612559"/>
                <a:gd name="connsiteX2" fmla="*/ 0 w 532660"/>
                <a:gd name="connsiteY2" fmla="*/ 0 h 612559"/>
              </a:gdLst>
              <a:ahLst/>
              <a:cxnLst>
                <a:cxn ang="0">
                  <a:pos x="connsiteX0" y="connsiteY0"/>
                </a:cxn>
                <a:cxn ang="0">
                  <a:pos x="connsiteX1" y="connsiteY1"/>
                </a:cxn>
                <a:cxn ang="0">
                  <a:pos x="connsiteX2" y="connsiteY2"/>
                </a:cxn>
              </a:cxnLst>
              <a:rect l="l" t="t" r="r" b="b"/>
              <a:pathLst>
                <a:path w="532660" h="612559">
                  <a:moveTo>
                    <a:pt x="532660" y="612559"/>
                  </a:moveTo>
                  <a:cubicBezTo>
                    <a:pt x="363984" y="552635"/>
                    <a:pt x="195309" y="492711"/>
                    <a:pt x="106532" y="390618"/>
                  </a:cubicBezTo>
                  <a:cubicBezTo>
                    <a:pt x="17755" y="288525"/>
                    <a:pt x="8877" y="144262"/>
                    <a:pt x="0" y="0"/>
                  </a:cubicBezTo>
                </a:path>
              </a:pathLst>
            </a:custGeom>
            <a:noFill/>
            <a:ln w="25400">
              <a:solidFill>
                <a:schemeClr val="tx1"/>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Cambria" panose="02040503050406030204" pitchFamily="18" charset="0"/>
              </a:endParaRPr>
            </a:p>
          </p:txBody>
        </p:sp>
      </p:grpSp>
      <p:grpSp>
        <p:nvGrpSpPr>
          <p:cNvPr id="91" name="Group 90"/>
          <p:cNvGrpSpPr/>
          <p:nvPr/>
        </p:nvGrpSpPr>
        <p:grpSpPr>
          <a:xfrm>
            <a:off x="4631248" y="2594386"/>
            <a:ext cx="2724912" cy="440817"/>
            <a:chOff x="4583430" y="2539526"/>
            <a:chExt cx="2724912" cy="440817"/>
          </a:xfrm>
          <a:solidFill>
            <a:srgbClr val="C00000"/>
          </a:solidFill>
        </p:grpSpPr>
        <p:sp>
          <p:nvSpPr>
            <p:cNvPr id="92" name="Oval 91"/>
            <p:cNvSpPr/>
            <p:nvPr/>
          </p:nvSpPr>
          <p:spPr>
            <a:xfrm>
              <a:off x="5497830" y="2541431"/>
              <a:ext cx="438912" cy="438912"/>
            </a:xfrm>
            <a:prstGeom prst="ellipse">
              <a:avLst/>
            </a:prstGeom>
            <a:gr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93" name="Oval 92"/>
            <p:cNvSpPr/>
            <p:nvPr/>
          </p:nvSpPr>
          <p:spPr>
            <a:xfrm>
              <a:off x="5955030" y="2541431"/>
              <a:ext cx="438912" cy="438912"/>
            </a:xfrm>
            <a:prstGeom prst="ellipse">
              <a:avLst/>
            </a:prstGeom>
            <a:gr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94" name="Oval 93"/>
            <p:cNvSpPr/>
            <p:nvPr/>
          </p:nvSpPr>
          <p:spPr>
            <a:xfrm>
              <a:off x="6412230" y="2541431"/>
              <a:ext cx="438912" cy="438912"/>
            </a:xfrm>
            <a:prstGeom prst="ellipse">
              <a:avLst/>
            </a:prstGeom>
            <a:gr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95" name="Oval 94"/>
            <p:cNvSpPr/>
            <p:nvPr/>
          </p:nvSpPr>
          <p:spPr>
            <a:xfrm>
              <a:off x="6869430" y="2539526"/>
              <a:ext cx="438912" cy="438912"/>
            </a:xfrm>
            <a:prstGeom prst="ellipse">
              <a:avLst/>
            </a:prstGeom>
            <a:gr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96" name="Oval 95"/>
            <p:cNvSpPr/>
            <p:nvPr/>
          </p:nvSpPr>
          <p:spPr>
            <a:xfrm>
              <a:off x="4583430" y="2539526"/>
              <a:ext cx="438912" cy="438912"/>
            </a:xfrm>
            <a:prstGeom prst="ellipse">
              <a:avLst/>
            </a:prstGeom>
            <a:gr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97" name="Oval 96"/>
            <p:cNvSpPr/>
            <p:nvPr/>
          </p:nvSpPr>
          <p:spPr>
            <a:xfrm>
              <a:off x="5040630" y="2539526"/>
              <a:ext cx="438912" cy="438912"/>
            </a:xfrm>
            <a:prstGeom prst="ellipse">
              <a:avLst/>
            </a:prstGeom>
            <a:gr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grpSp>
      <p:sp>
        <p:nvSpPr>
          <p:cNvPr id="98" name="Round Diagonal Corner Rectangle 97"/>
          <p:cNvSpPr/>
          <p:nvPr/>
        </p:nvSpPr>
        <p:spPr bwMode="auto">
          <a:xfrm>
            <a:off x="1502641" y="4445744"/>
            <a:ext cx="1331978" cy="404912"/>
          </a:xfrm>
          <a:prstGeom prst="round2DiagRect">
            <a:avLst/>
          </a:prstGeom>
          <a:solidFill>
            <a:srgbClr val="FFFFCC"/>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mn-lt"/>
              </a:rPr>
              <a:t>Activate</a:t>
            </a:r>
          </a:p>
        </p:txBody>
      </p:sp>
      <p:cxnSp>
        <p:nvCxnSpPr>
          <p:cNvPr id="102" name="Straight Connector 101"/>
          <p:cNvCxnSpPr/>
          <p:nvPr/>
        </p:nvCxnSpPr>
        <p:spPr bwMode="auto">
          <a:xfrm>
            <a:off x="3466913" y="1489846"/>
            <a:ext cx="1143000" cy="97557"/>
          </a:xfrm>
          <a:prstGeom prst="line">
            <a:avLst/>
          </a:prstGeom>
          <a:solidFill>
            <a:schemeClr val="accent1"/>
          </a:solidFill>
          <a:ln w="19050" cap="flat" cmpd="sng" algn="ctr">
            <a:solidFill>
              <a:schemeClr val="tx1">
                <a:lumMod val="65000"/>
                <a:lumOff val="3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4" name="Straight Connector 103"/>
          <p:cNvCxnSpPr/>
          <p:nvPr/>
        </p:nvCxnSpPr>
        <p:spPr bwMode="auto">
          <a:xfrm>
            <a:off x="3427289" y="1702965"/>
            <a:ext cx="1069848" cy="3301343"/>
          </a:xfrm>
          <a:prstGeom prst="line">
            <a:avLst/>
          </a:prstGeom>
          <a:solidFill>
            <a:schemeClr val="accent1"/>
          </a:solidFill>
          <a:ln w="19050" cap="flat" cmpd="sng" algn="ctr">
            <a:solidFill>
              <a:schemeClr val="tx1">
                <a:lumMod val="65000"/>
                <a:lumOff val="3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5" name="Round Diagonal Corner Rectangle 104"/>
          <p:cNvSpPr/>
          <p:nvPr/>
        </p:nvSpPr>
        <p:spPr bwMode="auto">
          <a:xfrm>
            <a:off x="1621703" y="4432428"/>
            <a:ext cx="1133496" cy="435751"/>
          </a:xfrm>
          <a:prstGeom prst="round2DiagRect">
            <a:avLst/>
          </a:prstGeom>
          <a:solidFill>
            <a:srgbClr val="FFFFCC"/>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mn-lt"/>
              </a:rPr>
              <a:t>Read</a:t>
            </a:r>
          </a:p>
        </p:txBody>
      </p:sp>
      <p:sp>
        <p:nvSpPr>
          <p:cNvPr id="106" name="Round Diagonal Corner Rectangle 105"/>
          <p:cNvSpPr/>
          <p:nvPr/>
        </p:nvSpPr>
        <p:spPr bwMode="auto">
          <a:xfrm>
            <a:off x="1365134" y="4430324"/>
            <a:ext cx="1600200" cy="435751"/>
          </a:xfrm>
          <a:prstGeom prst="round2DiagRect">
            <a:avLst/>
          </a:prstGeom>
          <a:solidFill>
            <a:srgbClr val="FFFFCC"/>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300" b="0" i="0" u="none" strike="noStrike" cap="none" normalizeH="0" baseline="0" dirty="0" err="1">
                <a:ln>
                  <a:noFill/>
                </a:ln>
                <a:solidFill>
                  <a:schemeClr val="tx1"/>
                </a:solidFill>
                <a:effectLst/>
                <a:latin typeface="+mn-lt"/>
              </a:rPr>
              <a:t>Precharge</a:t>
            </a:r>
            <a:endParaRPr kumimoji="0" lang="en-US" sz="2300" b="0" i="0" u="none" strike="noStrike" cap="none" normalizeH="0" baseline="0" dirty="0">
              <a:ln>
                <a:noFill/>
              </a:ln>
              <a:solidFill>
                <a:schemeClr val="tx1"/>
              </a:solidFill>
              <a:effectLst/>
              <a:latin typeface="+mn-lt"/>
            </a:endParaRPr>
          </a:p>
        </p:txBody>
      </p:sp>
      <p:sp>
        <p:nvSpPr>
          <p:cNvPr id="108" name="67Text"/>
          <p:cNvSpPr txBox="1"/>
          <p:nvPr/>
        </p:nvSpPr>
        <p:spPr>
          <a:xfrm>
            <a:off x="-125788" y="3230413"/>
            <a:ext cx="2731769" cy="492712"/>
          </a:xfrm>
          <a:prstGeom prst="rect">
            <a:avLst/>
          </a:prstGeom>
          <a:no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i="1" dirty="0">
                <a:solidFill>
                  <a:srgbClr val="000000"/>
                </a:solidFill>
                <a:latin typeface="Cambria" panose="02040503050406030204" pitchFamily="18" charset="0"/>
              </a:rPr>
              <a:t>Memory </a:t>
            </a:r>
          </a:p>
          <a:p>
            <a:pPr algn="ctr"/>
            <a:r>
              <a:rPr lang="en-US" sz="2400" i="1" dirty="0">
                <a:solidFill>
                  <a:srgbClr val="000000"/>
                </a:solidFill>
                <a:latin typeface="Cambria" panose="02040503050406030204" pitchFamily="18" charset="0"/>
              </a:rPr>
              <a:t>Bus</a:t>
            </a:r>
          </a:p>
        </p:txBody>
      </p:sp>
      <p:grpSp>
        <p:nvGrpSpPr>
          <p:cNvPr id="107" name="Group 106"/>
          <p:cNvGrpSpPr/>
          <p:nvPr/>
        </p:nvGrpSpPr>
        <p:grpSpPr>
          <a:xfrm>
            <a:off x="7162800" y="1524000"/>
            <a:ext cx="1789364" cy="492712"/>
            <a:chOff x="7469123" y="1642246"/>
            <a:chExt cx="1789364" cy="492712"/>
          </a:xfrm>
        </p:grpSpPr>
        <p:sp>
          <p:nvSpPr>
            <p:cNvPr id="109" name="67Text"/>
            <p:cNvSpPr txBox="1"/>
            <p:nvPr/>
          </p:nvSpPr>
          <p:spPr>
            <a:xfrm>
              <a:off x="7548372" y="1642246"/>
              <a:ext cx="1710115" cy="492712"/>
            </a:xfrm>
            <a:prstGeom prst="rect">
              <a:avLst/>
            </a:prstGeom>
            <a:no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i="1" dirty="0">
                  <a:solidFill>
                    <a:srgbClr val="000000"/>
                  </a:solidFill>
                  <a:latin typeface="Cambria" panose="02040503050406030204" pitchFamily="18" charset="0"/>
                </a:rPr>
                <a:t>DRAM Cell</a:t>
              </a:r>
            </a:p>
          </p:txBody>
        </p:sp>
        <p:sp>
          <p:nvSpPr>
            <p:cNvPr id="110" name="Freeform 109"/>
            <p:cNvSpPr/>
            <p:nvPr/>
          </p:nvSpPr>
          <p:spPr>
            <a:xfrm>
              <a:off x="7469123" y="1926860"/>
              <a:ext cx="608075" cy="103854"/>
            </a:xfrm>
            <a:custGeom>
              <a:avLst/>
              <a:gdLst>
                <a:gd name="connsiteX0" fmla="*/ 443884 w 443884"/>
                <a:gd name="connsiteY0" fmla="*/ 0 h 719091"/>
                <a:gd name="connsiteX1" fmla="*/ 168676 w 443884"/>
                <a:gd name="connsiteY1" fmla="*/ 186431 h 719091"/>
                <a:gd name="connsiteX2" fmla="*/ 0 w 443884"/>
                <a:gd name="connsiteY2" fmla="*/ 719091 h 719091"/>
              </a:gdLst>
              <a:ahLst/>
              <a:cxnLst>
                <a:cxn ang="0">
                  <a:pos x="connsiteX0" y="connsiteY0"/>
                </a:cxn>
                <a:cxn ang="0">
                  <a:pos x="connsiteX1" y="connsiteY1"/>
                </a:cxn>
                <a:cxn ang="0">
                  <a:pos x="connsiteX2" y="connsiteY2"/>
                </a:cxn>
              </a:cxnLst>
              <a:rect l="l" t="t" r="r" b="b"/>
              <a:pathLst>
                <a:path w="443884" h="719091">
                  <a:moveTo>
                    <a:pt x="443884" y="0"/>
                  </a:moveTo>
                  <a:cubicBezTo>
                    <a:pt x="343270" y="33291"/>
                    <a:pt x="242657" y="66583"/>
                    <a:pt x="168676" y="186431"/>
                  </a:cubicBezTo>
                  <a:cubicBezTo>
                    <a:pt x="94695" y="306279"/>
                    <a:pt x="47347" y="512685"/>
                    <a:pt x="0" y="719091"/>
                  </a:cubicBezTo>
                </a:path>
              </a:pathLst>
            </a:custGeom>
            <a:noFill/>
            <a:ln w="25400">
              <a:solidFill>
                <a:schemeClr val="tx1"/>
              </a:solidFill>
              <a:headEnd type="none"/>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Cambria" panose="02040503050406030204" pitchFamily="18" charset="0"/>
              </a:endParaRPr>
            </a:p>
          </p:txBody>
        </p:sp>
      </p:grpSp>
      <p:sp>
        <p:nvSpPr>
          <p:cNvPr id="4" name="Rectangle: Rounded Corners 3"/>
          <p:cNvSpPr/>
          <p:nvPr/>
        </p:nvSpPr>
        <p:spPr bwMode="auto">
          <a:xfrm>
            <a:off x="3105343" y="1434628"/>
            <a:ext cx="378716" cy="359140"/>
          </a:xfrm>
          <a:prstGeom prst="roundRect">
            <a:avLst/>
          </a:prstGeom>
          <a:solidFill>
            <a:srgbClr val="2B0BB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sp>
        <p:nvSpPr>
          <p:cNvPr id="10" name="Oval 9"/>
          <p:cNvSpPr/>
          <p:nvPr/>
        </p:nvSpPr>
        <p:spPr bwMode="auto">
          <a:xfrm>
            <a:off x="4419600" y="2438400"/>
            <a:ext cx="836261" cy="790878"/>
          </a:xfrm>
          <a:prstGeom prst="ellipse">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13061654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withEffect">
                                  <p:stCondLst>
                                    <p:cond delay="0"/>
                                  </p:stCondLst>
                                  <p:childTnLst>
                                    <p:set>
                                      <p:cBhvr rctx="PPT">
                                        <p:cTn id="6" dur="indefinite"/>
                                        <p:tgtEl>
                                          <p:spTgt spid="45"/>
                                        </p:tgtEl>
                                        <p:attrNameLst>
                                          <p:attrName>style.opacity</p:attrName>
                                        </p:attrNameLst>
                                      </p:cBhvr>
                                      <p:to>
                                        <p:strVal val="0.5"/>
                                      </p:to>
                                    </p:set>
                                    <p:animEffect filter="image" prLst="opacity: 0.5">
                                      <p:cBhvr rctx="IE">
                                        <p:cTn id="7" dur="indefinite"/>
                                        <p:tgtEl>
                                          <p:spTgt spid="45"/>
                                        </p:tgtEl>
                                      </p:cBhvr>
                                    </p:animEffect>
                                  </p:childTnLst>
                                </p:cTn>
                              </p:par>
                              <p:par>
                                <p:cTn id="8" presetID="9" presetClass="emph" presetSubtype="0" nodeType="withEffect">
                                  <p:stCondLst>
                                    <p:cond delay="0"/>
                                  </p:stCondLst>
                                  <p:childTnLst>
                                    <p:set>
                                      <p:cBhvr rctx="PPT">
                                        <p:cTn id="9" dur="indefinite"/>
                                        <p:tgtEl>
                                          <p:spTgt spid="32"/>
                                        </p:tgtEl>
                                        <p:attrNameLst>
                                          <p:attrName>style.opacity</p:attrName>
                                        </p:attrNameLst>
                                      </p:cBhvr>
                                      <p:to>
                                        <p:strVal val="0.5"/>
                                      </p:to>
                                    </p:set>
                                    <p:animEffect filter="image" prLst="opacity: 0.5">
                                      <p:cBhvr rctx="IE">
                                        <p:cTn id="10" dur="indefinite"/>
                                        <p:tgtEl>
                                          <p:spTgt spid="32"/>
                                        </p:tgtEl>
                                      </p:cBhvr>
                                    </p:animEffect>
                                  </p:childTnLst>
                                </p:cTn>
                              </p:par>
                              <p:par>
                                <p:cTn id="11" presetID="9" presetClass="emph" presetSubtype="0" nodeType="withEffect">
                                  <p:stCondLst>
                                    <p:cond delay="0"/>
                                  </p:stCondLst>
                                  <p:childTnLst>
                                    <p:set>
                                      <p:cBhvr rctx="PPT">
                                        <p:cTn id="12" dur="indefinite"/>
                                        <p:tgtEl>
                                          <p:spTgt spid="13"/>
                                        </p:tgtEl>
                                        <p:attrNameLst>
                                          <p:attrName>style.opacity</p:attrName>
                                        </p:attrNameLst>
                                      </p:cBhvr>
                                      <p:to>
                                        <p:strVal val="0.5"/>
                                      </p:to>
                                    </p:set>
                                    <p:animEffect filter="image" prLst="opacity: 0.5">
                                      <p:cBhvr rctx="IE">
                                        <p:cTn id="13" dur="indefinite"/>
                                        <p:tgtEl>
                                          <p:spTgt spid="13"/>
                                        </p:tgtEl>
                                      </p:cBhvr>
                                    </p:animEffect>
                                  </p:childTnLst>
                                </p:cTn>
                              </p:par>
                              <p:par>
                                <p:cTn id="14" presetID="9" presetClass="emph" presetSubtype="0" nodeType="withEffect">
                                  <p:stCondLst>
                                    <p:cond delay="0"/>
                                  </p:stCondLst>
                                  <p:childTnLst>
                                    <p:set>
                                      <p:cBhvr rctx="PPT">
                                        <p:cTn id="15" dur="indefinite"/>
                                        <p:tgtEl>
                                          <p:spTgt spid="64"/>
                                        </p:tgtEl>
                                        <p:attrNameLst>
                                          <p:attrName>style.opacity</p:attrName>
                                        </p:attrNameLst>
                                      </p:cBhvr>
                                      <p:to>
                                        <p:strVal val="0.5"/>
                                      </p:to>
                                    </p:set>
                                    <p:animEffect filter="image" prLst="opacity: 0.5">
                                      <p:cBhvr rctx="IE">
                                        <p:cTn id="16" dur="indefinite"/>
                                        <p:tgtEl>
                                          <p:spTgt spid="6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37" fill="hold" grpId="0" nodeType="clickEffect">
                                  <p:stCondLst>
                                    <p:cond delay="0"/>
                                  </p:stCondLst>
                                  <p:childTnLst>
                                    <p:set>
                                      <p:cBhvr>
                                        <p:cTn id="25" dur="1" fill="hold">
                                          <p:stCondLst>
                                            <p:cond delay="0"/>
                                          </p:stCondLst>
                                        </p:cTn>
                                        <p:tgtEl>
                                          <p:spTgt spid="98"/>
                                        </p:tgtEl>
                                        <p:attrNameLst>
                                          <p:attrName>style.visibility</p:attrName>
                                        </p:attrNameLst>
                                      </p:cBhvr>
                                      <p:to>
                                        <p:strVal val="visible"/>
                                      </p:to>
                                    </p:set>
                                    <p:animEffect transition="in" filter="barn(outVertical)">
                                      <p:cBhvr>
                                        <p:cTn id="26" dur="500"/>
                                        <p:tgtEl>
                                          <p:spTgt spid="98"/>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path" presetSubtype="0" accel="50000" decel="50000" fill="hold" grpId="1" nodeType="clickEffect">
                                  <p:stCondLst>
                                    <p:cond delay="0"/>
                                  </p:stCondLst>
                                  <p:childTnLst>
                                    <p:animMotion origin="layout" path="M -2.77778E-6 2.22222E-6 L 0.00417 -0.32014 " pathEditMode="relative" rAng="0" ptsTypes="AA">
                                      <p:cBhvr>
                                        <p:cTn id="30" dur="2000" fill="hold"/>
                                        <p:tgtEl>
                                          <p:spTgt spid="98"/>
                                        </p:tgtEl>
                                        <p:attrNameLst>
                                          <p:attrName>ppt_x</p:attrName>
                                          <p:attrName>ppt_y</p:attrName>
                                        </p:attrNameLst>
                                      </p:cBhvr>
                                      <p:rCtr x="208" y="-16019"/>
                                    </p:animMotion>
                                  </p:childTnLst>
                                </p:cTn>
                              </p:par>
                            </p:childTnLst>
                          </p:cTn>
                        </p:par>
                        <p:par>
                          <p:cTn id="31" fill="hold">
                            <p:stCondLst>
                              <p:cond delay="2000"/>
                            </p:stCondLst>
                            <p:childTnLst>
                              <p:par>
                                <p:cTn id="32" presetID="6" presetClass="exit" presetSubtype="32" fill="hold" grpId="2" nodeType="afterEffect">
                                  <p:stCondLst>
                                    <p:cond delay="0"/>
                                  </p:stCondLst>
                                  <p:childTnLst>
                                    <p:animEffect transition="out" filter="circle(out)">
                                      <p:cBhvr>
                                        <p:cTn id="33" dur="2000"/>
                                        <p:tgtEl>
                                          <p:spTgt spid="98"/>
                                        </p:tgtEl>
                                      </p:cBhvr>
                                    </p:animEffect>
                                    <p:set>
                                      <p:cBhvr>
                                        <p:cTn id="34" dur="1" fill="hold">
                                          <p:stCondLst>
                                            <p:cond delay="1999"/>
                                          </p:stCondLst>
                                        </p:cTn>
                                        <p:tgtEl>
                                          <p:spTgt spid="98"/>
                                        </p:tgtEl>
                                        <p:attrNameLst>
                                          <p:attrName>style.visibility</p:attrName>
                                        </p:attrNameLst>
                                      </p:cBhvr>
                                      <p:to>
                                        <p:strVal val="hidden"/>
                                      </p:to>
                                    </p:set>
                                  </p:childTnLst>
                                </p:cTn>
                              </p:par>
                            </p:childTnLst>
                          </p:cTn>
                        </p:par>
                        <p:par>
                          <p:cTn id="35" fill="hold">
                            <p:stCondLst>
                              <p:cond delay="4000"/>
                            </p:stCondLst>
                            <p:childTnLst>
                              <p:par>
                                <p:cTn id="36" presetID="9" presetClass="emph" presetSubtype="0" nodeType="afterEffect">
                                  <p:stCondLst>
                                    <p:cond delay="0"/>
                                  </p:stCondLst>
                                  <p:childTnLst>
                                    <p:set>
                                      <p:cBhvr rctx="PPT">
                                        <p:cTn id="37" dur="indefinite"/>
                                        <p:tgtEl>
                                          <p:spTgt spid="13"/>
                                        </p:tgtEl>
                                        <p:attrNameLst>
                                          <p:attrName>style.opacity</p:attrName>
                                        </p:attrNameLst>
                                      </p:cBhvr>
                                      <p:to>
                                        <p:strVal val="1"/>
                                      </p:to>
                                    </p:set>
                                    <p:animEffect filter="image" prLst="opacity: 1">
                                      <p:cBhvr rctx="IE">
                                        <p:cTn id="38" dur="indefinite"/>
                                        <p:tgtEl>
                                          <p:spTgt spid="13"/>
                                        </p:tgtEl>
                                      </p:cBhvr>
                                    </p:animEffect>
                                  </p:childTnLst>
                                </p:cTn>
                              </p:par>
                              <p:par>
                                <p:cTn id="39" presetID="9" presetClass="emph" presetSubtype="0" nodeType="withEffect">
                                  <p:stCondLst>
                                    <p:cond delay="0"/>
                                  </p:stCondLst>
                                  <p:childTnLst>
                                    <p:set>
                                      <p:cBhvr rctx="PPT">
                                        <p:cTn id="40" dur="indefinite"/>
                                        <p:tgtEl>
                                          <p:spTgt spid="64"/>
                                        </p:tgtEl>
                                        <p:attrNameLst>
                                          <p:attrName>style.opacity</p:attrName>
                                        </p:attrNameLst>
                                      </p:cBhvr>
                                      <p:to>
                                        <p:strVal val="1"/>
                                      </p:to>
                                    </p:set>
                                    <p:animEffect filter="image" prLst="opacity: 1">
                                      <p:cBhvr rctx="IE">
                                        <p:cTn id="41" dur="indefinite"/>
                                        <p:tgtEl>
                                          <p:spTgt spid="64"/>
                                        </p:tgtEl>
                                      </p:cBhvr>
                                    </p:animEffect>
                                  </p:childTnLst>
                                </p:cTn>
                              </p:par>
                              <p:par>
                                <p:cTn id="42" presetID="1" presetClass="exit" presetSubtype="0" fill="hold" nodeType="withEffect">
                                  <p:stCondLst>
                                    <p:cond delay="0"/>
                                  </p:stCondLst>
                                  <p:childTnLst>
                                    <p:set>
                                      <p:cBhvr>
                                        <p:cTn id="43" dur="1" fill="hold">
                                          <p:stCondLst>
                                            <p:cond delay="0"/>
                                          </p:stCondLst>
                                        </p:cTn>
                                        <p:tgtEl>
                                          <p:spTgt spid="64"/>
                                        </p:tgtEl>
                                        <p:attrNameLst>
                                          <p:attrName>style.visibility</p:attrName>
                                        </p:attrNameLst>
                                      </p:cBhvr>
                                      <p:to>
                                        <p:strVal val="hidden"/>
                                      </p:to>
                                    </p:set>
                                  </p:childTnLst>
                                </p:cTn>
                              </p:par>
                              <p:par>
                                <p:cTn id="44" presetID="10" presetClass="entr" presetSubtype="0" fill="hold" nodeType="withEffect">
                                  <p:stCondLst>
                                    <p:cond delay="0"/>
                                  </p:stCondLst>
                                  <p:childTnLst>
                                    <p:set>
                                      <p:cBhvr>
                                        <p:cTn id="45" dur="1" fill="hold">
                                          <p:stCondLst>
                                            <p:cond delay="0"/>
                                          </p:stCondLst>
                                        </p:cTn>
                                        <p:tgtEl>
                                          <p:spTgt spid="91"/>
                                        </p:tgtEl>
                                        <p:attrNameLst>
                                          <p:attrName>style.visibility</p:attrName>
                                        </p:attrNameLst>
                                      </p:cBhvr>
                                      <p:to>
                                        <p:strVal val="visible"/>
                                      </p:to>
                                    </p:set>
                                    <p:animEffect transition="in" filter="fade">
                                      <p:cBhvr>
                                        <p:cTn id="46" dur="500"/>
                                        <p:tgtEl>
                                          <p:spTgt spid="91"/>
                                        </p:tgtEl>
                                      </p:cBhvr>
                                    </p:animEffect>
                                  </p:childTnLst>
                                </p:cTn>
                              </p:par>
                              <p:par>
                                <p:cTn id="47" presetID="10" presetClass="exit" presetSubtype="0" fill="hold" grpId="1" nodeType="withEffect">
                                  <p:stCondLst>
                                    <p:cond delay="0"/>
                                  </p:stCondLst>
                                  <p:childTnLst>
                                    <p:animEffect transition="out" filter="fade">
                                      <p:cBhvr>
                                        <p:cTn id="48" dur="500"/>
                                        <p:tgtEl>
                                          <p:spTgt spid="10"/>
                                        </p:tgtEl>
                                      </p:cBhvr>
                                    </p:animEffect>
                                    <p:set>
                                      <p:cBhvr>
                                        <p:cTn id="49" dur="1" fill="hold">
                                          <p:stCondLst>
                                            <p:cond delay="499"/>
                                          </p:stCondLst>
                                        </p:cTn>
                                        <p:tgtEl>
                                          <p:spTgt spid="10"/>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22" presetClass="exit" presetSubtype="1" fill="hold" nodeType="clickEffect">
                                  <p:stCondLst>
                                    <p:cond delay="0"/>
                                  </p:stCondLst>
                                  <p:childTnLst>
                                    <p:animEffect transition="out" filter="wipe(up)">
                                      <p:cBhvr>
                                        <p:cTn id="53" dur="1000"/>
                                        <p:tgtEl>
                                          <p:spTgt spid="64"/>
                                        </p:tgtEl>
                                      </p:cBhvr>
                                    </p:animEffect>
                                    <p:set>
                                      <p:cBhvr>
                                        <p:cTn id="54" dur="1" fill="hold">
                                          <p:stCondLst>
                                            <p:cond delay="999"/>
                                          </p:stCondLst>
                                        </p:cTn>
                                        <p:tgtEl>
                                          <p:spTgt spid="64"/>
                                        </p:tgtEl>
                                        <p:attrNameLst>
                                          <p:attrName>style.visibility</p:attrName>
                                        </p:attrNameLst>
                                      </p:cBhvr>
                                      <p:to>
                                        <p:strVal val="hidden"/>
                                      </p:to>
                                    </p:set>
                                  </p:childTnLst>
                                </p:cTn>
                              </p:par>
                              <p:par>
                                <p:cTn id="55" presetID="22" presetClass="entr" presetSubtype="1" fill="hold" nodeType="withEffect">
                                  <p:stCondLst>
                                    <p:cond delay="0"/>
                                  </p:stCondLst>
                                  <p:childTnLst>
                                    <p:set>
                                      <p:cBhvr>
                                        <p:cTn id="56" dur="1" fill="hold">
                                          <p:stCondLst>
                                            <p:cond delay="0"/>
                                          </p:stCondLst>
                                        </p:cTn>
                                        <p:tgtEl>
                                          <p:spTgt spid="71"/>
                                        </p:tgtEl>
                                        <p:attrNameLst>
                                          <p:attrName>style.visibility</p:attrName>
                                        </p:attrNameLst>
                                      </p:cBhvr>
                                      <p:to>
                                        <p:strVal val="visible"/>
                                      </p:to>
                                    </p:set>
                                    <p:animEffect transition="in" filter="wipe(up)">
                                      <p:cBhvr>
                                        <p:cTn id="57" dur="1000"/>
                                        <p:tgtEl>
                                          <p:spTgt spid="71"/>
                                        </p:tgtEl>
                                      </p:cBhvr>
                                    </p:animEffect>
                                  </p:childTnLst>
                                </p:cTn>
                              </p:par>
                            </p:childTnLst>
                          </p:cTn>
                        </p:par>
                        <p:par>
                          <p:cTn id="58" fill="hold">
                            <p:stCondLst>
                              <p:cond delay="1000"/>
                            </p:stCondLst>
                            <p:childTnLst>
                              <p:par>
                                <p:cTn id="59" presetID="22" presetClass="exit" presetSubtype="1" fill="hold" nodeType="afterEffect">
                                  <p:stCondLst>
                                    <p:cond delay="0"/>
                                  </p:stCondLst>
                                  <p:childTnLst>
                                    <p:animEffect transition="out" filter="wipe(up)">
                                      <p:cBhvr>
                                        <p:cTn id="60" dur="1000"/>
                                        <p:tgtEl>
                                          <p:spTgt spid="71"/>
                                        </p:tgtEl>
                                      </p:cBhvr>
                                    </p:animEffect>
                                    <p:set>
                                      <p:cBhvr>
                                        <p:cTn id="61" dur="1" fill="hold">
                                          <p:stCondLst>
                                            <p:cond delay="999"/>
                                          </p:stCondLst>
                                        </p:cTn>
                                        <p:tgtEl>
                                          <p:spTgt spid="71"/>
                                        </p:tgtEl>
                                        <p:attrNameLst>
                                          <p:attrName>style.visibility</p:attrName>
                                        </p:attrNameLst>
                                      </p:cBhvr>
                                      <p:to>
                                        <p:strVal val="hidden"/>
                                      </p:to>
                                    </p:set>
                                  </p:childTnLst>
                                </p:cTn>
                              </p:par>
                              <p:par>
                                <p:cTn id="62" presetID="22" presetClass="exit" presetSubtype="1" fill="hold" nodeType="withEffect">
                                  <p:stCondLst>
                                    <p:cond delay="0"/>
                                  </p:stCondLst>
                                  <p:childTnLst>
                                    <p:animEffect transition="out" filter="wipe(up)">
                                      <p:cBhvr>
                                        <p:cTn id="63" dur="500"/>
                                        <p:tgtEl>
                                          <p:spTgt spid="91"/>
                                        </p:tgtEl>
                                      </p:cBhvr>
                                    </p:animEffect>
                                    <p:set>
                                      <p:cBhvr>
                                        <p:cTn id="64" dur="1" fill="hold">
                                          <p:stCondLst>
                                            <p:cond delay="499"/>
                                          </p:stCondLst>
                                        </p:cTn>
                                        <p:tgtEl>
                                          <p:spTgt spid="91"/>
                                        </p:tgtEl>
                                        <p:attrNameLst>
                                          <p:attrName>style.visibility</p:attrName>
                                        </p:attrNameLst>
                                      </p:cBhvr>
                                      <p:to>
                                        <p:strVal val="hidden"/>
                                      </p:to>
                                    </p:set>
                                  </p:childTnLst>
                                </p:cTn>
                              </p:par>
                            </p:childTnLst>
                          </p:cTn>
                        </p:par>
                        <p:par>
                          <p:cTn id="65" fill="hold">
                            <p:stCondLst>
                              <p:cond delay="2000"/>
                            </p:stCondLst>
                            <p:childTnLst>
                              <p:par>
                                <p:cTn id="66" presetID="19" presetClass="emph" presetSubtype="0" fill="hold" grpId="0" nodeType="afterEffect">
                                  <p:stCondLst>
                                    <p:cond delay="0"/>
                                  </p:stCondLst>
                                  <p:childTnLst>
                                    <p:animClr clrSpc="rgb" dir="cw">
                                      <p:cBhvr override="childStyle">
                                        <p:cTn id="67" dur="500" fill="hold"/>
                                        <p:tgtEl>
                                          <p:spTgt spid="31"/>
                                        </p:tgtEl>
                                        <p:attrNameLst>
                                          <p:attrName>style.color</p:attrName>
                                        </p:attrNameLst>
                                      </p:cBhvr>
                                      <p:to>
                                        <a:srgbClr val="C00000"/>
                                      </p:to>
                                    </p:animClr>
                                    <p:animClr clrSpc="rgb" dir="cw">
                                      <p:cBhvr>
                                        <p:cTn id="68" dur="500" fill="hold"/>
                                        <p:tgtEl>
                                          <p:spTgt spid="31"/>
                                        </p:tgtEl>
                                        <p:attrNameLst>
                                          <p:attrName>fillcolor</p:attrName>
                                        </p:attrNameLst>
                                      </p:cBhvr>
                                      <p:to>
                                        <a:srgbClr val="C00000"/>
                                      </p:to>
                                    </p:animClr>
                                    <p:set>
                                      <p:cBhvr>
                                        <p:cTn id="69" dur="500" fill="hold"/>
                                        <p:tgtEl>
                                          <p:spTgt spid="31"/>
                                        </p:tgtEl>
                                        <p:attrNameLst>
                                          <p:attrName>fill.type</p:attrName>
                                        </p:attrNameLst>
                                      </p:cBhvr>
                                      <p:to>
                                        <p:strVal val="solid"/>
                                      </p:to>
                                    </p:set>
                                    <p:set>
                                      <p:cBhvr>
                                        <p:cTn id="70" dur="500" fill="hold"/>
                                        <p:tgtEl>
                                          <p:spTgt spid="31"/>
                                        </p:tgtEl>
                                        <p:attrNameLst>
                                          <p:attrName>fill.on</p:attrName>
                                        </p:attrNameLst>
                                      </p:cBhvr>
                                      <p:to>
                                        <p:strVal val="true"/>
                                      </p:to>
                                    </p:set>
                                  </p:childTnLst>
                                </p:cTn>
                              </p:par>
                              <p:par>
                                <p:cTn id="71" presetID="19" presetClass="emph" presetSubtype="0" fill="hold" grpId="0" nodeType="withEffect">
                                  <p:stCondLst>
                                    <p:cond delay="0"/>
                                  </p:stCondLst>
                                  <p:childTnLst>
                                    <p:animClr clrSpc="rgb" dir="cw">
                                      <p:cBhvr override="childStyle">
                                        <p:cTn id="72" dur="500" fill="hold"/>
                                        <p:tgtEl>
                                          <p:spTgt spid="29"/>
                                        </p:tgtEl>
                                        <p:attrNameLst>
                                          <p:attrName>style.color</p:attrName>
                                        </p:attrNameLst>
                                      </p:cBhvr>
                                      <p:to>
                                        <a:srgbClr val="C00000"/>
                                      </p:to>
                                    </p:animClr>
                                    <p:animClr clrSpc="rgb" dir="cw">
                                      <p:cBhvr>
                                        <p:cTn id="73" dur="500" fill="hold"/>
                                        <p:tgtEl>
                                          <p:spTgt spid="29"/>
                                        </p:tgtEl>
                                        <p:attrNameLst>
                                          <p:attrName>fillcolor</p:attrName>
                                        </p:attrNameLst>
                                      </p:cBhvr>
                                      <p:to>
                                        <a:srgbClr val="C00000"/>
                                      </p:to>
                                    </p:animClr>
                                    <p:set>
                                      <p:cBhvr>
                                        <p:cTn id="74" dur="500" fill="hold"/>
                                        <p:tgtEl>
                                          <p:spTgt spid="29"/>
                                        </p:tgtEl>
                                        <p:attrNameLst>
                                          <p:attrName>fill.type</p:attrName>
                                        </p:attrNameLst>
                                      </p:cBhvr>
                                      <p:to>
                                        <p:strVal val="solid"/>
                                      </p:to>
                                    </p:set>
                                    <p:set>
                                      <p:cBhvr>
                                        <p:cTn id="75" dur="500" fill="hold"/>
                                        <p:tgtEl>
                                          <p:spTgt spid="29"/>
                                        </p:tgtEl>
                                        <p:attrNameLst>
                                          <p:attrName>fill.on</p:attrName>
                                        </p:attrNameLst>
                                      </p:cBhvr>
                                      <p:to>
                                        <p:strVal val="true"/>
                                      </p:to>
                                    </p:set>
                                  </p:childTnLst>
                                </p:cTn>
                              </p:par>
                              <p:par>
                                <p:cTn id="76" presetID="19" presetClass="emph" presetSubtype="0" fill="hold" grpId="0" nodeType="withEffect">
                                  <p:stCondLst>
                                    <p:cond delay="0"/>
                                  </p:stCondLst>
                                  <p:childTnLst>
                                    <p:animClr clrSpc="rgb" dir="cw">
                                      <p:cBhvr override="childStyle">
                                        <p:cTn id="77" dur="500" fill="hold"/>
                                        <p:tgtEl>
                                          <p:spTgt spid="27"/>
                                        </p:tgtEl>
                                        <p:attrNameLst>
                                          <p:attrName>style.color</p:attrName>
                                        </p:attrNameLst>
                                      </p:cBhvr>
                                      <p:to>
                                        <a:srgbClr val="C00000"/>
                                      </p:to>
                                    </p:animClr>
                                    <p:animClr clrSpc="rgb" dir="cw">
                                      <p:cBhvr>
                                        <p:cTn id="78" dur="500" fill="hold"/>
                                        <p:tgtEl>
                                          <p:spTgt spid="27"/>
                                        </p:tgtEl>
                                        <p:attrNameLst>
                                          <p:attrName>fillcolor</p:attrName>
                                        </p:attrNameLst>
                                      </p:cBhvr>
                                      <p:to>
                                        <a:srgbClr val="C00000"/>
                                      </p:to>
                                    </p:animClr>
                                    <p:set>
                                      <p:cBhvr>
                                        <p:cTn id="79" dur="500" fill="hold"/>
                                        <p:tgtEl>
                                          <p:spTgt spid="27"/>
                                        </p:tgtEl>
                                        <p:attrNameLst>
                                          <p:attrName>fill.type</p:attrName>
                                        </p:attrNameLst>
                                      </p:cBhvr>
                                      <p:to>
                                        <p:strVal val="solid"/>
                                      </p:to>
                                    </p:set>
                                    <p:set>
                                      <p:cBhvr>
                                        <p:cTn id="80" dur="500" fill="hold"/>
                                        <p:tgtEl>
                                          <p:spTgt spid="27"/>
                                        </p:tgtEl>
                                        <p:attrNameLst>
                                          <p:attrName>fill.on</p:attrName>
                                        </p:attrNameLst>
                                      </p:cBhvr>
                                      <p:to>
                                        <p:strVal val="true"/>
                                      </p:to>
                                    </p:set>
                                  </p:childTnLst>
                                </p:cTn>
                              </p:par>
                              <p:par>
                                <p:cTn id="81" presetID="19" presetClass="emph" presetSubtype="0" fill="hold" grpId="0" nodeType="withEffect">
                                  <p:stCondLst>
                                    <p:cond delay="0"/>
                                  </p:stCondLst>
                                  <p:childTnLst>
                                    <p:animClr clrSpc="rgb" dir="cw">
                                      <p:cBhvr override="childStyle">
                                        <p:cTn id="82" dur="500" fill="hold"/>
                                        <p:tgtEl>
                                          <p:spTgt spid="25"/>
                                        </p:tgtEl>
                                        <p:attrNameLst>
                                          <p:attrName>style.color</p:attrName>
                                        </p:attrNameLst>
                                      </p:cBhvr>
                                      <p:to>
                                        <a:srgbClr val="C00000"/>
                                      </p:to>
                                    </p:animClr>
                                    <p:animClr clrSpc="rgb" dir="cw">
                                      <p:cBhvr>
                                        <p:cTn id="83" dur="500" fill="hold"/>
                                        <p:tgtEl>
                                          <p:spTgt spid="25"/>
                                        </p:tgtEl>
                                        <p:attrNameLst>
                                          <p:attrName>fillcolor</p:attrName>
                                        </p:attrNameLst>
                                      </p:cBhvr>
                                      <p:to>
                                        <a:srgbClr val="C00000"/>
                                      </p:to>
                                    </p:animClr>
                                    <p:set>
                                      <p:cBhvr>
                                        <p:cTn id="84" dur="500" fill="hold"/>
                                        <p:tgtEl>
                                          <p:spTgt spid="25"/>
                                        </p:tgtEl>
                                        <p:attrNameLst>
                                          <p:attrName>fill.type</p:attrName>
                                        </p:attrNameLst>
                                      </p:cBhvr>
                                      <p:to>
                                        <p:strVal val="solid"/>
                                      </p:to>
                                    </p:set>
                                    <p:set>
                                      <p:cBhvr>
                                        <p:cTn id="85" dur="500" fill="hold"/>
                                        <p:tgtEl>
                                          <p:spTgt spid="25"/>
                                        </p:tgtEl>
                                        <p:attrNameLst>
                                          <p:attrName>fill.on</p:attrName>
                                        </p:attrNameLst>
                                      </p:cBhvr>
                                      <p:to>
                                        <p:strVal val="true"/>
                                      </p:to>
                                    </p:set>
                                  </p:childTnLst>
                                </p:cTn>
                              </p:par>
                              <p:par>
                                <p:cTn id="86" presetID="19" presetClass="emph" presetSubtype="0" fill="hold" grpId="0" nodeType="withEffect">
                                  <p:stCondLst>
                                    <p:cond delay="0"/>
                                  </p:stCondLst>
                                  <p:childTnLst>
                                    <p:animClr clrSpc="rgb" dir="cw">
                                      <p:cBhvr override="childStyle">
                                        <p:cTn id="87" dur="500" fill="hold"/>
                                        <p:tgtEl>
                                          <p:spTgt spid="23"/>
                                        </p:tgtEl>
                                        <p:attrNameLst>
                                          <p:attrName>style.color</p:attrName>
                                        </p:attrNameLst>
                                      </p:cBhvr>
                                      <p:to>
                                        <a:srgbClr val="C00000"/>
                                      </p:to>
                                    </p:animClr>
                                    <p:animClr clrSpc="rgb" dir="cw">
                                      <p:cBhvr>
                                        <p:cTn id="88" dur="500" fill="hold"/>
                                        <p:tgtEl>
                                          <p:spTgt spid="23"/>
                                        </p:tgtEl>
                                        <p:attrNameLst>
                                          <p:attrName>fillcolor</p:attrName>
                                        </p:attrNameLst>
                                      </p:cBhvr>
                                      <p:to>
                                        <a:srgbClr val="C00000"/>
                                      </p:to>
                                    </p:animClr>
                                    <p:set>
                                      <p:cBhvr>
                                        <p:cTn id="89" dur="500" fill="hold"/>
                                        <p:tgtEl>
                                          <p:spTgt spid="23"/>
                                        </p:tgtEl>
                                        <p:attrNameLst>
                                          <p:attrName>fill.type</p:attrName>
                                        </p:attrNameLst>
                                      </p:cBhvr>
                                      <p:to>
                                        <p:strVal val="solid"/>
                                      </p:to>
                                    </p:set>
                                    <p:set>
                                      <p:cBhvr>
                                        <p:cTn id="90" dur="500" fill="hold"/>
                                        <p:tgtEl>
                                          <p:spTgt spid="23"/>
                                        </p:tgtEl>
                                        <p:attrNameLst>
                                          <p:attrName>fill.on</p:attrName>
                                        </p:attrNameLst>
                                      </p:cBhvr>
                                      <p:to>
                                        <p:strVal val="true"/>
                                      </p:to>
                                    </p:set>
                                  </p:childTnLst>
                                </p:cTn>
                              </p:par>
                              <p:par>
                                <p:cTn id="91" presetID="19" presetClass="emph" presetSubtype="0" fill="hold" grpId="0" nodeType="withEffect">
                                  <p:stCondLst>
                                    <p:cond delay="0"/>
                                  </p:stCondLst>
                                  <p:childTnLst>
                                    <p:animClr clrSpc="rgb" dir="cw">
                                      <p:cBhvr override="childStyle">
                                        <p:cTn id="92" dur="500" fill="hold"/>
                                        <p:tgtEl>
                                          <p:spTgt spid="21"/>
                                        </p:tgtEl>
                                        <p:attrNameLst>
                                          <p:attrName>style.color</p:attrName>
                                        </p:attrNameLst>
                                      </p:cBhvr>
                                      <p:to>
                                        <a:srgbClr val="C00000"/>
                                      </p:to>
                                    </p:animClr>
                                    <p:animClr clrSpc="rgb" dir="cw">
                                      <p:cBhvr>
                                        <p:cTn id="93" dur="500" fill="hold"/>
                                        <p:tgtEl>
                                          <p:spTgt spid="21"/>
                                        </p:tgtEl>
                                        <p:attrNameLst>
                                          <p:attrName>fillcolor</p:attrName>
                                        </p:attrNameLst>
                                      </p:cBhvr>
                                      <p:to>
                                        <a:srgbClr val="C00000"/>
                                      </p:to>
                                    </p:animClr>
                                    <p:set>
                                      <p:cBhvr>
                                        <p:cTn id="94" dur="500" fill="hold"/>
                                        <p:tgtEl>
                                          <p:spTgt spid="21"/>
                                        </p:tgtEl>
                                        <p:attrNameLst>
                                          <p:attrName>fill.type</p:attrName>
                                        </p:attrNameLst>
                                      </p:cBhvr>
                                      <p:to>
                                        <p:strVal val="solid"/>
                                      </p:to>
                                    </p:set>
                                    <p:set>
                                      <p:cBhvr>
                                        <p:cTn id="95" dur="500" fill="hold"/>
                                        <p:tgtEl>
                                          <p:spTgt spid="21"/>
                                        </p:tgtEl>
                                        <p:attrNameLst>
                                          <p:attrName>fill.on</p:attrName>
                                        </p:attrNameLst>
                                      </p:cBhvr>
                                      <p:to>
                                        <p:strVal val="true"/>
                                      </p:to>
                                    </p:set>
                                  </p:childTnLst>
                                </p:cTn>
                              </p:par>
                            </p:childTnLst>
                          </p:cTn>
                        </p:par>
                      </p:childTnLst>
                    </p:cTn>
                  </p:par>
                  <p:par>
                    <p:cTn id="96" fill="hold">
                      <p:stCondLst>
                        <p:cond delay="indefinite"/>
                      </p:stCondLst>
                      <p:childTnLst>
                        <p:par>
                          <p:cTn id="97" fill="hold">
                            <p:stCondLst>
                              <p:cond delay="0"/>
                            </p:stCondLst>
                            <p:childTnLst>
                              <p:par>
                                <p:cTn id="98" presetID="26" presetClass="emph" presetSubtype="0" fill="hold" grpId="2" nodeType="clickEffect">
                                  <p:stCondLst>
                                    <p:cond delay="0"/>
                                  </p:stCondLst>
                                  <p:childTnLst>
                                    <p:animEffect transition="out" filter="fade">
                                      <p:cBhvr>
                                        <p:cTn id="99" dur="1500" tmFilter="0, 0; .2, .5; .8, .5; 1, 0"/>
                                        <p:tgtEl>
                                          <p:spTgt spid="31"/>
                                        </p:tgtEl>
                                      </p:cBhvr>
                                    </p:animEffect>
                                    <p:animScale>
                                      <p:cBhvr>
                                        <p:cTn id="100" dur="750" autoRev="1" fill="hold"/>
                                        <p:tgtEl>
                                          <p:spTgt spid="31"/>
                                        </p:tgtEl>
                                      </p:cBhvr>
                                      <p:by x="105000" y="105000"/>
                                    </p:animScale>
                                  </p:childTnLst>
                                </p:cTn>
                              </p:par>
                              <p:par>
                                <p:cTn id="101" presetID="26" presetClass="emph" presetSubtype="0" fill="hold" grpId="2" nodeType="withEffect">
                                  <p:stCondLst>
                                    <p:cond delay="0"/>
                                  </p:stCondLst>
                                  <p:childTnLst>
                                    <p:animEffect transition="out" filter="fade">
                                      <p:cBhvr>
                                        <p:cTn id="102" dur="1500" tmFilter="0, 0; .2, .5; .8, .5; 1, 0"/>
                                        <p:tgtEl>
                                          <p:spTgt spid="29"/>
                                        </p:tgtEl>
                                      </p:cBhvr>
                                    </p:animEffect>
                                    <p:animScale>
                                      <p:cBhvr>
                                        <p:cTn id="103" dur="750" autoRev="1" fill="hold"/>
                                        <p:tgtEl>
                                          <p:spTgt spid="29"/>
                                        </p:tgtEl>
                                      </p:cBhvr>
                                      <p:by x="105000" y="105000"/>
                                    </p:animScale>
                                  </p:childTnLst>
                                </p:cTn>
                              </p:par>
                              <p:par>
                                <p:cTn id="104" presetID="26" presetClass="emph" presetSubtype="0" fill="hold" grpId="2" nodeType="withEffect">
                                  <p:stCondLst>
                                    <p:cond delay="0"/>
                                  </p:stCondLst>
                                  <p:childTnLst>
                                    <p:animEffect transition="out" filter="fade">
                                      <p:cBhvr>
                                        <p:cTn id="105" dur="1500" tmFilter="0, 0; .2, .5; .8, .5; 1, 0"/>
                                        <p:tgtEl>
                                          <p:spTgt spid="27"/>
                                        </p:tgtEl>
                                      </p:cBhvr>
                                    </p:animEffect>
                                    <p:animScale>
                                      <p:cBhvr>
                                        <p:cTn id="106" dur="750" autoRev="1" fill="hold"/>
                                        <p:tgtEl>
                                          <p:spTgt spid="27"/>
                                        </p:tgtEl>
                                      </p:cBhvr>
                                      <p:by x="105000" y="105000"/>
                                    </p:animScale>
                                  </p:childTnLst>
                                </p:cTn>
                              </p:par>
                              <p:par>
                                <p:cTn id="107" presetID="26" presetClass="emph" presetSubtype="0" fill="hold" grpId="2" nodeType="withEffect">
                                  <p:stCondLst>
                                    <p:cond delay="0"/>
                                  </p:stCondLst>
                                  <p:childTnLst>
                                    <p:animEffect transition="out" filter="fade">
                                      <p:cBhvr>
                                        <p:cTn id="108" dur="1500" tmFilter="0, 0; .2, .5; .8, .5; 1, 0"/>
                                        <p:tgtEl>
                                          <p:spTgt spid="25"/>
                                        </p:tgtEl>
                                      </p:cBhvr>
                                    </p:animEffect>
                                    <p:animScale>
                                      <p:cBhvr>
                                        <p:cTn id="109" dur="750" autoRev="1" fill="hold"/>
                                        <p:tgtEl>
                                          <p:spTgt spid="25"/>
                                        </p:tgtEl>
                                      </p:cBhvr>
                                      <p:by x="105000" y="105000"/>
                                    </p:animScale>
                                  </p:childTnLst>
                                </p:cTn>
                              </p:par>
                              <p:par>
                                <p:cTn id="110" presetID="26" presetClass="emph" presetSubtype="0" fill="hold" grpId="2" nodeType="withEffect">
                                  <p:stCondLst>
                                    <p:cond delay="0"/>
                                  </p:stCondLst>
                                  <p:childTnLst>
                                    <p:animEffect transition="out" filter="fade">
                                      <p:cBhvr>
                                        <p:cTn id="111" dur="1500" tmFilter="0, 0; .2, .5; .8, .5; 1, 0"/>
                                        <p:tgtEl>
                                          <p:spTgt spid="23"/>
                                        </p:tgtEl>
                                      </p:cBhvr>
                                    </p:animEffect>
                                    <p:animScale>
                                      <p:cBhvr>
                                        <p:cTn id="112" dur="750" autoRev="1" fill="hold"/>
                                        <p:tgtEl>
                                          <p:spTgt spid="23"/>
                                        </p:tgtEl>
                                      </p:cBhvr>
                                      <p:by x="105000" y="105000"/>
                                    </p:animScale>
                                  </p:childTnLst>
                                </p:cTn>
                              </p:par>
                              <p:par>
                                <p:cTn id="113" presetID="26" presetClass="emph" presetSubtype="0" fill="hold" grpId="2" nodeType="withEffect">
                                  <p:stCondLst>
                                    <p:cond delay="0"/>
                                  </p:stCondLst>
                                  <p:childTnLst>
                                    <p:animEffect transition="out" filter="fade">
                                      <p:cBhvr>
                                        <p:cTn id="114" dur="1500" tmFilter="0, 0; .2, .5; .8, .5; 1, 0"/>
                                        <p:tgtEl>
                                          <p:spTgt spid="21"/>
                                        </p:tgtEl>
                                      </p:cBhvr>
                                    </p:animEffect>
                                    <p:animScale>
                                      <p:cBhvr>
                                        <p:cTn id="115" dur="750" autoRev="1" fill="hold"/>
                                        <p:tgtEl>
                                          <p:spTgt spid="21"/>
                                        </p:tgtEl>
                                      </p:cBhvr>
                                      <p:by x="105000" y="105000"/>
                                    </p:animScale>
                                  </p:childTnLst>
                                </p:cTn>
                              </p:par>
                            </p:childTnLst>
                          </p:cTn>
                        </p:par>
                        <p:par>
                          <p:cTn id="116" fill="hold">
                            <p:stCondLst>
                              <p:cond delay="1500"/>
                            </p:stCondLst>
                            <p:childTnLst>
                              <p:par>
                                <p:cTn id="117" presetID="22" presetClass="entr" presetSubtype="4" fill="hold" nodeType="afterEffect">
                                  <p:stCondLst>
                                    <p:cond delay="0"/>
                                  </p:stCondLst>
                                  <p:childTnLst>
                                    <p:set>
                                      <p:cBhvr>
                                        <p:cTn id="118" dur="1" fill="hold">
                                          <p:stCondLst>
                                            <p:cond delay="0"/>
                                          </p:stCondLst>
                                        </p:cTn>
                                        <p:tgtEl>
                                          <p:spTgt spid="78"/>
                                        </p:tgtEl>
                                        <p:attrNameLst>
                                          <p:attrName>style.visibility</p:attrName>
                                        </p:attrNameLst>
                                      </p:cBhvr>
                                      <p:to>
                                        <p:strVal val="visible"/>
                                      </p:to>
                                    </p:set>
                                    <p:animEffect transition="in" filter="wipe(down)">
                                      <p:cBhvr>
                                        <p:cTn id="119" dur="1000"/>
                                        <p:tgtEl>
                                          <p:spTgt spid="78"/>
                                        </p:tgtEl>
                                      </p:cBhvr>
                                    </p:animEffect>
                                  </p:childTnLst>
                                </p:cTn>
                              </p:par>
                            </p:childTnLst>
                          </p:cTn>
                        </p:par>
                        <p:par>
                          <p:cTn id="120" fill="hold">
                            <p:stCondLst>
                              <p:cond delay="2500"/>
                            </p:stCondLst>
                            <p:childTnLst>
                              <p:par>
                                <p:cTn id="121" presetID="22" presetClass="exit" presetSubtype="4" fill="hold" nodeType="afterEffect">
                                  <p:stCondLst>
                                    <p:cond delay="0"/>
                                  </p:stCondLst>
                                  <p:childTnLst>
                                    <p:animEffect transition="out" filter="wipe(down)">
                                      <p:cBhvr>
                                        <p:cTn id="122" dur="1000"/>
                                        <p:tgtEl>
                                          <p:spTgt spid="78"/>
                                        </p:tgtEl>
                                      </p:cBhvr>
                                    </p:animEffect>
                                    <p:set>
                                      <p:cBhvr>
                                        <p:cTn id="123" dur="1" fill="hold">
                                          <p:stCondLst>
                                            <p:cond delay="999"/>
                                          </p:stCondLst>
                                        </p:cTn>
                                        <p:tgtEl>
                                          <p:spTgt spid="78"/>
                                        </p:tgtEl>
                                        <p:attrNameLst>
                                          <p:attrName>style.visibility</p:attrName>
                                        </p:attrNameLst>
                                      </p:cBhvr>
                                      <p:to>
                                        <p:strVal val="hidden"/>
                                      </p:to>
                                    </p:set>
                                  </p:childTnLst>
                                </p:cTn>
                              </p:par>
                            </p:childTnLst>
                          </p:cTn>
                        </p:par>
                        <p:par>
                          <p:cTn id="124" fill="hold">
                            <p:stCondLst>
                              <p:cond delay="3500"/>
                            </p:stCondLst>
                            <p:childTnLst>
                              <p:par>
                                <p:cTn id="125" presetID="22" presetClass="entr" presetSubtype="4" fill="hold" nodeType="afterEffect">
                                  <p:stCondLst>
                                    <p:cond delay="0"/>
                                  </p:stCondLst>
                                  <p:childTnLst>
                                    <p:set>
                                      <p:cBhvr>
                                        <p:cTn id="126" dur="1" fill="hold">
                                          <p:stCondLst>
                                            <p:cond delay="0"/>
                                          </p:stCondLst>
                                        </p:cTn>
                                        <p:tgtEl>
                                          <p:spTgt spid="91"/>
                                        </p:tgtEl>
                                        <p:attrNameLst>
                                          <p:attrName>style.visibility</p:attrName>
                                        </p:attrNameLst>
                                      </p:cBhvr>
                                      <p:to>
                                        <p:strVal val="visible"/>
                                      </p:to>
                                    </p:set>
                                    <p:animEffect transition="in" filter="wipe(down)">
                                      <p:cBhvr>
                                        <p:cTn id="127" dur="1000"/>
                                        <p:tgtEl>
                                          <p:spTgt spid="91"/>
                                        </p:tgtEl>
                                      </p:cBhvr>
                                    </p:animEffect>
                                  </p:childTnLst>
                                </p:cTn>
                              </p:par>
                            </p:childTnLst>
                          </p:cTn>
                        </p:par>
                      </p:childTnLst>
                    </p:cTn>
                  </p:par>
                  <p:par>
                    <p:cTn id="128" fill="hold">
                      <p:stCondLst>
                        <p:cond delay="indefinite"/>
                      </p:stCondLst>
                      <p:childTnLst>
                        <p:par>
                          <p:cTn id="129" fill="hold">
                            <p:stCondLst>
                              <p:cond delay="0"/>
                            </p:stCondLst>
                            <p:childTnLst>
                              <p:par>
                                <p:cTn id="130" presetID="16" presetClass="entr" presetSubtype="37" fill="hold" grpId="0" nodeType="clickEffect">
                                  <p:stCondLst>
                                    <p:cond delay="0"/>
                                  </p:stCondLst>
                                  <p:childTnLst>
                                    <p:set>
                                      <p:cBhvr>
                                        <p:cTn id="131" dur="1" fill="hold">
                                          <p:stCondLst>
                                            <p:cond delay="0"/>
                                          </p:stCondLst>
                                        </p:cTn>
                                        <p:tgtEl>
                                          <p:spTgt spid="105"/>
                                        </p:tgtEl>
                                        <p:attrNameLst>
                                          <p:attrName>style.visibility</p:attrName>
                                        </p:attrNameLst>
                                      </p:cBhvr>
                                      <p:to>
                                        <p:strVal val="visible"/>
                                      </p:to>
                                    </p:set>
                                    <p:animEffect transition="in" filter="barn(outVertical)">
                                      <p:cBhvr>
                                        <p:cTn id="132" dur="500"/>
                                        <p:tgtEl>
                                          <p:spTgt spid="105"/>
                                        </p:tgtEl>
                                      </p:cBhvr>
                                    </p:animEffect>
                                  </p:childTnLst>
                                </p:cTn>
                              </p:par>
                            </p:childTnLst>
                          </p:cTn>
                        </p:par>
                      </p:childTnLst>
                    </p:cTn>
                  </p:par>
                  <p:par>
                    <p:cTn id="133" fill="hold">
                      <p:stCondLst>
                        <p:cond delay="indefinite"/>
                      </p:stCondLst>
                      <p:childTnLst>
                        <p:par>
                          <p:cTn id="134" fill="hold">
                            <p:stCondLst>
                              <p:cond delay="0"/>
                            </p:stCondLst>
                            <p:childTnLst>
                              <p:par>
                                <p:cTn id="135" presetID="42" presetClass="path" presetSubtype="0" accel="50000" decel="50000" fill="hold" grpId="1" nodeType="clickEffect">
                                  <p:stCondLst>
                                    <p:cond delay="0"/>
                                  </p:stCondLst>
                                  <p:childTnLst>
                                    <p:animMotion origin="layout" path="M 2.77778E-7 7.40741E-7 L 0.00417 -0.32014 " pathEditMode="relative" rAng="0" ptsTypes="AA">
                                      <p:cBhvr>
                                        <p:cTn id="136" dur="2000" fill="hold"/>
                                        <p:tgtEl>
                                          <p:spTgt spid="105"/>
                                        </p:tgtEl>
                                        <p:attrNameLst>
                                          <p:attrName>ppt_x</p:attrName>
                                          <p:attrName>ppt_y</p:attrName>
                                        </p:attrNameLst>
                                      </p:cBhvr>
                                      <p:rCtr x="208" y="-16019"/>
                                    </p:animMotion>
                                  </p:childTnLst>
                                </p:cTn>
                              </p:par>
                            </p:childTnLst>
                          </p:cTn>
                        </p:par>
                        <p:par>
                          <p:cTn id="137" fill="hold">
                            <p:stCondLst>
                              <p:cond delay="2000"/>
                            </p:stCondLst>
                            <p:childTnLst>
                              <p:par>
                                <p:cTn id="138" presetID="6" presetClass="exit" presetSubtype="32" fill="hold" grpId="2" nodeType="afterEffect">
                                  <p:stCondLst>
                                    <p:cond delay="0"/>
                                  </p:stCondLst>
                                  <p:childTnLst>
                                    <p:animEffect transition="out" filter="circle(out)">
                                      <p:cBhvr>
                                        <p:cTn id="139" dur="2000"/>
                                        <p:tgtEl>
                                          <p:spTgt spid="105"/>
                                        </p:tgtEl>
                                      </p:cBhvr>
                                    </p:animEffect>
                                    <p:set>
                                      <p:cBhvr>
                                        <p:cTn id="140" dur="1" fill="hold">
                                          <p:stCondLst>
                                            <p:cond delay="1999"/>
                                          </p:stCondLst>
                                        </p:cTn>
                                        <p:tgtEl>
                                          <p:spTgt spid="105"/>
                                        </p:tgtEl>
                                        <p:attrNameLst>
                                          <p:attrName>style.visibility</p:attrName>
                                        </p:attrNameLst>
                                      </p:cBhvr>
                                      <p:to>
                                        <p:strVal val="hidden"/>
                                      </p:to>
                                    </p:set>
                                  </p:childTnLst>
                                </p:cTn>
                              </p:par>
                            </p:childTnLst>
                          </p:cTn>
                        </p:par>
                      </p:childTnLst>
                    </p:cTn>
                  </p:par>
                  <p:par>
                    <p:cTn id="141" fill="hold">
                      <p:stCondLst>
                        <p:cond delay="indefinite"/>
                      </p:stCondLst>
                      <p:childTnLst>
                        <p:par>
                          <p:cTn id="142" fill="hold">
                            <p:stCondLst>
                              <p:cond delay="0"/>
                            </p:stCondLst>
                            <p:childTnLst>
                              <p:par>
                                <p:cTn id="143" presetID="32" presetClass="emph" presetSubtype="0" fill="hold" grpId="3" nodeType="clickEffect">
                                  <p:stCondLst>
                                    <p:cond delay="0"/>
                                  </p:stCondLst>
                                  <p:childTnLst>
                                    <p:animRot by="120000">
                                      <p:cBhvr>
                                        <p:cTn id="144" dur="100" fill="hold">
                                          <p:stCondLst>
                                            <p:cond delay="0"/>
                                          </p:stCondLst>
                                        </p:cTn>
                                        <p:tgtEl>
                                          <p:spTgt spid="21"/>
                                        </p:tgtEl>
                                        <p:attrNameLst>
                                          <p:attrName>r</p:attrName>
                                        </p:attrNameLst>
                                      </p:cBhvr>
                                    </p:animRot>
                                    <p:animRot by="-240000">
                                      <p:cBhvr>
                                        <p:cTn id="145" dur="200" fill="hold">
                                          <p:stCondLst>
                                            <p:cond delay="200"/>
                                          </p:stCondLst>
                                        </p:cTn>
                                        <p:tgtEl>
                                          <p:spTgt spid="21"/>
                                        </p:tgtEl>
                                        <p:attrNameLst>
                                          <p:attrName>r</p:attrName>
                                        </p:attrNameLst>
                                      </p:cBhvr>
                                    </p:animRot>
                                    <p:animRot by="240000">
                                      <p:cBhvr>
                                        <p:cTn id="146" dur="200" fill="hold">
                                          <p:stCondLst>
                                            <p:cond delay="400"/>
                                          </p:stCondLst>
                                        </p:cTn>
                                        <p:tgtEl>
                                          <p:spTgt spid="21"/>
                                        </p:tgtEl>
                                        <p:attrNameLst>
                                          <p:attrName>r</p:attrName>
                                        </p:attrNameLst>
                                      </p:cBhvr>
                                    </p:animRot>
                                    <p:animRot by="-240000">
                                      <p:cBhvr>
                                        <p:cTn id="147" dur="200" fill="hold">
                                          <p:stCondLst>
                                            <p:cond delay="600"/>
                                          </p:stCondLst>
                                        </p:cTn>
                                        <p:tgtEl>
                                          <p:spTgt spid="21"/>
                                        </p:tgtEl>
                                        <p:attrNameLst>
                                          <p:attrName>r</p:attrName>
                                        </p:attrNameLst>
                                      </p:cBhvr>
                                    </p:animRot>
                                    <p:animRot by="120000">
                                      <p:cBhvr>
                                        <p:cTn id="148" dur="200" fill="hold">
                                          <p:stCondLst>
                                            <p:cond delay="800"/>
                                          </p:stCondLst>
                                        </p:cTn>
                                        <p:tgtEl>
                                          <p:spTgt spid="21"/>
                                        </p:tgtEl>
                                        <p:attrNameLst>
                                          <p:attrName>r</p:attrName>
                                        </p:attrNameLst>
                                      </p:cBhvr>
                                    </p:animRot>
                                  </p:childTnLst>
                                </p:cTn>
                              </p:par>
                              <p:par>
                                <p:cTn id="149" presetID="19" presetClass="emph" presetSubtype="0" fill="hold" grpId="4" nodeType="withEffect">
                                  <p:stCondLst>
                                    <p:cond delay="0"/>
                                  </p:stCondLst>
                                  <p:childTnLst>
                                    <p:animClr clrSpc="rgb" dir="cw">
                                      <p:cBhvr override="childStyle">
                                        <p:cTn id="150" dur="800" fill="hold"/>
                                        <p:tgtEl>
                                          <p:spTgt spid="21"/>
                                        </p:tgtEl>
                                        <p:attrNameLst>
                                          <p:attrName>style.color</p:attrName>
                                        </p:attrNameLst>
                                      </p:cBhvr>
                                      <p:to>
                                        <a:schemeClr val="accent2"/>
                                      </p:to>
                                    </p:animClr>
                                    <p:animClr clrSpc="rgb" dir="cw">
                                      <p:cBhvr>
                                        <p:cTn id="151" dur="800" fill="hold"/>
                                        <p:tgtEl>
                                          <p:spTgt spid="21"/>
                                        </p:tgtEl>
                                        <p:attrNameLst>
                                          <p:attrName>fillcolor</p:attrName>
                                        </p:attrNameLst>
                                      </p:cBhvr>
                                      <p:to>
                                        <a:schemeClr val="accent2"/>
                                      </p:to>
                                    </p:animClr>
                                    <p:set>
                                      <p:cBhvr>
                                        <p:cTn id="152" dur="800" fill="hold"/>
                                        <p:tgtEl>
                                          <p:spTgt spid="21"/>
                                        </p:tgtEl>
                                        <p:attrNameLst>
                                          <p:attrName>fill.type</p:attrName>
                                        </p:attrNameLst>
                                      </p:cBhvr>
                                      <p:to>
                                        <p:strVal val="solid"/>
                                      </p:to>
                                    </p:set>
                                    <p:set>
                                      <p:cBhvr>
                                        <p:cTn id="153" dur="800" fill="hold"/>
                                        <p:tgtEl>
                                          <p:spTgt spid="21"/>
                                        </p:tgtEl>
                                        <p:attrNameLst>
                                          <p:attrName>fill.on</p:attrName>
                                        </p:attrNameLst>
                                      </p:cBhvr>
                                      <p:to>
                                        <p:strVal val="true"/>
                                      </p:to>
                                    </p:set>
                                  </p:childTnLst>
                                </p:cTn>
                              </p:par>
                            </p:childTnLst>
                          </p:cTn>
                        </p:par>
                        <p:par>
                          <p:cTn id="154" fill="hold">
                            <p:stCondLst>
                              <p:cond delay="1000"/>
                            </p:stCondLst>
                            <p:childTnLst>
                              <p:par>
                                <p:cTn id="155" presetID="10" presetClass="entr" presetSubtype="0" fill="hold" grpId="1" nodeType="afterEffect">
                                  <p:stCondLst>
                                    <p:cond delay="0"/>
                                  </p:stCondLst>
                                  <p:childTnLst>
                                    <p:set>
                                      <p:cBhvr>
                                        <p:cTn id="156" dur="1" fill="hold">
                                          <p:stCondLst>
                                            <p:cond delay="0"/>
                                          </p:stCondLst>
                                        </p:cTn>
                                        <p:tgtEl>
                                          <p:spTgt spid="4"/>
                                        </p:tgtEl>
                                        <p:attrNameLst>
                                          <p:attrName>style.visibility</p:attrName>
                                        </p:attrNameLst>
                                      </p:cBhvr>
                                      <p:to>
                                        <p:strVal val="visible"/>
                                      </p:to>
                                    </p:set>
                                    <p:animEffect transition="in" filter="fade">
                                      <p:cBhvr>
                                        <p:cTn id="157" dur="1500"/>
                                        <p:tgtEl>
                                          <p:spTgt spid="4"/>
                                        </p:tgtEl>
                                      </p:cBhvr>
                                    </p:animEffect>
                                  </p:childTnLst>
                                </p:cTn>
                              </p:par>
                              <p:par>
                                <p:cTn id="158" presetID="42" presetClass="path" presetSubtype="0" accel="50000" decel="50000" fill="hold" grpId="0" nodeType="withEffect">
                                  <p:stCondLst>
                                    <p:cond delay="0"/>
                                  </p:stCondLst>
                                  <p:childTnLst>
                                    <p:animMotion origin="layout" path="M 0.16979 0.38889 L -4.72222E-6 1.85185E-6 " pathEditMode="relative" rAng="0" ptsTypes="AA">
                                      <p:cBhvr>
                                        <p:cTn id="159" dur="2500" fill="hold"/>
                                        <p:tgtEl>
                                          <p:spTgt spid="4"/>
                                        </p:tgtEl>
                                        <p:attrNameLst>
                                          <p:attrName>ppt_x</p:attrName>
                                          <p:attrName>ppt_y</p:attrName>
                                        </p:attrNameLst>
                                      </p:cBhvr>
                                      <p:rCtr x="-8438" y="-19444"/>
                                    </p:animMotion>
                                  </p:childTnLst>
                                </p:cTn>
                              </p:par>
                            </p:childTnLst>
                          </p:cTn>
                        </p:par>
                        <p:par>
                          <p:cTn id="160" fill="hold">
                            <p:stCondLst>
                              <p:cond delay="3500"/>
                            </p:stCondLst>
                            <p:childTnLst>
                              <p:par>
                                <p:cTn id="161" presetID="50" presetClass="path" presetSubtype="0" accel="50000" decel="50000" fill="hold" grpId="2" nodeType="afterEffect">
                                  <p:stCondLst>
                                    <p:cond delay="0"/>
                                  </p:stCondLst>
                                  <p:childTnLst>
                                    <p:animMotion origin="layout" path="M -3.05556E-6 1.85185E-6 L -0.06198 1.85185E-6 C -0.08975 1.85185E-6 -0.12378 0.12569 -0.12378 0.22801 L -0.12378 0.45602 " pathEditMode="relative" rAng="0" ptsTypes="AAAA">
                                      <p:cBhvr>
                                        <p:cTn id="162" dur="3000" fill="hold"/>
                                        <p:tgtEl>
                                          <p:spTgt spid="4"/>
                                        </p:tgtEl>
                                        <p:attrNameLst>
                                          <p:attrName>ppt_x</p:attrName>
                                          <p:attrName>ppt_y</p:attrName>
                                        </p:attrNameLst>
                                      </p:cBhvr>
                                      <p:rCtr x="-6198" y="22801"/>
                                    </p:animMotion>
                                  </p:childTnLst>
                                </p:cTn>
                              </p:par>
                            </p:childTnLst>
                          </p:cTn>
                        </p:par>
                        <p:par>
                          <p:cTn id="163" fill="hold">
                            <p:stCondLst>
                              <p:cond delay="6500"/>
                            </p:stCondLst>
                            <p:childTnLst>
                              <p:par>
                                <p:cTn id="164" presetID="6" presetClass="exit" presetSubtype="32" fill="hold" grpId="3" nodeType="afterEffect">
                                  <p:stCondLst>
                                    <p:cond delay="0"/>
                                  </p:stCondLst>
                                  <p:childTnLst>
                                    <p:animEffect transition="out" filter="circle(out)">
                                      <p:cBhvr>
                                        <p:cTn id="165" dur="1500"/>
                                        <p:tgtEl>
                                          <p:spTgt spid="4"/>
                                        </p:tgtEl>
                                      </p:cBhvr>
                                    </p:animEffect>
                                    <p:set>
                                      <p:cBhvr>
                                        <p:cTn id="166" dur="1" fill="hold">
                                          <p:stCondLst>
                                            <p:cond delay="1499"/>
                                          </p:stCondLst>
                                        </p:cTn>
                                        <p:tgtEl>
                                          <p:spTgt spid="4"/>
                                        </p:tgtEl>
                                        <p:attrNameLst>
                                          <p:attrName>style.visibility</p:attrName>
                                        </p:attrNameLst>
                                      </p:cBhvr>
                                      <p:to>
                                        <p:strVal val="hidden"/>
                                      </p:to>
                                    </p:set>
                                  </p:childTnLst>
                                </p:cTn>
                              </p:par>
                              <p:par>
                                <p:cTn id="167" presetID="19" presetClass="emph" presetSubtype="0" fill="hold" grpId="5" nodeType="withEffect">
                                  <p:stCondLst>
                                    <p:cond delay="0"/>
                                  </p:stCondLst>
                                  <p:childTnLst>
                                    <p:animClr clrSpc="rgb" dir="cw">
                                      <p:cBhvr override="childStyle">
                                        <p:cTn id="168" dur="900" fill="hold"/>
                                        <p:tgtEl>
                                          <p:spTgt spid="21"/>
                                        </p:tgtEl>
                                        <p:attrNameLst>
                                          <p:attrName>style.color</p:attrName>
                                        </p:attrNameLst>
                                      </p:cBhvr>
                                      <p:to>
                                        <a:srgbClr val="C00000"/>
                                      </p:to>
                                    </p:animClr>
                                    <p:animClr clrSpc="rgb" dir="cw">
                                      <p:cBhvr>
                                        <p:cTn id="169" dur="900" fill="hold"/>
                                        <p:tgtEl>
                                          <p:spTgt spid="21"/>
                                        </p:tgtEl>
                                        <p:attrNameLst>
                                          <p:attrName>fillcolor</p:attrName>
                                        </p:attrNameLst>
                                      </p:cBhvr>
                                      <p:to>
                                        <a:srgbClr val="C00000"/>
                                      </p:to>
                                    </p:animClr>
                                    <p:set>
                                      <p:cBhvr>
                                        <p:cTn id="170" dur="900" fill="hold"/>
                                        <p:tgtEl>
                                          <p:spTgt spid="21"/>
                                        </p:tgtEl>
                                        <p:attrNameLst>
                                          <p:attrName>fill.type</p:attrName>
                                        </p:attrNameLst>
                                      </p:cBhvr>
                                      <p:to>
                                        <p:strVal val="solid"/>
                                      </p:to>
                                    </p:set>
                                    <p:set>
                                      <p:cBhvr>
                                        <p:cTn id="171" dur="900" fill="hold"/>
                                        <p:tgtEl>
                                          <p:spTgt spid="21"/>
                                        </p:tgtEl>
                                        <p:attrNameLst>
                                          <p:attrName>fill.on</p:attrName>
                                        </p:attrNameLst>
                                      </p:cBhvr>
                                      <p:to>
                                        <p:strVal val="true"/>
                                      </p:to>
                                    </p:set>
                                  </p:childTnLst>
                                </p:cTn>
                              </p:par>
                            </p:childTnLst>
                          </p:cTn>
                        </p:par>
                      </p:childTnLst>
                    </p:cTn>
                  </p:par>
                  <p:par>
                    <p:cTn id="172" fill="hold">
                      <p:stCondLst>
                        <p:cond delay="indefinite"/>
                      </p:stCondLst>
                      <p:childTnLst>
                        <p:par>
                          <p:cTn id="173" fill="hold">
                            <p:stCondLst>
                              <p:cond delay="0"/>
                            </p:stCondLst>
                            <p:childTnLst>
                              <p:par>
                                <p:cTn id="174" presetID="16" presetClass="entr" presetSubtype="37" fill="hold" grpId="0" nodeType="clickEffect">
                                  <p:stCondLst>
                                    <p:cond delay="0"/>
                                  </p:stCondLst>
                                  <p:childTnLst>
                                    <p:set>
                                      <p:cBhvr>
                                        <p:cTn id="175" dur="1" fill="hold">
                                          <p:stCondLst>
                                            <p:cond delay="0"/>
                                          </p:stCondLst>
                                        </p:cTn>
                                        <p:tgtEl>
                                          <p:spTgt spid="106"/>
                                        </p:tgtEl>
                                        <p:attrNameLst>
                                          <p:attrName>style.visibility</p:attrName>
                                        </p:attrNameLst>
                                      </p:cBhvr>
                                      <p:to>
                                        <p:strVal val="visible"/>
                                      </p:to>
                                    </p:set>
                                    <p:animEffect transition="in" filter="barn(outVertical)">
                                      <p:cBhvr>
                                        <p:cTn id="176" dur="500"/>
                                        <p:tgtEl>
                                          <p:spTgt spid="106"/>
                                        </p:tgtEl>
                                      </p:cBhvr>
                                    </p:animEffect>
                                  </p:childTnLst>
                                </p:cTn>
                              </p:par>
                            </p:childTnLst>
                          </p:cTn>
                        </p:par>
                      </p:childTnLst>
                    </p:cTn>
                  </p:par>
                  <p:par>
                    <p:cTn id="177" fill="hold">
                      <p:stCondLst>
                        <p:cond delay="indefinite"/>
                      </p:stCondLst>
                      <p:childTnLst>
                        <p:par>
                          <p:cTn id="178" fill="hold">
                            <p:stCondLst>
                              <p:cond delay="0"/>
                            </p:stCondLst>
                            <p:childTnLst>
                              <p:par>
                                <p:cTn id="179" presetID="42" presetClass="path" presetSubtype="0" accel="50000" decel="50000" fill="hold" grpId="1" nodeType="clickEffect">
                                  <p:stCondLst>
                                    <p:cond delay="0"/>
                                  </p:stCondLst>
                                  <p:childTnLst>
                                    <p:animMotion origin="layout" path="M 4.44444E-6 2.22222E-6 L 0.00416 -0.32014 " pathEditMode="relative" rAng="0" ptsTypes="AA">
                                      <p:cBhvr>
                                        <p:cTn id="180" dur="2000" fill="hold"/>
                                        <p:tgtEl>
                                          <p:spTgt spid="106"/>
                                        </p:tgtEl>
                                        <p:attrNameLst>
                                          <p:attrName>ppt_x</p:attrName>
                                          <p:attrName>ppt_y</p:attrName>
                                        </p:attrNameLst>
                                      </p:cBhvr>
                                      <p:rCtr x="208" y="-16019"/>
                                    </p:animMotion>
                                  </p:childTnLst>
                                </p:cTn>
                              </p:par>
                            </p:childTnLst>
                          </p:cTn>
                        </p:par>
                        <p:par>
                          <p:cTn id="181" fill="hold">
                            <p:stCondLst>
                              <p:cond delay="2000"/>
                            </p:stCondLst>
                            <p:childTnLst>
                              <p:par>
                                <p:cTn id="182" presetID="6" presetClass="exit" presetSubtype="32" fill="hold" grpId="2" nodeType="afterEffect">
                                  <p:stCondLst>
                                    <p:cond delay="0"/>
                                  </p:stCondLst>
                                  <p:childTnLst>
                                    <p:animEffect transition="out" filter="circle(out)">
                                      <p:cBhvr>
                                        <p:cTn id="183" dur="2000"/>
                                        <p:tgtEl>
                                          <p:spTgt spid="106"/>
                                        </p:tgtEl>
                                      </p:cBhvr>
                                    </p:animEffect>
                                    <p:set>
                                      <p:cBhvr>
                                        <p:cTn id="184" dur="1" fill="hold">
                                          <p:stCondLst>
                                            <p:cond delay="1999"/>
                                          </p:stCondLst>
                                        </p:cTn>
                                        <p:tgtEl>
                                          <p:spTgt spid="106"/>
                                        </p:tgtEl>
                                        <p:attrNameLst>
                                          <p:attrName>style.visibility</p:attrName>
                                        </p:attrNameLst>
                                      </p:cBhvr>
                                      <p:to>
                                        <p:strVal val="hidden"/>
                                      </p:to>
                                    </p:set>
                                  </p:childTnLst>
                                </p:cTn>
                              </p:par>
                            </p:childTnLst>
                          </p:cTn>
                        </p:par>
                      </p:childTnLst>
                    </p:cTn>
                  </p:par>
                  <p:par>
                    <p:cTn id="185" fill="hold">
                      <p:stCondLst>
                        <p:cond delay="indefinite"/>
                      </p:stCondLst>
                      <p:childTnLst>
                        <p:par>
                          <p:cTn id="186" fill="hold">
                            <p:stCondLst>
                              <p:cond delay="0"/>
                            </p:stCondLst>
                            <p:childTnLst>
                              <p:par>
                                <p:cTn id="187" presetID="1" presetClass="entr" presetSubtype="0" fill="hold" nodeType="clickEffect">
                                  <p:stCondLst>
                                    <p:cond delay="0"/>
                                  </p:stCondLst>
                                  <p:childTnLst>
                                    <p:set>
                                      <p:cBhvr>
                                        <p:cTn id="188" dur="1" fill="hold">
                                          <p:stCondLst>
                                            <p:cond delay="0"/>
                                          </p:stCondLst>
                                        </p:cTn>
                                        <p:tgtEl>
                                          <p:spTgt spid="64"/>
                                        </p:tgtEl>
                                        <p:attrNameLst>
                                          <p:attrName>style.visibility</p:attrName>
                                        </p:attrNameLst>
                                      </p:cBhvr>
                                      <p:to>
                                        <p:strVal val="visible"/>
                                      </p:to>
                                    </p:set>
                                  </p:childTnLst>
                                </p:cTn>
                              </p:par>
                              <p:par>
                                <p:cTn id="189" presetID="9" presetClass="emph" presetSubtype="0" nodeType="withEffect">
                                  <p:stCondLst>
                                    <p:cond delay="0"/>
                                  </p:stCondLst>
                                  <p:childTnLst>
                                    <p:set>
                                      <p:cBhvr rctx="PPT">
                                        <p:cTn id="190" dur="indefinite"/>
                                        <p:tgtEl>
                                          <p:spTgt spid="64"/>
                                        </p:tgtEl>
                                        <p:attrNameLst>
                                          <p:attrName>style.opacity</p:attrName>
                                        </p:attrNameLst>
                                      </p:cBhvr>
                                      <p:to>
                                        <p:strVal val="0.5"/>
                                      </p:to>
                                    </p:set>
                                    <p:animEffect filter="image" prLst="opacity: 0.5">
                                      <p:cBhvr rctx="IE">
                                        <p:cTn id="191" dur="indefinite"/>
                                        <p:tgtEl>
                                          <p:spTgt spid="64"/>
                                        </p:tgtEl>
                                      </p:cBhvr>
                                    </p:animEffect>
                                  </p:childTnLst>
                                </p:cTn>
                              </p:par>
                              <p:par>
                                <p:cTn id="192" presetID="9" presetClass="emph" presetSubtype="0" nodeType="withEffect">
                                  <p:stCondLst>
                                    <p:cond delay="0"/>
                                  </p:stCondLst>
                                  <p:childTnLst>
                                    <p:set>
                                      <p:cBhvr rctx="PPT">
                                        <p:cTn id="193" dur="indefinite"/>
                                        <p:tgtEl>
                                          <p:spTgt spid="13"/>
                                        </p:tgtEl>
                                        <p:attrNameLst>
                                          <p:attrName>style.opacity</p:attrName>
                                        </p:attrNameLst>
                                      </p:cBhvr>
                                      <p:to>
                                        <p:strVal val="0.5"/>
                                      </p:to>
                                    </p:set>
                                    <p:animEffect filter="image" prLst="opacity: 0.5">
                                      <p:cBhvr rctx="IE">
                                        <p:cTn id="194" dur="indefinite"/>
                                        <p:tgtEl>
                                          <p:spTgt spid="13"/>
                                        </p:tgtEl>
                                      </p:cBhvr>
                                    </p:animEffect>
                                  </p:childTnLst>
                                </p:cTn>
                              </p:par>
                              <p:par>
                                <p:cTn id="195" presetID="19" presetClass="emph" presetSubtype="0" fill="hold" grpId="1" nodeType="withEffect">
                                  <p:stCondLst>
                                    <p:cond delay="0"/>
                                  </p:stCondLst>
                                  <p:childTnLst>
                                    <p:animClr clrSpc="rgb" dir="cw">
                                      <p:cBhvr override="childStyle">
                                        <p:cTn id="196" dur="500" fill="hold"/>
                                        <p:tgtEl>
                                          <p:spTgt spid="31"/>
                                        </p:tgtEl>
                                        <p:attrNameLst>
                                          <p:attrName>style.color</p:attrName>
                                        </p:attrNameLst>
                                      </p:cBhvr>
                                      <p:to>
                                        <a:srgbClr val="FFFFFF"/>
                                      </p:to>
                                    </p:animClr>
                                    <p:animClr clrSpc="rgb" dir="cw">
                                      <p:cBhvr>
                                        <p:cTn id="197" dur="500" fill="hold"/>
                                        <p:tgtEl>
                                          <p:spTgt spid="31"/>
                                        </p:tgtEl>
                                        <p:attrNameLst>
                                          <p:attrName>fillcolor</p:attrName>
                                        </p:attrNameLst>
                                      </p:cBhvr>
                                      <p:to>
                                        <a:srgbClr val="FFFFFF"/>
                                      </p:to>
                                    </p:animClr>
                                    <p:set>
                                      <p:cBhvr>
                                        <p:cTn id="198" dur="500" fill="hold"/>
                                        <p:tgtEl>
                                          <p:spTgt spid="31"/>
                                        </p:tgtEl>
                                        <p:attrNameLst>
                                          <p:attrName>fill.type</p:attrName>
                                        </p:attrNameLst>
                                      </p:cBhvr>
                                      <p:to>
                                        <p:strVal val="solid"/>
                                      </p:to>
                                    </p:set>
                                    <p:set>
                                      <p:cBhvr>
                                        <p:cTn id="199" dur="500" fill="hold"/>
                                        <p:tgtEl>
                                          <p:spTgt spid="31"/>
                                        </p:tgtEl>
                                        <p:attrNameLst>
                                          <p:attrName>fill.on</p:attrName>
                                        </p:attrNameLst>
                                      </p:cBhvr>
                                      <p:to>
                                        <p:strVal val="true"/>
                                      </p:to>
                                    </p:set>
                                  </p:childTnLst>
                                </p:cTn>
                              </p:par>
                              <p:par>
                                <p:cTn id="200" presetID="19" presetClass="emph" presetSubtype="0" fill="hold" grpId="1" nodeType="withEffect">
                                  <p:stCondLst>
                                    <p:cond delay="0"/>
                                  </p:stCondLst>
                                  <p:childTnLst>
                                    <p:animClr clrSpc="rgb" dir="cw">
                                      <p:cBhvr override="childStyle">
                                        <p:cTn id="201" dur="500" fill="hold"/>
                                        <p:tgtEl>
                                          <p:spTgt spid="29"/>
                                        </p:tgtEl>
                                        <p:attrNameLst>
                                          <p:attrName>style.color</p:attrName>
                                        </p:attrNameLst>
                                      </p:cBhvr>
                                      <p:to>
                                        <a:srgbClr val="FFFFFF"/>
                                      </p:to>
                                    </p:animClr>
                                    <p:animClr clrSpc="rgb" dir="cw">
                                      <p:cBhvr>
                                        <p:cTn id="202" dur="500" fill="hold"/>
                                        <p:tgtEl>
                                          <p:spTgt spid="29"/>
                                        </p:tgtEl>
                                        <p:attrNameLst>
                                          <p:attrName>fillcolor</p:attrName>
                                        </p:attrNameLst>
                                      </p:cBhvr>
                                      <p:to>
                                        <a:srgbClr val="FFFFFF"/>
                                      </p:to>
                                    </p:animClr>
                                    <p:set>
                                      <p:cBhvr>
                                        <p:cTn id="203" dur="500" fill="hold"/>
                                        <p:tgtEl>
                                          <p:spTgt spid="29"/>
                                        </p:tgtEl>
                                        <p:attrNameLst>
                                          <p:attrName>fill.type</p:attrName>
                                        </p:attrNameLst>
                                      </p:cBhvr>
                                      <p:to>
                                        <p:strVal val="solid"/>
                                      </p:to>
                                    </p:set>
                                    <p:set>
                                      <p:cBhvr>
                                        <p:cTn id="204" dur="500" fill="hold"/>
                                        <p:tgtEl>
                                          <p:spTgt spid="29"/>
                                        </p:tgtEl>
                                        <p:attrNameLst>
                                          <p:attrName>fill.on</p:attrName>
                                        </p:attrNameLst>
                                      </p:cBhvr>
                                      <p:to>
                                        <p:strVal val="true"/>
                                      </p:to>
                                    </p:set>
                                  </p:childTnLst>
                                </p:cTn>
                              </p:par>
                              <p:par>
                                <p:cTn id="205" presetID="19" presetClass="emph" presetSubtype="0" fill="hold" grpId="1" nodeType="withEffect">
                                  <p:stCondLst>
                                    <p:cond delay="0"/>
                                  </p:stCondLst>
                                  <p:childTnLst>
                                    <p:animClr clrSpc="rgb" dir="cw">
                                      <p:cBhvr override="childStyle">
                                        <p:cTn id="206" dur="500" fill="hold"/>
                                        <p:tgtEl>
                                          <p:spTgt spid="27"/>
                                        </p:tgtEl>
                                        <p:attrNameLst>
                                          <p:attrName>style.color</p:attrName>
                                        </p:attrNameLst>
                                      </p:cBhvr>
                                      <p:to>
                                        <a:srgbClr val="FFFFFF"/>
                                      </p:to>
                                    </p:animClr>
                                    <p:animClr clrSpc="rgb" dir="cw">
                                      <p:cBhvr>
                                        <p:cTn id="207" dur="500" fill="hold"/>
                                        <p:tgtEl>
                                          <p:spTgt spid="27"/>
                                        </p:tgtEl>
                                        <p:attrNameLst>
                                          <p:attrName>fillcolor</p:attrName>
                                        </p:attrNameLst>
                                      </p:cBhvr>
                                      <p:to>
                                        <a:srgbClr val="FFFFFF"/>
                                      </p:to>
                                    </p:animClr>
                                    <p:set>
                                      <p:cBhvr>
                                        <p:cTn id="208" dur="500" fill="hold"/>
                                        <p:tgtEl>
                                          <p:spTgt spid="27"/>
                                        </p:tgtEl>
                                        <p:attrNameLst>
                                          <p:attrName>fill.type</p:attrName>
                                        </p:attrNameLst>
                                      </p:cBhvr>
                                      <p:to>
                                        <p:strVal val="solid"/>
                                      </p:to>
                                    </p:set>
                                    <p:set>
                                      <p:cBhvr>
                                        <p:cTn id="209" dur="500" fill="hold"/>
                                        <p:tgtEl>
                                          <p:spTgt spid="27"/>
                                        </p:tgtEl>
                                        <p:attrNameLst>
                                          <p:attrName>fill.on</p:attrName>
                                        </p:attrNameLst>
                                      </p:cBhvr>
                                      <p:to>
                                        <p:strVal val="true"/>
                                      </p:to>
                                    </p:set>
                                  </p:childTnLst>
                                </p:cTn>
                              </p:par>
                              <p:par>
                                <p:cTn id="210" presetID="19" presetClass="emph" presetSubtype="0" fill="hold" grpId="1" nodeType="withEffect">
                                  <p:stCondLst>
                                    <p:cond delay="0"/>
                                  </p:stCondLst>
                                  <p:childTnLst>
                                    <p:animClr clrSpc="rgb" dir="cw">
                                      <p:cBhvr override="childStyle">
                                        <p:cTn id="211" dur="500" fill="hold"/>
                                        <p:tgtEl>
                                          <p:spTgt spid="25"/>
                                        </p:tgtEl>
                                        <p:attrNameLst>
                                          <p:attrName>style.color</p:attrName>
                                        </p:attrNameLst>
                                      </p:cBhvr>
                                      <p:to>
                                        <a:srgbClr val="FFFFFF"/>
                                      </p:to>
                                    </p:animClr>
                                    <p:animClr clrSpc="rgb" dir="cw">
                                      <p:cBhvr>
                                        <p:cTn id="212" dur="500" fill="hold"/>
                                        <p:tgtEl>
                                          <p:spTgt spid="25"/>
                                        </p:tgtEl>
                                        <p:attrNameLst>
                                          <p:attrName>fillcolor</p:attrName>
                                        </p:attrNameLst>
                                      </p:cBhvr>
                                      <p:to>
                                        <a:srgbClr val="FFFFFF"/>
                                      </p:to>
                                    </p:animClr>
                                    <p:set>
                                      <p:cBhvr>
                                        <p:cTn id="213" dur="500" fill="hold"/>
                                        <p:tgtEl>
                                          <p:spTgt spid="25"/>
                                        </p:tgtEl>
                                        <p:attrNameLst>
                                          <p:attrName>fill.type</p:attrName>
                                        </p:attrNameLst>
                                      </p:cBhvr>
                                      <p:to>
                                        <p:strVal val="solid"/>
                                      </p:to>
                                    </p:set>
                                    <p:set>
                                      <p:cBhvr>
                                        <p:cTn id="214" dur="500" fill="hold"/>
                                        <p:tgtEl>
                                          <p:spTgt spid="25"/>
                                        </p:tgtEl>
                                        <p:attrNameLst>
                                          <p:attrName>fill.on</p:attrName>
                                        </p:attrNameLst>
                                      </p:cBhvr>
                                      <p:to>
                                        <p:strVal val="true"/>
                                      </p:to>
                                    </p:set>
                                  </p:childTnLst>
                                </p:cTn>
                              </p:par>
                              <p:par>
                                <p:cTn id="215" presetID="19" presetClass="emph" presetSubtype="0" fill="hold" grpId="1" nodeType="withEffect">
                                  <p:stCondLst>
                                    <p:cond delay="0"/>
                                  </p:stCondLst>
                                  <p:childTnLst>
                                    <p:animClr clrSpc="rgb" dir="cw">
                                      <p:cBhvr override="childStyle">
                                        <p:cTn id="216" dur="500" fill="hold"/>
                                        <p:tgtEl>
                                          <p:spTgt spid="23"/>
                                        </p:tgtEl>
                                        <p:attrNameLst>
                                          <p:attrName>style.color</p:attrName>
                                        </p:attrNameLst>
                                      </p:cBhvr>
                                      <p:to>
                                        <a:srgbClr val="FFFFFF"/>
                                      </p:to>
                                    </p:animClr>
                                    <p:animClr clrSpc="rgb" dir="cw">
                                      <p:cBhvr>
                                        <p:cTn id="217" dur="500" fill="hold"/>
                                        <p:tgtEl>
                                          <p:spTgt spid="23"/>
                                        </p:tgtEl>
                                        <p:attrNameLst>
                                          <p:attrName>fillcolor</p:attrName>
                                        </p:attrNameLst>
                                      </p:cBhvr>
                                      <p:to>
                                        <a:srgbClr val="FFFFFF"/>
                                      </p:to>
                                    </p:animClr>
                                    <p:set>
                                      <p:cBhvr>
                                        <p:cTn id="218" dur="500" fill="hold"/>
                                        <p:tgtEl>
                                          <p:spTgt spid="23"/>
                                        </p:tgtEl>
                                        <p:attrNameLst>
                                          <p:attrName>fill.type</p:attrName>
                                        </p:attrNameLst>
                                      </p:cBhvr>
                                      <p:to>
                                        <p:strVal val="solid"/>
                                      </p:to>
                                    </p:set>
                                    <p:set>
                                      <p:cBhvr>
                                        <p:cTn id="219" dur="500" fill="hold"/>
                                        <p:tgtEl>
                                          <p:spTgt spid="23"/>
                                        </p:tgtEl>
                                        <p:attrNameLst>
                                          <p:attrName>fill.on</p:attrName>
                                        </p:attrNameLst>
                                      </p:cBhvr>
                                      <p:to>
                                        <p:strVal val="true"/>
                                      </p:to>
                                    </p:set>
                                  </p:childTnLst>
                                </p:cTn>
                              </p:par>
                              <p:par>
                                <p:cTn id="220" presetID="19" presetClass="emph" presetSubtype="0" fill="hold" grpId="1" nodeType="withEffect">
                                  <p:stCondLst>
                                    <p:cond delay="0"/>
                                  </p:stCondLst>
                                  <p:childTnLst>
                                    <p:animClr clrSpc="rgb" dir="cw">
                                      <p:cBhvr override="childStyle">
                                        <p:cTn id="221" dur="500" fill="hold"/>
                                        <p:tgtEl>
                                          <p:spTgt spid="21"/>
                                        </p:tgtEl>
                                        <p:attrNameLst>
                                          <p:attrName>style.color</p:attrName>
                                        </p:attrNameLst>
                                      </p:cBhvr>
                                      <p:to>
                                        <a:srgbClr val="FFFFFF"/>
                                      </p:to>
                                    </p:animClr>
                                    <p:animClr clrSpc="rgb" dir="cw">
                                      <p:cBhvr>
                                        <p:cTn id="222" dur="500" fill="hold"/>
                                        <p:tgtEl>
                                          <p:spTgt spid="21"/>
                                        </p:tgtEl>
                                        <p:attrNameLst>
                                          <p:attrName>fillcolor</p:attrName>
                                        </p:attrNameLst>
                                      </p:cBhvr>
                                      <p:to>
                                        <a:srgbClr val="FFFFFF"/>
                                      </p:to>
                                    </p:animClr>
                                    <p:set>
                                      <p:cBhvr>
                                        <p:cTn id="223" dur="500" fill="hold"/>
                                        <p:tgtEl>
                                          <p:spTgt spid="21"/>
                                        </p:tgtEl>
                                        <p:attrNameLst>
                                          <p:attrName>fill.type</p:attrName>
                                        </p:attrNameLst>
                                      </p:cBhvr>
                                      <p:to>
                                        <p:strVal val="solid"/>
                                      </p:to>
                                    </p:set>
                                    <p:set>
                                      <p:cBhvr>
                                        <p:cTn id="224" dur="500" fill="hold"/>
                                        <p:tgtEl>
                                          <p:spTgt spid="21"/>
                                        </p:tgtEl>
                                        <p:attrNameLst>
                                          <p:attrName>fill.on</p:attrName>
                                        </p:attrNameLst>
                                      </p:cBhvr>
                                      <p:to>
                                        <p:strVal val="true"/>
                                      </p:to>
                                    </p:set>
                                  </p:childTnLst>
                                </p:cTn>
                              </p:par>
                              <p:par>
                                <p:cTn id="225" presetID="10" presetClass="exit" presetSubtype="0" fill="hold" nodeType="withEffect">
                                  <p:stCondLst>
                                    <p:cond delay="0"/>
                                  </p:stCondLst>
                                  <p:childTnLst>
                                    <p:animEffect transition="out" filter="fade">
                                      <p:cBhvr>
                                        <p:cTn id="226" dur="500"/>
                                        <p:tgtEl>
                                          <p:spTgt spid="91"/>
                                        </p:tgtEl>
                                      </p:cBhvr>
                                    </p:animEffect>
                                    <p:set>
                                      <p:cBhvr>
                                        <p:cTn id="227" dur="1" fill="hold">
                                          <p:stCondLst>
                                            <p:cond delay="499"/>
                                          </p:stCondLst>
                                        </p:cTn>
                                        <p:tgtEl>
                                          <p:spTgt spid="9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21" grpId="2" animBg="1"/>
      <p:bldP spid="21" grpId="3" animBg="1"/>
      <p:bldP spid="21" grpId="4" animBg="1"/>
      <p:bldP spid="21" grpId="5" animBg="1"/>
      <p:bldP spid="23" grpId="0" animBg="1"/>
      <p:bldP spid="23" grpId="1" animBg="1"/>
      <p:bldP spid="23" grpId="2" animBg="1"/>
      <p:bldP spid="25" grpId="0" animBg="1"/>
      <p:bldP spid="25" grpId="1" animBg="1"/>
      <p:bldP spid="25" grpId="2" animBg="1"/>
      <p:bldP spid="27" grpId="0" animBg="1"/>
      <p:bldP spid="27" grpId="1" animBg="1"/>
      <p:bldP spid="27" grpId="2" animBg="1"/>
      <p:bldP spid="29" grpId="0" animBg="1"/>
      <p:bldP spid="29" grpId="1" animBg="1"/>
      <p:bldP spid="29" grpId="2" animBg="1"/>
      <p:bldP spid="31" grpId="0" animBg="1"/>
      <p:bldP spid="31" grpId="1" animBg="1"/>
      <p:bldP spid="31" grpId="2" animBg="1"/>
      <p:bldP spid="98" grpId="0" animBg="1"/>
      <p:bldP spid="98" grpId="1" animBg="1"/>
      <p:bldP spid="98" grpId="2" animBg="1"/>
      <p:bldP spid="105" grpId="0" animBg="1"/>
      <p:bldP spid="105" grpId="1" animBg="1"/>
      <p:bldP spid="105" grpId="2" animBg="1"/>
      <p:bldP spid="106" grpId="0" animBg="1"/>
      <p:bldP spid="106" grpId="1" animBg="1"/>
      <p:bldP spid="106" grpId="2" animBg="1"/>
      <p:bldP spid="4" grpId="0" animBg="1"/>
      <p:bldP spid="4" grpId="1" animBg="1"/>
      <p:bldP spid="4" grpId="2" animBg="1"/>
      <p:bldP spid="4" grpId="3" animBg="1"/>
      <p:bldP spid="10" grpId="0" animBg="1"/>
      <p:bldP spid="10"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3" name="Straight Connector 122"/>
          <p:cNvCxnSpPr/>
          <p:nvPr/>
        </p:nvCxnSpPr>
        <p:spPr bwMode="auto">
          <a:xfrm flipV="1">
            <a:off x="3619119" y="3160770"/>
            <a:ext cx="0" cy="981304"/>
          </a:xfrm>
          <a:prstGeom prst="line">
            <a:avLst/>
          </a:prstGeom>
          <a:solidFill>
            <a:schemeClr val="accent1"/>
          </a:solidFill>
          <a:ln w="9525" cap="flat" cmpd="sng" algn="ctr">
            <a:solidFill>
              <a:schemeClr val="tx1">
                <a:lumMod val="65000"/>
                <a:lumOff val="3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6" name="Straight Connector 95"/>
          <p:cNvCxnSpPr>
            <a:cxnSpLocks/>
          </p:cNvCxnSpPr>
          <p:nvPr/>
        </p:nvCxnSpPr>
        <p:spPr bwMode="auto">
          <a:xfrm flipV="1">
            <a:off x="5960443" y="3160770"/>
            <a:ext cx="251" cy="1885968"/>
          </a:xfrm>
          <a:prstGeom prst="line">
            <a:avLst/>
          </a:prstGeom>
          <a:solidFill>
            <a:schemeClr val="accent1"/>
          </a:solidFill>
          <a:ln w="9525" cap="flat" cmpd="sng" algn="ctr">
            <a:solidFill>
              <a:schemeClr val="tx1">
                <a:lumMod val="65000"/>
                <a:lumOff val="3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5" name="Straight Connector 94"/>
          <p:cNvCxnSpPr>
            <a:cxnSpLocks/>
          </p:cNvCxnSpPr>
          <p:nvPr/>
        </p:nvCxnSpPr>
        <p:spPr bwMode="auto">
          <a:xfrm flipH="1" flipV="1">
            <a:off x="1522043" y="3152602"/>
            <a:ext cx="1903" cy="1894136"/>
          </a:xfrm>
          <a:prstGeom prst="line">
            <a:avLst/>
          </a:prstGeom>
          <a:solidFill>
            <a:schemeClr val="accent1"/>
          </a:solidFill>
          <a:ln w="9525" cap="flat" cmpd="sng" algn="ctr">
            <a:solidFill>
              <a:schemeClr val="tx1">
                <a:lumMod val="65000"/>
                <a:lumOff val="3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Title 1"/>
          <p:cNvSpPr>
            <a:spLocks noGrp="1"/>
          </p:cNvSpPr>
          <p:nvPr>
            <p:ph type="title"/>
          </p:nvPr>
        </p:nvSpPr>
        <p:spPr/>
        <p:txBody>
          <a:bodyPr/>
          <a:lstStyle/>
          <a:p>
            <a:r>
              <a:rPr lang="en-US" sz="4000" dirty="0"/>
              <a:t>DRAM Latency</a:t>
            </a:r>
          </a:p>
        </p:txBody>
      </p:sp>
      <p:sp>
        <p:nvSpPr>
          <p:cNvPr id="5" name="Slide Number Placeholder 4"/>
          <p:cNvSpPr>
            <a:spLocks noGrp="1"/>
          </p:cNvSpPr>
          <p:nvPr>
            <p:ph type="sldNum" sz="quarter" idx="11"/>
          </p:nvPr>
        </p:nvSpPr>
        <p:spPr/>
        <p:txBody>
          <a:bodyPr/>
          <a:lstStyle/>
          <a:p>
            <a:pPr>
              <a:defRPr/>
            </a:pPr>
            <a:fld id="{9C6405EB-A0CD-489A-8152-61CB2DF54052}" type="slidenum">
              <a:rPr lang="en-US" altLang="en-US" smtClean="0"/>
              <a:pPr>
                <a:defRPr/>
              </a:pPr>
              <a:t>22</a:t>
            </a:fld>
            <a:endParaRPr lang="en-US" altLang="en-US"/>
          </a:p>
        </p:txBody>
      </p:sp>
      <p:sp>
        <p:nvSpPr>
          <p:cNvPr id="6" name="Round Diagonal Corner Rectangle 5"/>
          <p:cNvSpPr/>
          <p:nvPr/>
        </p:nvSpPr>
        <p:spPr bwMode="auto">
          <a:xfrm>
            <a:off x="457200" y="3627114"/>
            <a:ext cx="1371552" cy="389826"/>
          </a:xfrm>
          <a:prstGeom prst="round2DiagRect">
            <a:avLst/>
          </a:prstGeom>
          <a:solidFill>
            <a:srgbClr val="FFFFCC">
              <a:alpha val="6902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mn-lt"/>
              </a:rPr>
              <a:t>Activate</a:t>
            </a:r>
            <a:endParaRPr kumimoji="0" lang="en-US" b="0" i="0" u="none" strike="noStrike" cap="none" normalizeH="0" baseline="0" dirty="0">
              <a:ln>
                <a:noFill/>
              </a:ln>
              <a:solidFill>
                <a:schemeClr val="tx1"/>
              </a:solidFill>
              <a:effectLst/>
              <a:latin typeface="+mn-lt"/>
            </a:endParaRPr>
          </a:p>
        </p:txBody>
      </p:sp>
      <p:cxnSp>
        <p:nvCxnSpPr>
          <p:cNvPr id="8" name="Straight Arrow Connector 7"/>
          <p:cNvCxnSpPr/>
          <p:nvPr/>
        </p:nvCxnSpPr>
        <p:spPr bwMode="auto">
          <a:xfrm>
            <a:off x="1524000" y="3039174"/>
            <a:ext cx="6858000" cy="0"/>
          </a:xfrm>
          <a:prstGeom prst="straightConnector1">
            <a:avLst/>
          </a:prstGeom>
          <a:solidFill>
            <a:schemeClr val="accent1"/>
          </a:solidFill>
          <a:ln w="2857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Straight Connector 10"/>
          <p:cNvCxnSpPr/>
          <p:nvPr/>
        </p:nvCxnSpPr>
        <p:spPr bwMode="auto">
          <a:xfrm>
            <a:off x="1524000" y="2966462"/>
            <a:ext cx="0" cy="15240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Straight Connector 25"/>
          <p:cNvCxnSpPr/>
          <p:nvPr/>
        </p:nvCxnSpPr>
        <p:spPr bwMode="auto">
          <a:xfrm>
            <a:off x="3619119" y="2962974"/>
            <a:ext cx="0" cy="15240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Straight Connector 27"/>
          <p:cNvCxnSpPr/>
          <p:nvPr/>
        </p:nvCxnSpPr>
        <p:spPr bwMode="auto">
          <a:xfrm>
            <a:off x="5960443" y="2945323"/>
            <a:ext cx="0" cy="15240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82" name="Group 81"/>
          <p:cNvGrpSpPr/>
          <p:nvPr/>
        </p:nvGrpSpPr>
        <p:grpSpPr>
          <a:xfrm>
            <a:off x="3260597" y="1555685"/>
            <a:ext cx="701803" cy="1305070"/>
            <a:chOff x="3984878" y="1403285"/>
            <a:chExt cx="701803" cy="1305070"/>
          </a:xfrm>
        </p:grpSpPr>
        <p:cxnSp>
          <p:nvCxnSpPr>
            <p:cNvPr id="39" name="Straight Connector 38"/>
            <p:cNvCxnSpPr/>
            <p:nvPr/>
          </p:nvCxnSpPr>
          <p:spPr>
            <a:xfrm flipH="1" flipV="1">
              <a:off x="4335780" y="1790613"/>
              <a:ext cx="6093" cy="720361"/>
            </a:xfrm>
            <a:prstGeom prst="line">
              <a:avLst/>
            </a:prstGeom>
            <a:solidFill>
              <a:schemeClr val="tx1">
                <a:lumMod val="65000"/>
                <a:lumOff val="35000"/>
              </a:schemeClr>
            </a:solidFill>
            <a:ln w="25400" cap="rnd">
              <a:solidFill>
                <a:schemeClr val="tx1">
                  <a:lumMod val="85000"/>
                  <a:lumOff val="15000"/>
                </a:schemeClr>
              </a:solidFill>
              <a:round/>
            </a:ln>
          </p:spPr>
          <p:style>
            <a:lnRef idx="1">
              <a:schemeClr val="accent1"/>
            </a:lnRef>
            <a:fillRef idx="0">
              <a:schemeClr val="accent1"/>
            </a:fillRef>
            <a:effectRef idx="0">
              <a:schemeClr val="accent1"/>
            </a:effectRef>
            <a:fontRef idx="minor">
              <a:schemeClr val="tx1"/>
            </a:fontRef>
          </p:style>
        </p:cxnSp>
        <p:sp>
          <p:nvSpPr>
            <p:cNvPr id="40" name="Oval 39"/>
            <p:cNvSpPr/>
            <p:nvPr/>
          </p:nvSpPr>
          <p:spPr>
            <a:xfrm>
              <a:off x="4107180" y="1570467"/>
              <a:ext cx="457200" cy="457200"/>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41" name="DRAM"/>
            <p:cNvSpPr/>
            <p:nvPr/>
          </p:nvSpPr>
          <p:spPr>
            <a:xfrm>
              <a:off x="4107180" y="2174955"/>
              <a:ext cx="457200" cy="533400"/>
            </a:xfrm>
            <a:prstGeom prst="roundRect">
              <a:avLst>
                <a:gd name="adj" fmla="val 11319"/>
              </a:avLst>
            </a:prstGeom>
            <a:solidFill>
              <a:schemeClr val="bg1"/>
            </a:solidFill>
            <a:ln w="25400">
              <a:solidFill>
                <a:schemeClr val="tx1">
                  <a:lumMod val="85000"/>
                  <a:lumOff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42" name="DRAM"/>
            <p:cNvSpPr/>
            <p:nvPr/>
          </p:nvSpPr>
          <p:spPr>
            <a:xfrm>
              <a:off x="4107180" y="2391720"/>
              <a:ext cx="457200" cy="307808"/>
            </a:xfrm>
            <a:prstGeom prst="roundRect">
              <a:avLst>
                <a:gd name="adj" fmla="val 11319"/>
              </a:avLst>
            </a:prstGeom>
            <a:solidFill>
              <a:srgbClr val="83C3FD"/>
            </a:solidFill>
            <a:ln w="254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43" name="DRAM"/>
            <p:cNvSpPr/>
            <p:nvPr/>
          </p:nvSpPr>
          <p:spPr>
            <a:xfrm>
              <a:off x="4107180" y="2174955"/>
              <a:ext cx="457200" cy="533400"/>
            </a:xfrm>
            <a:prstGeom prst="roundRect">
              <a:avLst>
                <a:gd name="adj" fmla="val 11319"/>
              </a:avLst>
            </a:prstGeom>
            <a:noFill/>
            <a:ln w="25400">
              <a:solidFill>
                <a:schemeClr val="tx1">
                  <a:lumMod val="85000"/>
                  <a:lumOff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46" name="Oval 45"/>
            <p:cNvSpPr/>
            <p:nvPr/>
          </p:nvSpPr>
          <p:spPr>
            <a:xfrm>
              <a:off x="4107180" y="1570467"/>
              <a:ext cx="457200" cy="457200"/>
            </a:xfrm>
            <a:prstGeom prst="ellipse">
              <a:avLst/>
            </a:prstGeom>
            <a:solidFill>
              <a:srgbClr val="83C3FD"/>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47" name="Rectangle 46"/>
            <p:cNvSpPr/>
            <p:nvPr/>
          </p:nvSpPr>
          <p:spPr bwMode="auto">
            <a:xfrm>
              <a:off x="3984878" y="1403285"/>
              <a:ext cx="701803" cy="448375"/>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sp>
          <p:nvSpPr>
            <p:cNvPr id="45" name="Oval 44"/>
            <p:cNvSpPr/>
            <p:nvPr/>
          </p:nvSpPr>
          <p:spPr>
            <a:xfrm>
              <a:off x="4107180" y="1562099"/>
              <a:ext cx="457200" cy="45720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grpSp>
      <p:sp>
        <p:nvSpPr>
          <p:cNvPr id="53" name="67Text"/>
          <p:cNvSpPr txBox="1"/>
          <p:nvPr/>
        </p:nvSpPr>
        <p:spPr>
          <a:xfrm>
            <a:off x="7859986" y="3058523"/>
            <a:ext cx="815426" cy="370182"/>
          </a:xfrm>
          <a:prstGeom prst="rect">
            <a:avLst/>
          </a:prstGeom>
          <a:no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i="1" dirty="0">
                <a:solidFill>
                  <a:srgbClr val="000000"/>
                </a:solidFill>
                <a:latin typeface="Cambria" panose="02040503050406030204" pitchFamily="18" charset="0"/>
              </a:rPr>
              <a:t>time</a:t>
            </a:r>
          </a:p>
        </p:txBody>
      </p:sp>
      <p:sp>
        <p:nvSpPr>
          <p:cNvPr id="55" name="Curved Up Arrow 54"/>
          <p:cNvSpPr/>
          <p:nvPr/>
        </p:nvSpPr>
        <p:spPr bwMode="auto">
          <a:xfrm>
            <a:off x="680107" y="3162404"/>
            <a:ext cx="937260" cy="381295"/>
          </a:xfrm>
          <a:prstGeom prst="curvedUpArrow">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grpSp>
        <p:nvGrpSpPr>
          <p:cNvPr id="71" name="Group 70"/>
          <p:cNvGrpSpPr/>
          <p:nvPr/>
        </p:nvGrpSpPr>
        <p:grpSpPr>
          <a:xfrm>
            <a:off x="2597076" y="3162404"/>
            <a:ext cx="1219200" cy="854536"/>
            <a:chOff x="3321357" y="3010004"/>
            <a:chExt cx="1219200" cy="854536"/>
          </a:xfrm>
        </p:grpSpPr>
        <p:sp>
          <p:nvSpPr>
            <p:cNvPr id="56" name="Round Diagonal Corner Rectangle 55"/>
            <p:cNvSpPr/>
            <p:nvPr/>
          </p:nvSpPr>
          <p:spPr bwMode="auto">
            <a:xfrm>
              <a:off x="3321357" y="3474714"/>
              <a:ext cx="1219200" cy="389826"/>
            </a:xfrm>
            <a:prstGeom prst="round2DiagRect">
              <a:avLst/>
            </a:prstGeom>
            <a:solidFill>
              <a:srgbClr val="FFFFCC">
                <a:alpha val="6902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mn-lt"/>
                </a:rPr>
                <a:t>Read</a:t>
              </a:r>
            </a:p>
          </p:txBody>
        </p:sp>
        <p:sp>
          <p:nvSpPr>
            <p:cNvPr id="57" name="Curved Up Arrow 56"/>
            <p:cNvSpPr/>
            <p:nvPr/>
          </p:nvSpPr>
          <p:spPr bwMode="auto">
            <a:xfrm>
              <a:off x="3483304" y="3010004"/>
              <a:ext cx="937260" cy="381295"/>
            </a:xfrm>
            <a:prstGeom prst="curvedUpArrow">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anose="020B0604020202020204" pitchFamily="34" charset="0"/>
              </a:endParaRPr>
            </a:p>
          </p:txBody>
        </p:sp>
      </p:grpSp>
      <p:grpSp>
        <p:nvGrpSpPr>
          <p:cNvPr id="72" name="Group 71"/>
          <p:cNvGrpSpPr/>
          <p:nvPr/>
        </p:nvGrpSpPr>
        <p:grpSpPr>
          <a:xfrm>
            <a:off x="4775567" y="3162404"/>
            <a:ext cx="1549033" cy="854536"/>
            <a:chOff x="5749324" y="3010004"/>
            <a:chExt cx="1549033" cy="854536"/>
          </a:xfrm>
        </p:grpSpPr>
        <p:sp>
          <p:nvSpPr>
            <p:cNvPr id="58" name="Round Diagonal Corner Rectangle 57"/>
            <p:cNvSpPr/>
            <p:nvPr/>
          </p:nvSpPr>
          <p:spPr bwMode="auto">
            <a:xfrm>
              <a:off x="5749324" y="3474714"/>
              <a:ext cx="1549033" cy="389826"/>
            </a:xfrm>
            <a:prstGeom prst="round2DiagRect">
              <a:avLst/>
            </a:prstGeom>
            <a:solidFill>
              <a:srgbClr val="FFFFCC">
                <a:alpha val="6902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300" b="0" i="0" u="none" strike="noStrike" cap="none" normalizeH="0" baseline="0" dirty="0" err="1">
                  <a:ln>
                    <a:noFill/>
                  </a:ln>
                  <a:solidFill>
                    <a:schemeClr val="tx1"/>
                  </a:solidFill>
                  <a:effectLst/>
                  <a:latin typeface="+mn-lt"/>
                </a:rPr>
                <a:t>Precharge</a:t>
              </a:r>
              <a:endParaRPr kumimoji="0" lang="en-US" sz="2300" b="0" i="0" u="none" strike="noStrike" cap="none" normalizeH="0" baseline="0" dirty="0">
                <a:ln>
                  <a:noFill/>
                </a:ln>
                <a:solidFill>
                  <a:schemeClr val="tx1"/>
                </a:solidFill>
                <a:effectLst/>
                <a:latin typeface="+mn-lt"/>
              </a:endParaRPr>
            </a:p>
          </p:txBody>
        </p:sp>
        <p:sp>
          <p:nvSpPr>
            <p:cNvPr id="59" name="Curved Up Arrow 58"/>
            <p:cNvSpPr/>
            <p:nvPr/>
          </p:nvSpPr>
          <p:spPr bwMode="auto">
            <a:xfrm>
              <a:off x="6082687" y="3010004"/>
              <a:ext cx="937260" cy="381295"/>
            </a:xfrm>
            <a:prstGeom prst="curvedUpArrow">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grpSp>
      <p:grpSp>
        <p:nvGrpSpPr>
          <p:cNvPr id="84" name="Group 83"/>
          <p:cNvGrpSpPr/>
          <p:nvPr/>
        </p:nvGrpSpPr>
        <p:grpSpPr>
          <a:xfrm>
            <a:off x="5715000" y="1696149"/>
            <a:ext cx="457200" cy="1137888"/>
            <a:chOff x="6688757" y="1543749"/>
            <a:chExt cx="457200" cy="1137888"/>
          </a:xfrm>
        </p:grpSpPr>
        <p:cxnSp>
          <p:nvCxnSpPr>
            <p:cNvPr id="60" name="Straight Connector 59"/>
            <p:cNvCxnSpPr/>
            <p:nvPr/>
          </p:nvCxnSpPr>
          <p:spPr>
            <a:xfrm flipH="1" flipV="1">
              <a:off x="6917357" y="1763895"/>
              <a:ext cx="6093" cy="720361"/>
            </a:xfrm>
            <a:prstGeom prst="line">
              <a:avLst/>
            </a:prstGeom>
            <a:solidFill>
              <a:schemeClr val="tx1">
                <a:lumMod val="65000"/>
                <a:lumOff val="35000"/>
              </a:schemeClr>
            </a:solidFill>
            <a:ln w="25400" cap="rnd">
              <a:solidFill>
                <a:schemeClr val="tx1">
                  <a:lumMod val="85000"/>
                  <a:lumOff val="15000"/>
                </a:schemeClr>
              </a:solidFill>
              <a:round/>
            </a:ln>
          </p:spPr>
          <p:style>
            <a:lnRef idx="1">
              <a:schemeClr val="accent1"/>
            </a:lnRef>
            <a:fillRef idx="0">
              <a:schemeClr val="accent1"/>
            </a:fillRef>
            <a:effectRef idx="0">
              <a:schemeClr val="accent1"/>
            </a:effectRef>
            <a:fontRef idx="minor">
              <a:schemeClr val="tx1"/>
            </a:fontRef>
          </p:style>
        </p:cxnSp>
        <p:sp>
          <p:nvSpPr>
            <p:cNvPr id="61" name="Oval 60"/>
            <p:cNvSpPr/>
            <p:nvPr/>
          </p:nvSpPr>
          <p:spPr>
            <a:xfrm>
              <a:off x="6688757" y="1543749"/>
              <a:ext cx="457200" cy="457200"/>
            </a:xfrm>
            <a:prstGeom prst="ellipse">
              <a:avLst/>
            </a:prstGeom>
            <a:solidFill>
              <a:srgbClr val="83C3FD"/>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62" name="DRAM"/>
            <p:cNvSpPr/>
            <p:nvPr/>
          </p:nvSpPr>
          <p:spPr>
            <a:xfrm>
              <a:off x="6688757" y="2148237"/>
              <a:ext cx="457200" cy="533400"/>
            </a:xfrm>
            <a:prstGeom prst="roundRect">
              <a:avLst>
                <a:gd name="adj" fmla="val 11319"/>
              </a:avLst>
            </a:prstGeom>
            <a:solidFill>
              <a:srgbClr val="83C3FD"/>
            </a:solidFill>
            <a:ln w="25400">
              <a:solidFill>
                <a:schemeClr val="tx1">
                  <a:lumMod val="85000"/>
                  <a:lumOff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grpSp>
      <p:sp>
        <p:nvSpPr>
          <p:cNvPr id="91" name="Right Brace 90"/>
          <p:cNvSpPr/>
          <p:nvPr/>
        </p:nvSpPr>
        <p:spPr bwMode="auto">
          <a:xfrm rot="5400000">
            <a:off x="3513622" y="3112673"/>
            <a:ext cx="457200" cy="4436443"/>
          </a:xfrm>
          <a:prstGeom prst="rightBrace">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anose="020B0604020202020204" pitchFamily="34" charset="0"/>
            </a:endParaRPr>
          </a:p>
        </p:txBody>
      </p:sp>
      <p:sp>
        <p:nvSpPr>
          <p:cNvPr id="93" name="67Text"/>
          <p:cNvSpPr txBox="1"/>
          <p:nvPr/>
        </p:nvSpPr>
        <p:spPr>
          <a:xfrm>
            <a:off x="2034342" y="5450888"/>
            <a:ext cx="3415760" cy="492712"/>
          </a:xfrm>
          <a:prstGeom prst="rect">
            <a:avLst/>
          </a:prstGeom>
          <a:no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i="1" dirty="0">
                <a:solidFill>
                  <a:srgbClr val="000000"/>
                </a:solidFill>
                <a:latin typeface="Cambria" panose="02040503050406030204" pitchFamily="18" charset="0"/>
              </a:rPr>
              <a:t>Activation Latency</a:t>
            </a:r>
          </a:p>
        </p:txBody>
      </p:sp>
      <p:sp>
        <p:nvSpPr>
          <p:cNvPr id="97" name="Right Brace 96"/>
          <p:cNvSpPr/>
          <p:nvPr/>
        </p:nvSpPr>
        <p:spPr bwMode="auto">
          <a:xfrm rot="5400000">
            <a:off x="2355246" y="3343021"/>
            <a:ext cx="457200" cy="2055306"/>
          </a:xfrm>
          <a:prstGeom prst="rightBrace">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anose="020B0604020202020204" pitchFamily="34" charset="0"/>
            </a:endParaRPr>
          </a:p>
        </p:txBody>
      </p:sp>
      <p:sp>
        <p:nvSpPr>
          <p:cNvPr id="98" name="67Text"/>
          <p:cNvSpPr txBox="1"/>
          <p:nvPr/>
        </p:nvSpPr>
        <p:spPr>
          <a:xfrm>
            <a:off x="879671" y="4670600"/>
            <a:ext cx="3415760" cy="492712"/>
          </a:xfrm>
          <a:prstGeom prst="rect">
            <a:avLst/>
          </a:prstGeom>
          <a:no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i="1" dirty="0">
                <a:solidFill>
                  <a:srgbClr val="000000"/>
                </a:solidFill>
                <a:latin typeface="Cambria" panose="02040503050406030204" pitchFamily="18" charset="0"/>
              </a:rPr>
              <a:t>Ready-to-access </a:t>
            </a:r>
          </a:p>
          <a:p>
            <a:pPr algn="ctr"/>
            <a:r>
              <a:rPr lang="en-US" sz="2400" i="1" dirty="0">
                <a:solidFill>
                  <a:srgbClr val="000000"/>
                </a:solidFill>
                <a:latin typeface="Cambria" panose="02040503050406030204" pitchFamily="18" charset="0"/>
              </a:rPr>
              <a:t>Latency</a:t>
            </a:r>
          </a:p>
        </p:txBody>
      </p:sp>
      <p:cxnSp>
        <p:nvCxnSpPr>
          <p:cNvPr id="101" name="Straight Connector 100"/>
          <p:cNvCxnSpPr/>
          <p:nvPr/>
        </p:nvCxnSpPr>
        <p:spPr bwMode="auto">
          <a:xfrm>
            <a:off x="7696200" y="2958157"/>
            <a:ext cx="0" cy="15240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2" name="Straight Connector 101"/>
          <p:cNvCxnSpPr/>
          <p:nvPr/>
        </p:nvCxnSpPr>
        <p:spPr bwMode="auto">
          <a:xfrm flipV="1">
            <a:off x="7692057" y="3149966"/>
            <a:ext cx="0" cy="1230468"/>
          </a:xfrm>
          <a:prstGeom prst="line">
            <a:avLst/>
          </a:prstGeom>
          <a:solidFill>
            <a:schemeClr val="accent1"/>
          </a:solidFill>
          <a:ln w="9525" cap="flat" cmpd="sng" algn="ctr">
            <a:solidFill>
              <a:schemeClr val="tx1">
                <a:lumMod val="65000"/>
                <a:lumOff val="3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3" name="Right Brace 102"/>
          <p:cNvSpPr/>
          <p:nvPr/>
        </p:nvSpPr>
        <p:spPr bwMode="auto">
          <a:xfrm rot="5400000">
            <a:off x="6613899" y="3830859"/>
            <a:ext cx="457200" cy="1699115"/>
          </a:xfrm>
          <a:prstGeom prst="rightBrace">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anose="020B0604020202020204" pitchFamily="34" charset="0"/>
            </a:endParaRPr>
          </a:p>
        </p:txBody>
      </p:sp>
      <p:sp>
        <p:nvSpPr>
          <p:cNvPr id="105" name="67Text"/>
          <p:cNvSpPr txBox="1"/>
          <p:nvPr/>
        </p:nvSpPr>
        <p:spPr>
          <a:xfrm>
            <a:off x="5137690" y="5046738"/>
            <a:ext cx="3415760" cy="492712"/>
          </a:xfrm>
          <a:prstGeom prst="rect">
            <a:avLst/>
          </a:prstGeom>
          <a:no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i="1" dirty="0" err="1">
                <a:solidFill>
                  <a:srgbClr val="000000"/>
                </a:solidFill>
                <a:latin typeface="Cambria" panose="02040503050406030204" pitchFamily="18" charset="0"/>
              </a:rPr>
              <a:t>Precharge</a:t>
            </a:r>
            <a:r>
              <a:rPr lang="en-US" sz="2400" i="1" dirty="0">
                <a:solidFill>
                  <a:srgbClr val="000000"/>
                </a:solidFill>
                <a:latin typeface="Cambria" panose="02040503050406030204" pitchFamily="18" charset="0"/>
              </a:rPr>
              <a:t> </a:t>
            </a:r>
          </a:p>
          <a:p>
            <a:pPr algn="ctr"/>
            <a:r>
              <a:rPr lang="en-US" sz="2400" i="1" dirty="0">
                <a:solidFill>
                  <a:srgbClr val="000000"/>
                </a:solidFill>
                <a:latin typeface="Cambria" panose="02040503050406030204" pitchFamily="18" charset="0"/>
              </a:rPr>
              <a:t>Latency</a:t>
            </a:r>
          </a:p>
        </p:txBody>
      </p:sp>
      <p:grpSp>
        <p:nvGrpSpPr>
          <p:cNvPr id="122" name="Group 121"/>
          <p:cNvGrpSpPr/>
          <p:nvPr/>
        </p:nvGrpSpPr>
        <p:grpSpPr>
          <a:xfrm>
            <a:off x="7467600" y="1696149"/>
            <a:ext cx="457200" cy="1137888"/>
            <a:chOff x="7467600" y="2022609"/>
            <a:chExt cx="457200" cy="1137888"/>
          </a:xfrm>
        </p:grpSpPr>
        <p:cxnSp>
          <p:nvCxnSpPr>
            <p:cNvPr id="107" name="Straight Connector 106"/>
            <p:cNvCxnSpPr/>
            <p:nvPr/>
          </p:nvCxnSpPr>
          <p:spPr>
            <a:xfrm flipH="1" flipV="1">
              <a:off x="7696200" y="2242755"/>
              <a:ext cx="6093" cy="720361"/>
            </a:xfrm>
            <a:prstGeom prst="line">
              <a:avLst/>
            </a:prstGeom>
            <a:solidFill>
              <a:schemeClr val="tx1">
                <a:lumMod val="65000"/>
                <a:lumOff val="35000"/>
              </a:schemeClr>
            </a:solidFill>
            <a:ln w="25400" cap="rnd">
              <a:solidFill>
                <a:schemeClr val="tx1">
                  <a:lumMod val="85000"/>
                  <a:lumOff val="15000"/>
                </a:schemeClr>
              </a:solidFill>
              <a:round/>
            </a:ln>
          </p:spPr>
          <p:style>
            <a:lnRef idx="1">
              <a:schemeClr val="accent1"/>
            </a:lnRef>
            <a:fillRef idx="0">
              <a:schemeClr val="accent1"/>
            </a:fillRef>
            <a:effectRef idx="0">
              <a:schemeClr val="accent1"/>
            </a:effectRef>
            <a:fontRef idx="minor">
              <a:schemeClr val="tx1"/>
            </a:fontRef>
          </p:style>
        </p:cxnSp>
        <p:sp>
          <p:nvSpPr>
            <p:cNvPr id="108" name="Oval 107"/>
            <p:cNvSpPr/>
            <p:nvPr/>
          </p:nvSpPr>
          <p:spPr>
            <a:xfrm>
              <a:off x="7467600" y="2022609"/>
              <a:ext cx="457200" cy="457200"/>
            </a:xfrm>
            <a:prstGeom prst="ellipse">
              <a:avLst/>
            </a:prstGeom>
            <a:solidFill>
              <a:srgbClr val="83C3FD"/>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109" name="DRAM"/>
            <p:cNvSpPr/>
            <p:nvPr/>
          </p:nvSpPr>
          <p:spPr>
            <a:xfrm>
              <a:off x="7467600" y="2627097"/>
              <a:ext cx="457200" cy="533400"/>
            </a:xfrm>
            <a:prstGeom prst="roundRect">
              <a:avLst>
                <a:gd name="adj" fmla="val 11319"/>
              </a:avLst>
            </a:prstGeom>
            <a:solidFill>
              <a:schemeClr val="bg1"/>
            </a:solidFill>
            <a:ln w="25400">
              <a:solidFill>
                <a:schemeClr val="tx1">
                  <a:lumMod val="85000"/>
                  <a:lumOff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grpSp>
      <p:grpSp>
        <p:nvGrpSpPr>
          <p:cNvPr id="127" name="Group 126"/>
          <p:cNvGrpSpPr/>
          <p:nvPr/>
        </p:nvGrpSpPr>
        <p:grpSpPr>
          <a:xfrm>
            <a:off x="6629400" y="3162404"/>
            <a:ext cx="1419777" cy="854536"/>
            <a:chOff x="6629400" y="3488864"/>
            <a:chExt cx="1419777" cy="854536"/>
          </a:xfrm>
        </p:grpSpPr>
        <p:sp>
          <p:nvSpPr>
            <p:cNvPr id="125" name="Round Diagonal Corner Rectangle 124"/>
            <p:cNvSpPr/>
            <p:nvPr/>
          </p:nvSpPr>
          <p:spPr bwMode="auto">
            <a:xfrm>
              <a:off x="6629400" y="3953574"/>
              <a:ext cx="1419777" cy="389826"/>
            </a:xfrm>
            <a:prstGeom prst="round2DiagRect">
              <a:avLst/>
            </a:prstGeom>
            <a:solidFill>
              <a:srgbClr val="FFFFCC">
                <a:alpha val="6902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mn-lt"/>
                </a:rPr>
                <a:t>Activate</a:t>
              </a:r>
            </a:p>
          </p:txBody>
        </p:sp>
        <p:sp>
          <p:nvSpPr>
            <p:cNvPr id="126" name="Curved Up Arrow 125"/>
            <p:cNvSpPr/>
            <p:nvPr/>
          </p:nvSpPr>
          <p:spPr bwMode="auto">
            <a:xfrm>
              <a:off x="6849237" y="3488864"/>
              <a:ext cx="937260" cy="381295"/>
            </a:xfrm>
            <a:prstGeom prst="curvedUpArrow">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grpSp>
      <p:cxnSp>
        <p:nvCxnSpPr>
          <p:cNvPr id="106" name="Straight Connector 105"/>
          <p:cNvCxnSpPr/>
          <p:nvPr/>
        </p:nvCxnSpPr>
        <p:spPr bwMode="auto">
          <a:xfrm>
            <a:off x="2062884" y="1203501"/>
            <a:ext cx="1680404" cy="0"/>
          </a:xfrm>
          <a:prstGeom prst="line">
            <a:avLst/>
          </a:prstGeom>
          <a:solidFill>
            <a:schemeClr val="accent1"/>
          </a:solidFill>
          <a:ln w="28575" cap="flat" cmpd="sng" algn="ctr">
            <a:solidFill>
              <a:schemeClr val="tx1"/>
            </a:solidFill>
            <a:prstDash val="solid"/>
            <a:round/>
            <a:headEnd type="none" w="med" len="med"/>
            <a:tailEnd type="arrow"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0" name="TextBox 109"/>
          <p:cNvSpPr txBox="1"/>
          <p:nvPr/>
        </p:nvSpPr>
        <p:spPr>
          <a:xfrm>
            <a:off x="1828800" y="1221452"/>
            <a:ext cx="1587007" cy="461665"/>
          </a:xfrm>
          <a:prstGeom prst="rect">
            <a:avLst/>
          </a:prstGeom>
          <a:noFill/>
        </p:spPr>
        <p:txBody>
          <a:bodyPr wrap="square" rtlCol="0">
            <a:spAutoFit/>
          </a:bodyPr>
          <a:lstStyle/>
          <a:p>
            <a:r>
              <a:rPr lang="en-US" sz="2400" i="1" dirty="0">
                <a:latin typeface="+mn-lt"/>
              </a:rPr>
              <a:t>0 (refresh)</a:t>
            </a:r>
          </a:p>
        </p:txBody>
      </p:sp>
      <p:sp>
        <p:nvSpPr>
          <p:cNvPr id="111" name="TextBox 110"/>
          <p:cNvSpPr txBox="1"/>
          <p:nvPr/>
        </p:nvSpPr>
        <p:spPr>
          <a:xfrm>
            <a:off x="3500556" y="1228907"/>
            <a:ext cx="1147644" cy="461665"/>
          </a:xfrm>
          <a:prstGeom prst="rect">
            <a:avLst/>
          </a:prstGeom>
          <a:noFill/>
        </p:spPr>
        <p:txBody>
          <a:bodyPr wrap="square" rtlCol="0">
            <a:spAutoFit/>
          </a:bodyPr>
          <a:lstStyle/>
          <a:p>
            <a:r>
              <a:rPr lang="en-US" sz="2400" i="1" dirty="0">
                <a:latin typeface="+mn-lt"/>
              </a:rPr>
              <a:t>64 </a:t>
            </a:r>
            <a:r>
              <a:rPr lang="en-US" sz="2400" i="1" dirty="0" err="1">
                <a:latin typeface="+mn-lt"/>
              </a:rPr>
              <a:t>ms</a:t>
            </a:r>
            <a:endParaRPr lang="en-US" sz="2400" i="1" dirty="0">
              <a:latin typeface="+mn-lt"/>
            </a:endParaRPr>
          </a:p>
        </p:txBody>
      </p:sp>
      <p:cxnSp>
        <p:nvCxnSpPr>
          <p:cNvPr id="112" name="Straight Arrow Connector 111"/>
          <p:cNvCxnSpPr/>
          <p:nvPr/>
        </p:nvCxnSpPr>
        <p:spPr bwMode="auto">
          <a:xfrm>
            <a:off x="2062884" y="746301"/>
            <a:ext cx="0" cy="381000"/>
          </a:xfrm>
          <a:prstGeom prst="straightConnector1">
            <a:avLst/>
          </a:prstGeom>
          <a:solidFill>
            <a:schemeClr val="accent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0" name="Straight Connector 119"/>
          <p:cNvCxnSpPr/>
          <p:nvPr/>
        </p:nvCxnSpPr>
        <p:spPr>
          <a:xfrm flipH="1" flipV="1">
            <a:off x="1521636" y="1918429"/>
            <a:ext cx="6093" cy="720361"/>
          </a:xfrm>
          <a:prstGeom prst="line">
            <a:avLst/>
          </a:prstGeom>
          <a:solidFill>
            <a:schemeClr val="tx1">
              <a:lumMod val="65000"/>
              <a:lumOff val="35000"/>
            </a:schemeClr>
          </a:solidFill>
          <a:ln w="25400" cap="rnd">
            <a:solidFill>
              <a:schemeClr val="tx1">
                <a:lumMod val="85000"/>
                <a:lumOff val="15000"/>
              </a:schemeClr>
            </a:solidFill>
            <a:round/>
          </a:ln>
        </p:spPr>
        <p:style>
          <a:lnRef idx="1">
            <a:schemeClr val="accent1"/>
          </a:lnRef>
          <a:fillRef idx="0">
            <a:schemeClr val="accent1"/>
          </a:fillRef>
          <a:effectRef idx="0">
            <a:schemeClr val="accent1"/>
          </a:effectRef>
          <a:fontRef idx="minor">
            <a:schemeClr val="tx1"/>
          </a:fontRef>
        </p:style>
      </p:cxnSp>
      <p:sp>
        <p:nvSpPr>
          <p:cNvPr id="124" name="Oval 123"/>
          <p:cNvSpPr/>
          <p:nvPr/>
        </p:nvSpPr>
        <p:spPr>
          <a:xfrm>
            <a:off x="1293036" y="1698283"/>
            <a:ext cx="457200" cy="457200"/>
          </a:xfrm>
          <a:prstGeom prst="ellipse">
            <a:avLst/>
          </a:prstGeom>
          <a:solidFill>
            <a:srgbClr val="83C3FD"/>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129" name="DRAM"/>
          <p:cNvSpPr/>
          <p:nvPr/>
        </p:nvSpPr>
        <p:spPr>
          <a:xfrm>
            <a:off x="1293036" y="2302771"/>
            <a:ext cx="457200" cy="533400"/>
          </a:xfrm>
          <a:prstGeom prst="roundRect">
            <a:avLst>
              <a:gd name="adj" fmla="val 11319"/>
            </a:avLst>
          </a:prstGeom>
          <a:solidFill>
            <a:schemeClr val="bg1"/>
          </a:solidFill>
          <a:ln w="25400">
            <a:solidFill>
              <a:schemeClr val="tx1">
                <a:lumMod val="85000"/>
                <a:lumOff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130" name="67Text"/>
          <p:cNvSpPr txBox="1"/>
          <p:nvPr/>
        </p:nvSpPr>
        <p:spPr>
          <a:xfrm>
            <a:off x="-2364" y="1655667"/>
            <a:ext cx="1710115" cy="492712"/>
          </a:xfrm>
          <a:prstGeom prst="rect">
            <a:avLst/>
          </a:prstGeom>
          <a:no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i="1" dirty="0">
                <a:solidFill>
                  <a:srgbClr val="000000"/>
                </a:solidFill>
                <a:latin typeface="Cambria" panose="02040503050406030204" pitchFamily="18" charset="0"/>
              </a:rPr>
              <a:t>DRAM</a:t>
            </a:r>
          </a:p>
          <a:p>
            <a:pPr algn="ctr"/>
            <a:r>
              <a:rPr lang="en-US" sz="2000" i="1" dirty="0">
                <a:solidFill>
                  <a:srgbClr val="000000"/>
                </a:solidFill>
                <a:latin typeface="Cambria" panose="02040503050406030204" pitchFamily="18" charset="0"/>
              </a:rPr>
              <a:t> Cell</a:t>
            </a:r>
          </a:p>
        </p:txBody>
      </p:sp>
      <p:sp>
        <p:nvSpPr>
          <p:cNvPr id="131" name="67Text"/>
          <p:cNvSpPr txBox="1"/>
          <p:nvPr/>
        </p:nvSpPr>
        <p:spPr>
          <a:xfrm>
            <a:off x="-48457" y="2367751"/>
            <a:ext cx="1554650" cy="370182"/>
          </a:xfrm>
          <a:prstGeom prst="rect">
            <a:avLst/>
          </a:prstGeom>
          <a:no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i="1" dirty="0">
                <a:solidFill>
                  <a:srgbClr val="000000"/>
                </a:solidFill>
                <a:latin typeface="Cambria" panose="02040503050406030204" pitchFamily="18" charset="0"/>
              </a:rPr>
              <a:t>Sense Amplifier</a:t>
            </a:r>
          </a:p>
        </p:txBody>
      </p:sp>
      <p:sp>
        <p:nvSpPr>
          <p:cNvPr id="132" name="Rectangle 131"/>
          <p:cNvSpPr/>
          <p:nvPr/>
        </p:nvSpPr>
        <p:spPr bwMode="auto">
          <a:xfrm>
            <a:off x="1202927" y="1407965"/>
            <a:ext cx="701803" cy="448375"/>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sp>
        <p:nvSpPr>
          <p:cNvPr id="133" name="Oval 132"/>
          <p:cNvSpPr/>
          <p:nvPr/>
        </p:nvSpPr>
        <p:spPr>
          <a:xfrm>
            <a:off x="1291079" y="1689458"/>
            <a:ext cx="457200" cy="45720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135" name="Content Placeholder 2"/>
          <p:cNvSpPr>
            <a:spLocks noGrp="1"/>
          </p:cNvSpPr>
          <p:nvPr>
            <p:ph idx="1"/>
          </p:nvPr>
        </p:nvSpPr>
        <p:spPr>
          <a:xfrm>
            <a:off x="28230" y="4872682"/>
            <a:ext cx="8963370" cy="914400"/>
          </a:xfrm>
        </p:spPr>
        <p:txBody>
          <a:bodyPr/>
          <a:lstStyle/>
          <a:p>
            <a:pPr marL="0" indent="0">
              <a:buNone/>
            </a:pPr>
            <a:r>
              <a:rPr lang="en-US" sz="2800" b="1" u="sng" dirty="0"/>
              <a:t>Retention Time:</a:t>
            </a:r>
            <a:r>
              <a:rPr lang="en-US" sz="2800" b="1" dirty="0"/>
              <a:t> </a:t>
            </a:r>
            <a:r>
              <a:rPr lang="en-US" sz="2800" dirty="0"/>
              <a:t>The interval during which the data </a:t>
            </a:r>
          </a:p>
          <a:p>
            <a:pPr marL="0" indent="0">
              <a:buNone/>
            </a:pPr>
            <a:r>
              <a:rPr lang="en-US" sz="2800" dirty="0"/>
              <a:t>is retained correctly in the DRAM cell without accessing it</a:t>
            </a:r>
          </a:p>
        </p:txBody>
      </p:sp>
    </p:spTree>
    <p:extLst>
      <p:ext uri="{BB962C8B-B14F-4D97-AF65-F5344CB8AC3E}">
        <p14:creationId xmlns:p14="http://schemas.microsoft.com/office/powerpoint/2010/main" val="197801010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fade">
                                      <p:cBhvr>
                                        <p:cTn id="7" dur="500"/>
                                        <p:tgtEl>
                                          <p:spTgt spid="1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0"/>
                                        </p:tgtEl>
                                        <p:attrNameLst>
                                          <p:attrName>style.visibility</p:attrName>
                                        </p:attrNameLst>
                                      </p:cBhvr>
                                      <p:to>
                                        <p:strVal val="visible"/>
                                      </p:to>
                                    </p:set>
                                    <p:animEffect transition="in" filter="fade">
                                      <p:cBhvr>
                                        <p:cTn id="10" dur="500"/>
                                        <p:tgtEl>
                                          <p:spTgt spid="110"/>
                                        </p:tgtEl>
                                      </p:cBhvr>
                                    </p:animEffect>
                                  </p:childTnLst>
                                </p:cTn>
                              </p:par>
                              <p:par>
                                <p:cTn id="11" presetID="10" presetClass="entr" presetSubtype="0" fill="hold" nodeType="withEffect">
                                  <p:stCondLst>
                                    <p:cond delay="0"/>
                                  </p:stCondLst>
                                  <p:childTnLst>
                                    <p:set>
                                      <p:cBhvr>
                                        <p:cTn id="12" dur="1" fill="hold">
                                          <p:stCondLst>
                                            <p:cond delay="0"/>
                                          </p:stCondLst>
                                        </p:cTn>
                                        <p:tgtEl>
                                          <p:spTgt spid="106"/>
                                        </p:tgtEl>
                                        <p:attrNameLst>
                                          <p:attrName>style.visibility</p:attrName>
                                        </p:attrNameLst>
                                      </p:cBhvr>
                                      <p:to>
                                        <p:strVal val="visible"/>
                                      </p:to>
                                    </p:set>
                                    <p:animEffect transition="in" filter="fade">
                                      <p:cBhvr>
                                        <p:cTn id="13" dur="500"/>
                                        <p:tgtEl>
                                          <p:spTgt spid="10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1"/>
                                        </p:tgtEl>
                                        <p:attrNameLst>
                                          <p:attrName>style.visibility</p:attrName>
                                        </p:attrNameLst>
                                      </p:cBhvr>
                                      <p:to>
                                        <p:strVal val="visible"/>
                                      </p:to>
                                    </p:set>
                                    <p:animEffect transition="in" filter="fade">
                                      <p:cBhvr>
                                        <p:cTn id="16" dur="500"/>
                                        <p:tgtEl>
                                          <p:spTgt spid="111"/>
                                        </p:tgtEl>
                                      </p:cBhvr>
                                    </p:animEffect>
                                  </p:childTnLst>
                                </p:cTn>
                              </p:par>
                              <p:par>
                                <p:cTn id="17" presetID="42" presetClass="path" presetSubtype="0" repeatCount="indefinite" accel="50000" decel="50000" fill="hold" nodeType="withEffect">
                                  <p:stCondLst>
                                    <p:cond delay="0"/>
                                  </p:stCondLst>
                                  <p:childTnLst>
                                    <p:animMotion origin="layout" path="M -8.33333E-7 -4.07407E-6 L 0.18386 -0.00023 " pathEditMode="relative" rAng="0" ptsTypes="AA">
                                      <p:cBhvr>
                                        <p:cTn id="18" dur="3000" fill="hold"/>
                                        <p:tgtEl>
                                          <p:spTgt spid="112"/>
                                        </p:tgtEl>
                                        <p:attrNameLst>
                                          <p:attrName>ppt_x</p:attrName>
                                          <p:attrName>ppt_y</p:attrName>
                                        </p:attrNameLst>
                                      </p:cBhvr>
                                      <p:rCtr x="9184" y="-23"/>
                                    </p:animMotion>
                                  </p:childTnLst>
                                </p:cTn>
                              </p:par>
                              <p:par>
                                <p:cTn id="19" presetID="1" presetClass="entr" presetSubtype="0" fill="hold" grpId="1" nodeType="withEffect">
                                  <p:stCondLst>
                                    <p:cond delay="0"/>
                                  </p:stCondLst>
                                  <p:childTnLst>
                                    <p:set>
                                      <p:cBhvr>
                                        <p:cTn id="20" dur="1" fill="hold">
                                          <p:stCondLst>
                                            <p:cond delay="0"/>
                                          </p:stCondLst>
                                        </p:cTn>
                                        <p:tgtEl>
                                          <p:spTgt spid="132"/>
                                        </p:tgtEl>
                                        <p:attrNameLst>
                                          <p:attrName>style.visibility</p:attrName>
                                        </p:attrNameLst>
                                      </p:cBhvr>
                                      <p:to>
                                        <p:strVal val="visible"/>
                                      </p:to>
                                    </p:set>
                                  </p:childTnLst>
                                </p:cTn>
                              </p:par>
                              <p:par>
                                <p:cTn id="21" presetID="42" presetClass="path" presetSubtype="0" repeatCount="indefinite" accel="50000" decel="50000" fill="hold" grpId="0" nodeType="withEffect">
                                  <p:stCondLst>
                                    <p:cond delay="0"/>
                                  </p:stCondLst>
                                  <p:childTnLst>
                                    <p:animMotion origin="layout" path="M 4.72222E-6 -0.02615 L 4.72222E-6 0.01158 " pathEditMode="relative" rAng="0" ptsTypes="AA">
                                      <p:cBhvr>
                                        <p:cTn id="22" dur="3000" fill="hold"/>
                                        <p:tgtEl>
                                          <p:spTgt spid="132"/>
                                        </p:tgtEl>
                                        <p:attrNameLst>
                                          <p:attrName>ppt_x</p:attrName>
                                          <p:attrName>ppt_y</p:attrName>
                                        </p:attrNameLst>
                                      </p:cBhvr>
                                      <p:rCtr x="0" y="1875"/>
                                    </p:animMotion>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35"/>
                                        </p:tgtEl>
                                      </p:cBhvr>
                                    </p:animEffect>
                                    <p:set>
                                      <p:cBhvr>
                                        <p:cTn id="27" dur="1" fill="hold">
                                          <p:stCondLst>
                                            <p:cond delay="499"/>
                                          </p:stCondLst>
                                        </p:cTn>
                                        <p:tgtEl>
                                          <p:spTgt spid="135"/>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112"/>
                                        </p:tgtEl>
                                      </p:cBhvr>
                                    </p:animEffect>
                                    <p:set>
                                      <p:cBhvr>
                                        <p:cTn id="30" dur="1" fill="hold">
                                          <p:stCondLst>
                                            <p:cond delay="499"/>
                                          </p:stCondLst>
                                        </p:cTn>
                                        <p:tgtEl>
                                          <p:spTgt spid="112"/>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110"/>
                                        </p:tgtEl>
                                      </p:cBhvr>
                                    </p:animEffect>
                                    <p:set>
                                      <p:cBhvr>
                                        <p:cTn id="33" dur="1" fill="hold">
                                          <p:stCondLst>
                                            <p:cond delay="499"/>
                                          </p:stCondLst>
                                        </p:cTn>
                                        <p:tgtEl>
                                          <p:spTgt spid="110"/>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106"/>
                                        </p:tgtEl>
                                      </p:cBhvr>
                                    </p:animEffect>
                                    <p:set>
                                      <p:cBhvr>
                                        <p:cTn id="36" dur="1" fill="hold">
                                          <p:stCondLst>
                                            <p:cond delay="499"/>
                                          </p:stCondLst>
                                        </p:cTn>
                                        <p:tgtEl>
                                          <p:spTgt spid="106"/>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111"/>
                                        </p:tgtEl>
                                      </p:cBhvr>
                                    </p:animEffect>
                                    <p:set>
                                      <p:cBhvr>
                                        <p:cTn id="39" dur="1" fill="hold">
                                          <p:stCondLst>
                                            <p:cond delay="499"/>
                                          </p:stCondLst>
                                        </p:cTn>
                                        <p:tgtEl>
                                          <p:spTgt spid="111"/>
                                        </p:tgtEl>
                                        <p:attrNameLst>
                                          <p:attrName>style.visibility</p:attrName>
                                        </p:attrNameLst>
                                      </p:cBhvr>
                                      <p:to>
                                        <p:strVal val="hidden"/>
                                      </p:to>
                                    </p:set>
                                  </p:childTnLst>
                                </p:cTn>
                              </p:par>
                              <p:par>
                                <p:cTn id="40" presetID="10" presetClass="exit" presetSubtype="0" fill="hold" grpId="2" nodeType="withEffect">
                                  <p:stCondLst>
                                    <p:cond delay="0"/>
                                  </p:stCondLst>
                                  <p:childTnLst>
                                    <p:animEffect transition="out" filter="fade">
                                      <p:cBhvr>
                                        <p:cTn id="41" dur="500"/>
                                        <p:tgtEl>
                                          <p:spTgt spid="132"/>
                                        </p:tgtEl>
                                      </p:cBhvr>
                                    </p:animEffect>
                                    <p:set>
                                      <p:cBhvr>
                                        <p:cTn id="42" dur="1" fill="hold">
                                          <p:stCondLst>
                                            <p:cond delay="499"/>
                                          </p:stCondLst>
                                        </p:cTn>
                                        <p:tgtEl>
                                          <p:spTgt spid="132"/>
                                        </p:tgtEl>
                                        <p:attrNameLst>
                                          <p:attrName>style.visibility</p:attrName>
                                        </p:attrNameLst>
                                      </p:cBhvr>
                                      <p:to>
                                        <p:strVal val="hidden"/>
                                      </p:to>
                                    </p:set>
                                  </p:childTnLst>
                                </p:cTn>
                              </p:par>
                              <p:par>
                                <p:cTn id="43" presetID="10" presetClass="entr" presetSubtype="0" fill="hold" grpId="0" nodeType="withEffect">
                                  <p:stCondLst>
                                    <p:cond delay="0"/>
                                  </p:stCondLst>
                                  <p:childTnLst>
                                    <p:set>
                                      <p:cBhvr>
                                        <p:cTn id="44" dur="1" fill="hold">
                                          <p:stCondLst>
                                            <p:cond delay="0"/>
                                          </p:stCondLst>
                                        </p:cTn>
                                        <p:tgtEl>
                                          <p:spTgt spid="55"/>
                                        </p:tgtEl>
                                        <p:attrNameLst>
                                          <p:attrName>style.visibility</p:attrName>
                                        </p:attrNameLst>
                                      </p:cBhvr>
                                      <p:to>
                                        <p:strVal val="visible"/>
                                      </p:to>
                                    </p:set>
                                    <p:animEffect transition="in" filter="fade">
                                      <p:cBhvr>
                                        <p:cTn id="45" dur="500"/>
                                        <p:tgtEl>
                                          <p:spTgt spid="5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500"/>
                                        <p:tgtEl>
                                          <p:spTgt spid="6"/>
                                        </p:tgtEl>
                                      </p:cBhvr>
                                    </p:animEffec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71"/>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8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97"/>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98"/>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123"/>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9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72"/>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84"/>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96"/>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91"/>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9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27"/>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122"/>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102"/>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103"/>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1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5" grpId="0" animBg="1"/>
      <p:bldP spid="91" grpId="0" animBg="1"/>
      <p:bldP spid="93" grpId="0"/>
      <p:bldP spid="97" grpId="0" animBg="1"/>
      <p:bldP spid="98" grpId="0"/>
      <p:bldP spid="103" grpId="0" animBg="1"/>
      <p:bldP spid="105" grpId="0"/>
      <p:bldP spid="110" grpId="0"/>
      <p:bldP spid="110" grpId="1"/>
      <p:bldP spid="111" grpId="0"/>
      <p:bldP spid="111" grpId="1"/>
      <p:bldP spid="132" grpId="0" animBg="1"/>
      <p:bldP spid="132" grpId="1" animBg="1"/>
      <p:bldP spid="132" grpId="2" animBg="1"/>
      <p:bldP spid="13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3" name="Straight Connector 122"/>
          <p:cNvCxnSpPr/>
          <p:nvPr/>
        </p:nvCxnSpPr>
        <p:spPr bwMode="auto">
          <a:xfrm flipV="1">
            <a:off x="3619119" y="3160770"/>
            <a:ext cx="0" cy="981304"/>
          </a:xfrm>
          <a:prstGeom prst="line">
            <a:avLst/>
          </a:prstGeom>
          <a:solidFill>
            <a:schemeClr val="accent1"/>
          </a:solidFill>
          <a:ln w="9525" cap="flat" cmpd="sng" algn="ctr">
            <a:solidFill>
              <a:schemeClr val="tx1">
                <a:lumMod val="65000"/>
                <a:lumOff val="3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6" name="Straight Connector 95"/>
          <p:cNvCxnSpPr>
            <a:cxnSpLocks/>
          </p:cNvCxnSpPr>
          <p:nvPr/>
        </p:nvCxnSpPr>
        <p:spPr bwMode="auto">
          <a:xfrm flipV="1">
            <a:off x="5960443" y="3160770"/>
            <a:ext cx="251" cy="1885968"/>
          </a:xfrm>
          <a:prstGeom prst="line">
            <a:avLst/>
          </a:prstGeom>
          <a:solidFill>
            <a:schemeClr val="accent1"/>
          </a:solidFill>
          <a:ln w="9525" cap="flat" cmpd="sng" algn="ctr">
            <a:solidFill>
              <a:schemeClr val="tx1">
                <a:lumMod val="65000"/>
                <a:lumOff val="3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5" name="Straight Connector 94"/>
          <p:cNvCxnSpPr>
            <a:cxnSpLocks/>
          </p:cNvCxnSpPr>
          <p:nvPr/>
        </p:nvCxnSpPr>
        <p:spPr bwMode="auto">
          <a:xfrm flipH="1" flipV="1">
            <a:off x="1522043" y="3152602"/>
            <a:ext cx="1903" cy="1894136"/>
          </a:xfrm>
          <a:prstGeom prst="line">
            <a:avLst/>
          </a:prstGeom>
          <a:solidFill>
            <a:schemeClr val="accent1"/>
          </a:solidFill>
          <a:ln w="9525" cap="flat" cmpd="sng" algn="ctr">
            <a:solidFill>
              <a:schemeClr val="tx1">
                <a:lumMod val="65000"/>
                <a:lumOff val="3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Title 1"/>
          <p:cNvSpPr>
            <a:spLocks noGrp="1"/>
          </p:cNvSpPr>
          <p:nvPr>
            <p:ph type="title"/>
          </p:nvPr>
        </p:nvSpPr>
        <p:spPr/>
        <p:txBody>
          <a:bodyPr/>
          <a:lstStyle/>
          <a:p>
            <a:r>
              <a:rPr lang="en-US" sz="4000" dirty="0"/>
              <a:t>Latency vs. Reliability</a:t>
            </a:r>
          </a:p>
        </p:txBody>
      </p:sp>
      <p:sp>
        <p:nvSpPr>
          <p:cNvPr id="5" name="Slide Number Placeholder 4"/>
          <p:cNvSpPr>
            <a:spLocks noGrp="1"/>
          </p:cNvSpPr>
          <p:nvPr>
            <p:ph type="sldNum" sz="quarter" idx="11"/>
          </p:nvPr>
        </p:nvSpPr>
        <p:spPr/>
        <p:txBody>
          <a:bodyPr/>
          <a:lstStyle/>
          <a:p>
            <a:pPr>
              <a:defRPr/>
            </a:pPr>
            <a:fld id="{9C6405EB-A0CD-489A-8152-61CB2DF54052}" type="slidenum">
              <a:rPr lang="en-US" altLang="en-US" smtClean="0"/>
              <a:pPr>
                <a:defRPr/>
              </a:pPr>
              <a:t>23</a:t>
            </a:fld>
            <a:endParaRPr lang="en-US" altLang="en-US"/>
          </a:p>
        </p:txBody>
      </p:sp>
      <p:sp>
        <p:nvSpPr>
          <p:cNvPr id="6" name="Round Diagonal Corner Rectangle 5"/>
          <p:cNvSpPr/>
          <p:nvPr/>
        </p:nvSpPr>
        <p:spPr bwMode="auto">
          <a:xfrm>
            <a:off x="457200" y="3627114"/>
            <a:ext cx="1371552" cy="389826"/>
          </a:xfrm>
          <a:prstGeom prst="round2DiagRect">
            <a:avLst/>
          </a:prstGeom>
          <a:solidFill>
            <a:srgbClr val="FFFFCC">
              <a:alpha val="6902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mn-lt"/>
              </a:rPr>
              <a:t>Activate</a:t>
            </a:r>
            <a:endParaRPr kumimoji="0" lang="en-US" b="0" i="0" u="none" strike="noStrike" cap="none" normalizeH="0" baseline="0" dirty="0">
              <a:ln>
                <a:noFill/>
              </a:ln>
              <a:solidFill>
                <a:schemeClr val="tx1"/>
              </a:solidFill>
              <a:effectLst/>
              <a:latin typeface="+mn-lt"/>
            </a:endParaRPr>
          </a:p>
        </p:txBody>
      </p:sp>
      <p:cxnSp>
        <p:nvCxnSpPr>
          <p:cNvPr id="8" name="Straight Arrow Connector 7"/>
          <p:cNvCxnSpPr/>
          <p:nvPr/>
        </p:nvCxnSpPr>
        <p:spPr bwMode="auto">
          <a:xfrm>
            <a:off x="1524000" y="3039174"/>
            <a:ext cx="6858000" cy="0"/>
          </a:xfrm>
          <a:prstGeom prst="straightConnector1">
            <a:avLst/>
          </a:prstGeom>
          <a:solidFill>
            <a:schemeClr val="accent1"/>
          </a:solidFill>
          <a:ln w="2857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Straight Connector 10"/>
          <p:cNvCxnSpPr/>
          <p:nvPr/>
        </p:nvCxnSpPr>
        <p:spPr bwMode="auto">
          <a:xfrm>
            <a:off x="1524000" y="2962974"/>
            <a:ext cx="0" cy="15240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Straight Connector 25"/>
          <p:cNvCxnSpPr/>
          <p:nvPr/>
        </p:nvCxnSpPr>
        <p:spPr bwMode="auto">
          <a:xfrm>
            <a:off x="3619119" y="2962974"/>
            <a:ext cx="0" cy="15240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Straight Connector 27"/>
          <p:cNvCxnSpPr/>
          <p:nvPr/>
        </p:nvCxnSpPr>
        <p:spPr bwMode="auto">
          <a:xfrm>
            <a:off x="5960443" y="2945323"/>
            <a:ext cx="0" cy="15240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82" name="Group 81"/>
          <p:cNvGrpSpPr/>
          <p:nvPr/>
        </p:nvGrpSpPr>
        <p:grpSpPr>
          <a:xfrm>
            <a:off x="3260597" y="1555685"/>
            <a:ext cx="701803" cy="1305070"/>
            <a:chOff x="3984878" y="1403285"/>
            <a:chExt cx="701803" cy="1305070"/>
          </a:xfrm>
        </p:grpSpPr>
        <p:cxnSp>
          <p:nvCxnSpPr>
            <p:cNvPr id="39" name="Straight Connector 38"/>
            <p:cNvCxnSpPr/>
            <p:nvPr/>
          </p:nvCxnSpPr>
          <p:spPr>
            <a:xfrm flipH="1" flipV="1">
              <a:off x="4335780" y="1790613"/>
              <a:ext cx="6093" cy="720361"/>
            </a:xfrm>
            <a:prstGeom prst="line">
              <a:avLst/>
            </a:prstGeom>
            <a:solidFill>
              <a:schemeClr val="tx1">
                <a:lumMod val="65000"/>
                <a:lumOff val="35000"/>
              </a:schemeClr>
            </a:solidFill>
            <a:ln w="25400" cap="rnd">
              <a:solidFill>
                <a:schemeClr val="tx1">
                  <a:lumMod val="85000"/>
                  <a:lumOff val="15000"/>
                </a:schemeClr>
              </a:solidFill>
              <a:round/>
            </a:ln>
          </p:spPr>
          <p:style>
            <a:lnRef idx="1">
              <a:schemeClr val="accent1"/>
            </a:lnRef>
            <a:fillRef idx="0">
              <a:schemeClr val="accent1"/>
            </a:fillRef>
            <a:effectRef idx="0">
              <a:schemeClr val="accent1"/>
            </a:effectRef>
            <a:fontRef idx="minor">
              <a:schemeClr val="tx1"/>
            </a:fontRef>
          </p:style>
        </p:cxnSp>
        <p:sp>
          <p:nvSpPr>
            <p:cNvPr id="40" name="Oval 39"/>
            <p:cNvSpPr/>
            <p:nvPr/>
          </p:nvSpPr>
          <p:spPr>
            <a:xfrm>
              <a:off x="4107180" y="1570467"/>
              <a:ext cx="457200" cy="457200"/>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41" name="DRAM"/>
            <p:cNvSpPr/>
            <p:nvPr/>
          </p:nvSpPr>
          <p:spPr>
            <a:xfrm>
              <a:off x="4107180" y="2174955"/>
              <a:ext cx="457200" cy="533400"/>
            </a:xfrm>
            <a:prstGeom prst="roundRect">
              <a:avLst>
                <a:gd name="adj" fmla="val 11319"/>
              </a:avLst>
            </a:prstGeom>
            <a:solidFill>
              <a:schemeClr val="bg1"/>
            </a:solidFill>
            <a:ln w="25400">
              <a:solidFill>
                <a:schemeClr val="tx1">
                  <a:lumMod val="85000"/>
                  <a:lumOff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42" name="DRAM"/>
            <p:cNvSpPr/>
            <p:nvPr/>
          </p:nvSpPr>
          <p:spPr>
            <a:xfrm>
              <a:off x="4107180" y="2391720"/>
              <a:ext cx="457200" cy="307808"/>
            </a:xfrm>
            <a:prstGeom prst="roundRect">
              <a:avLst>
                <a:gd name="adj" fmla="val 11319"/>
              </a:avLst>
            </a:prstGeom>
            <a:solidFill>
              <a:srgbClr val="83C3FD"/>
            </a:solidFill>
            <a:ln w="254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43" name="DRAM"/>
            <p:cNvSpPr/>
            <p:nvPr/>
          </p:nvSpPr>
          <p:spPr>
            <a:xfrm>
              <a:off x="4107180" y="2174955"/>
              <a:ext cx="457200" cy="533400"/>
            </a:xfrm>
            <a:prstGeom prst="roundRect">
              <a:avLst>
                <a:gd name="adj" fmla="val 11319"/>
              </a:avLst>
            </a:prstGeom>
            <a:noFill/>
            <a:ln w="25400">
              <a:solidFill>
                <a:schemeClr val="tx1">
                  <a:lumMod val="85000"/>
                  <a:lumOff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46" name="Oval 45"/>
            <p:cNvSpPr/>
            <p:nvPr/>
          </p:nvSpPr>
          <p:spPr>
            <a:xfrm>
              <a:off x="4107180" y="1570467"/>
              <a:ext cx="457200" cy="457200"/>
            </a:xfrm>
            <a:prstGeom prst="ellipse">
              <a:avLst/>
            </a:prstGeom>
            <a:solidFill>
              <a:srgbClr val="83C3FD"/>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47" name="Rectangle 46"/>
            <p:cNvSpPr/>
            <p:nvPr/>
          </p:nvSpPr>
          <p:spPr bwMode="auto">
            <a:xfrm>
              <a:off x="3984878" y="1403285"/>
              <a:ext cx="701803" cy="448375"/>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sp>
          <p:nvSpPr>
            <p:cNvPr id="45" name="Oval 44"/>
            <p:cNvSpPr/>
            <p:nvPr/>
          </p:nvSpPr>
          <p:spPr>
            <a:xfrm>
              <a:off x="4107180" y="1562099"/>
              <a:ext cx="457200" cy="45720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grpSp>
      <p:sp>
        <p:nvSpPr>
          <p:cNvPr id="53" name="67Text"/>
          <p:cNvSpPr txBox="1"/>
          <p:nvPr/>
        </p:nvSpPr>
        <p:spPr>
          <a:xfrm>
            <a:off x="7859986" y="3058523"/>
            <a:ext cx="815426" cy="370182"/>
          </a:xfrm>
          <a:prstGeom prst="rect">
            <a:avLst/>
          </a:prstGeom>
          <a:no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i="1" dirty="0">
                <a:solidFill>
                  <a:srgbClr val="000000"/>
                </a:solidFill>
                <a:latin typeface="Cambria" panose="02040503050406030204" pitchFamily="18" charset="0"/>
              </a:rPr>
              <a:t>time</a:t>
            </a:r>
          </a:p>
        </p:txBody>
      </p:sp>
      <p:sp>
        <p:nvSpPr>
          <p:cNvPr id="55" name="Curved Up Arrow 54"/>
          <p:cNvSpPr/>
          <p:nvPr/>
        </p:nvSpPr>
        <p:spPr bwMode="auto">
          <a:xfrm>
            <a:off x="680107" y="3162404"/>
            <a:ext cx="937260" cy="381295"/>
          </a:xfrm>
          <a:prstGeom prst="curvedUpArrow">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grpSp>
        <p:nvGrpSpPr>
          <p:cNvPr id="71" name="Group 70"/>
          <p:cNvGrpSpPr/>
          <p:nvPr/>
        </p:nvGrpSpPr>
        <p:grpSpPr>
          <a:xfrm>
            <a:off x="2597076" y="3162404"/>
            <a:ext cx="1219200" cy="854536"/>
            <a:chOff x="3321357" y="3010004"/>
            <a:chExt cx="1219200" cy="854536"/>
          </a:xfrm>
        </p:grpSpPr>
        <p:sp>
          <p:nvSpPr>
            <p:cNvPr id="56" name="Round Diagonal Corner Rectangle 55"/>
            <p:cNvSpPr/>
            <p:nvPr/>
          </p:nvSpPr>
          <p:spPr bwMode="auto">
            <a:xfrm>
              <a:off x="3321357" y="3474714"/>
              <a:ext cx="1219200" cy="389826"/>
            </a:xfrm>
            <a:prstGeom prst="round2DiagRect">
              <a:avLst/>
            </a:prstGeom>
            <a:solidFill>
              <a:srgbClr val="FFFFCC">
                <a:alpha val="6902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mn-lt"/>
                </a:rPr>
                <a:t>Read</a:t>
              </a:r>
            </a:p>
          </p:txBody>
        </p:sp>
        <p:sp>
          <p:nvSpPr>
            <p:cNvPr id="57" name="Curved Up Arrow 56"/>
            <p:cNvSpPr/>
            <p:nvPr/>
          </p:nvSpPr>
          <p:spPr bwMode="auto">
            <a:xfrm>
              <a:off x="3483304" y="3010004"/>
              <a:ext cx="937260" cy="381295"/>
            </a:xfrm>
            <a:prstGeom prst="curvedUpArrow">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anose="020B0604020202020204" pitchFamily="34" charset="0"/>
              </a:endParaRPr>
            </a:p>
          </p:txBody>
        </p:sp>
      </p:grpSp>
      <p:grpSp>
        <p:nvGrpSpPr>
          <p:cNvPr id="72" name="Group 71"/>
          <p:cNvGrpSpPr/>
          <p:nvPr/>
        </p:nvGrpSpPr>
        <p:grpSpPr>
          <a:xfrm>
            <a:off x="4775567" y="3162404"/>
            <a:ext cx="1549033" cy="854536"/>
            <a:chOff x="5749324" y="3010004"/>
            <a:chExt cx="1549033" cy="854536"/>
          </a:xfrm>
        </p:grpSpPr>
        <p:sp>
          <p:nvSpPr>
            <p:cNvPr id="58" name="Round Diagonal Corner Rectangle 57"/>
            <p:cNvSpPr/>
            <p:nvPr/>
          </p:nvSpPr>
          <p:spPr bwMode="auto">
            <a:xfrm>
              <a:off x="5749324" y="3474714"/>
              <a:ext cx="1549033" cy="389826"/>
            </a:xfrm>
            <a:prstGeom prst="round2DiagRect">
              <a:avLst/>
            </a:prstGeom>
            <a:solidFill>
              <a:srgbClr val="FFFFCC">
                <a:alpha val="6902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300" b="0" i="0" u="none" strike="noStrike" cap="none" normalizeH="0" baseline="0" dirty="0" err="1">
                  <a:ln>
                    <a:noFill/>
                  </a:ln>
                  <a:solidFill>
                    <a:schemeClr val="tx1"/>
                  </a:solidFill>
                  <a:effectLst/>
                  <a:latin typeface="+mn-lt"/>
                </a:rPr>
                <a:t>Precharge</a:t>
              </a:r>
              <a:endParaRPr kumimoji="0" lang="en-US" sz="2300" b="0" i="0" u="none" strike="noStrike" cap="none" normalizeH="0" baseline="0" dirty="0">
                <a:ln>
                  <a:noFill/>
                </a:ln>
                <a:solidFill>
                  <a:schemeClr val="tx1"/>
                </a:solidFill>
                <a:effectLst/>
                <a:latin typeface="+mn-lt"/>
              </a:endParaRPr>
            </a:p>
          </p:txBody>
        </p:sp>
        <p:sp>
          <p:nvSpPr>
            <p:cNvPr id="59" name="Curved Up Arrow 58"/>
            <p:cNvSpPr/>
            <p:nvPr/>
          </p:nvSpPr>
          <p:spPr bwMode="auto">
            <a:xfrm>
              <a:off x="6082687" y="3010004"/>
              <a:ext cx="937260" cy="381295"/>
            </a:xfrm>
            <a:prstGeom prst="curvedUpArrow">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grpSp>
      <p:grpSp>
        <p:nvGrpSpPr>
          <p:cNvPr id="84" name="Group 83"/>
          <p:cNvGrpSpPr/>
          <p:nvPr/>
        </p:nvGrpSpPr>
        <p:grpSpPr>
          <a:xfrm>
            <a:off x="5715000" y="1696149"/>
            <a:ext cx="457200" cy="1137888"/>
            <a:chOff x="6688757" y="1543749"/>
            <a:chExt cx="457200" cy="1137888"/>
          </a:xfrm>
        </p:grpSpPr>
        <p:cxnSp>
          <p:nvCxnSpPr>
            <p:cNvPr id="60" name="Straight Connector 59"/>
            <p:cNvCxnSpPr/>
            <p:nvPr/>
          </p:nvCxnSpPr>
          <p:spPr>
            <a:xfrm flipH="1" flipV="1">
              <a:off x="6917357" y="1763895"/>
              <a:ext cx="6093" cy="720361"/>
            </a:xfrm>
            <a:prstGeom prst="line">
              <a:avLst/>
            </a:prstGeom>
            <a:solidFill>
              <a:schemeClr val="tx1">
                <a:lumMod val="65000"/>
                <a:lumOff val="35000"/>
              </a:schemeClr>
            </a:solidFill>
            <a:ln w="25400" cap="rnd">
              <a:solidFill>
                <a:schemeClr val="tx1">
                  <a:lumMod val="85000"/>
                  <a:lumOff val="15000"/>
                </a:schemeClr>
              </a:solidFill>
              <a:round/>
            </a:ln>
          </p:spPr>
          <p:style>
            <a:lnRef idx="1">
              <a:schemeClr val="accent1"/>
            </a:lnRef>
            <a:fillRef idx="0">
              <a:schemeClr val="accent1"/>
            </a:fillRef>
            <a:effectRef idx="0">
              <a:schemeClr val="accent1"/>
            </a:effectRef>
            <a:fontRef idx="minor">
              <a:schemeClr val="tx1"/>
            </a:fontRef>
          </p:style>
        </p:cxnSp>
        <p:sp>
          <p:nvSpPr>
            <p:cNvPr id="61" name="Oval 60"/>
            <p:cNvSpPr/>
            <p:nvPr/>
          </p:nvSpPr>
          <p:spPr>
            <a:xfrm>
              <a:off x="6688757" y="1543749"/>
              <a:ext cx="457200" cy="457200"/>
            </a:xfrm>
            <a:prstGeom prst="ellipse">
              <a:avLst/>
            </a:prstGeom>
            <a:solidFill>
              <a:srgbClr val="83C3FD"/>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62" name="DRAM"/>
            <p:cNvSpPr/>
            <p:nvPr/>
          </p:nvSpPr>
          <p:spPr>
            <a:xfrm>
              <a:off x="6688757" y="2148237"/>
              <a:ext cx="457200" cy="533400"/>
            </a:xfrm>
            <a:prstGeom prst="roundRect">
              <a:avLst>
                <a:gd name="adj" fmla="val 11319"/>
              </a:avLst>
            </a:prstGeom>
            <a:solidFill>
              <a:srgbClr val="83C3FD"/>
            </a:solidFill>
            <a:ln w="25400">
              <a:solidFill>
                <a:schemeClr val="tx1">
                  <a:lumMod val="85000"/>
                  <a:lumOff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grpSp>
      <p:grpSp>
        <p:nvGrpSpPr>
          <p:cNvPr id="87" name="Group 86"/>
          <p:cNvGrpSpPr/>
          <p:nvPr/>
        </p:nvGrpSpPr>
        <p:grpSpPr>
          <a:xfrm>
            <a:off x="4870020" y="1371600"/>
            <a:ext cx="701803" cy="1489155"/>
            <a:chOff x="5843777" y="1219200"/>
            <a:chExt cx="701803" cy="1489155"/>
          </a:xfrm>
        </p:grpSpPr>
        <p:cxnSp>
          <p:nvCxnSpPr>
            <p:cNvPr id="63" name="Straight Connector 62"/>
            <p:cNvCxnSpPr/>
            <p:nvPr/>
          </p:nvCxnSpPr>
          <p:spPr>
            <a:xfrm flipH="1" flipV="1">
              <a:off x="6172200" y="1790613"/>
              <a:ext cx="6093" cy="720361"/>
            </a:xfrm>
            <a:prstGeom prst="line">
              <a:avLst/>
            </a:prstGeom>
            <a:solidFill>
              <a:schemeClr val="tx1">
                <a:lumMod val="65000"/>
                <a:lumOff val="35000"/>
              </a:schemeClr>
            </a:solidFill>
            <a:ln w="25400" cap="rnd">
              <a:solidFill>
                <a:schemeClr val="tx1">
                  <a:lumMod val="85000"/>
                  <a:lumOff val="15000"/>
                </a:schemeClr>
              </a:solidFill>
              <a:round/>
            </a:ln>
          </p:spPr>
          <p:style>
            <a:lnRef idx="1">
              <a:schemeClr val="accent1"/>
            </a:lnRef>
            <a:fillRef idx="0">
              <a:schemeClr val="accent1"/>
            </a:fillRef>
            <a:effectRef idx="0">
              <a:schemeClr val="accent1"/>
            </a:effectRef>
            <a:fontRef idx="minor">
              <a:schemeClr val="tx1"/>
            </a:fontRef>
          </p:style>
        </p:cxnSp>
        <p:sp>
          <p:nvSpPr>
            <p:cNvPr id="64" name="Oval 63"/>
            <p:cNvSpPr/>
            <p:nvPr/>
          </p:nvSpPr>
          <p:spPr>
            <a:xfrm>
              <a:off x="5943600" y="1570467"/>
              <a:ext cx="457200" cy="457200"/>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65" name="DRAM"/>
            <p:cNvSpPr/>
            <p:nvPr/>
          </p:nvSpPr>
          <p:spPr>
            <a:xfrm>
              <a:off x="5943600" y="2174955"/>
              <a:ext cx="457200" cy="533400"/>
            </a:xfrm>
            <a:prstGeom prst="roundRect">
              <a:avLst>
                <a:gd name="adj" fmla="val 11319"/>
              </a:avLst>
            </a:prstGeom>
            <a:solidFill>
              <a:schemeClr val="bg1"/>
            </a:solidFill>
            <a:ln w="25400">
              <a:solidFill>
                <a:schemeClr val="tx1">
                  <a:lumMod val="85000"/>
                  <a:lumOff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66" name="DRAM"/>
            <p:cNvSpPr/>
            <p:nvPr/>
          </p:nvSpPr>
          <p:spPr>
            <a:xfrm>
              <a:off x="5943600" y="2256719"/>
              <a:ext cx="457200" cy="442809"/>
            </a:xfrm>
            <a:prstGeom prst="roundRect">
              <a:avLst>
                <a:gd name="adj" fmla="val 11319"/>
              </a:avLst>
            </a:prstGeom>
            <a:solidFill>
              <a:srgbClr val="83C3FD"/>
            </a:solidFill>
            <a:ln w="254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67" name="DRAM"/>
            <p:cNvSpPr/>
            <p:nvPr/>
          </p:nvSpPr>
          <p:spPr>
            <a:xfrm>
              <a:off x="5943600" y="2174955"/>
              <a:ext cx="457200" cy="533400"/>
            </a:xfrm>
            <a:prstGeom prst="roundRect">
              <a:avLst>
                <a:gd name="adj" fmla="val 11319"/>
              </a:avLst>
            </a:prstGeom>
            <a:noFill/>
            <a:ln w="25400">
              <a:solidFill>
                <a:schemeClr val="tx1">
                  <a:lumMod val="85000"/>
                  <a:lumOff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68" name="Oval 67"/>
            <p:cNvSpPr/>
            <p:nvPr/>
          </p:nvSpPr>
          <p:spPr>
            <a:xfrm>
              <a:off x="5943600" y="1570467"/>
              <a:ext cx="457200" cy="457200"/>
            </a:xfrm>
            <a:prstGeom prst="ellipse">
              <a:avLst/>
            </a:prstGeom>
            <a:solidFill>
              <a:srgbClr val="83C3FD"/>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70" name="Rectangle 69"/>
            <p:cNvSpPr/>
            <p:nvPr/>
          </p:nvSpPr>
          <p:spPr bwMode="auto">
            <a:xfrm>
              <a:off x="5843777" y="1219200"/>
              <a:ext cx="701803" cy="448375"/>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sp>
          <p:nvSpPr>
            <p:cNvPr id="69" name="Oval 68"/>
            <p:cNvSpPr/>
            <p:nvPr/>
          </p:nvSpPr>
          <p:spPr>
            <a:xfrm>
              <a:off x="5943600" y="1562099"/>
              <a:ext cx="457200" cy="45720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grpSp>
      <p:grpSp>
        <p:nvGrpSpPr>
          <p:cNvPr id="81" name="Group 80"/>
          <p:cNvGrpSpPr/>
          <p:nvPr/>
        </p:nvGrpSpPr>
        <p:grpSpPr>
          <a:xfrm>
            <a:off x="2431237" y="1676400"/>
            <a:ext cx="701803" cy="1193598"/>
            <a:chOff x="3155518" y="1524000"/>
            <a:chExt cx="701803" cy="1193598"/>
          </a:xfrm>
        </p:grpSpPr>
        <p:cxnSp>
          <p:nvCxnSpPr>
            <p:cNvPr id="73" name="Straight Connector 72"/>
            <p:cNvCxnSpPr/>
            <p:nvPr/>
          </p:nvCxnSpPr>
          <p:spPr>
            <a:xfrm flipH="1" flipV="1">
              <a:off x="3506420" y="1799856"/>
              <a:ext cx="6093" cy="720361"/>
            </a:xfrm>
            <a:prstGeom prst="line">
              <a:avLst/>
            </a:prstGeom>
            <a:solidFill>
              <a:schemeClr val="tx1">
                <a:lumMod val="65000"/>
                <a:lumOff val="35000"/>
              </a:schemeClr>
            </a:solidFill>
            <a:ln w="25400" cap="rnd">
              <a:solidFill>
                <a:schemeClr val="tx1">
                  <a:lumMod val="85000"/>
                  <a:lumOff val="15000"/>
                </a:schemeClr>
              </a:solidFill>
              <a:round/>
            </a:ln>
          </p:spPr>
          <p:style>
            <a:lnRef idx="1">
              <a:schemeClr val="accent1"/>
            </a:lnRef>
            <a:fillRef idx="0">
              <a:schemeClr val="accent1"/>
            </a:fillRef>
            <a:effectRef idx="0">
              <a:schemeClr val="accent1"/>
            </a:effectRef>
            <a:fontRef idx="minor">
              <a:schemeClr val="tx1"/>
            </a:fontRef>
          </p:style>
        </p:cxnSp>
        <p:sp>
          <p:nvSpPr>
            <p:cNvPr id="74" name="Oval 73"/>
            <p:cNvSpPr/>
            <p:nvPr/>
          </p:nvSpPr>
          <p:spPr>
            <a:xfrm>
              <a:off x="3277820" y="1579710"/>
              <a:ext cx="457200" cy="457200"/>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75" name="DRAM"/>
            <p:cNvSpPr/>
            <p:nvPr/>
          </p:nvSpPr>
          <p:spPr>
            <a:xfrm>
              <a:off x="3277820" y="2184198"/>
              <a:ext cx="457200" cy="533400"/>
            </a:xfrm>
            <a:prstGeom prst="roundRect">
              <a:avLst>
                <a:gd name="adj" fmla="val 11319"/>
              </a:avLst>
            </a:prstGeom>
            <a:solidFill>
              <a:schemeClr val="bg1"/>
            </a:solidFill>
            <a:ln w="25400">
              <a:solidFill>
                <a:schemeClr val="tx1">
                  <a:lumMod val="85000"/>
                  <a:lumOff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76" name="DRAM"/>
            <p:cNvSpPr/>
            <p:nvPr/>
          </p:nvSpPr>
          <p:spPr>
            <a:xfrm>
              <a:off x="3277820" y="2520217"/>
              <a:ext cx="457200" cy="188554"/>
            </a:xfrm>
            <a:prstGeom prst="roundRect">
              <a:avLst>
                <a:gd name="adj" fmla="val 11319"/>
              </a:avLst>
            </a:prstGeom>
            <a:solidFill>
              <a:srgbClr val="83C3FD"/>
            </a:solidFill>
            <a:ln w="254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77" name="DRAM"/>
            <p:cNvSpPr/>
            <p:nvPr/>
          </p:nvSpPr>
          <p:spPr>
            <a:xfrm>
              <a:off x="3277820" y="2184198"/>
              <a:ext cx="457200" cy="533400"/>
            </a:xfrm>
            <a:prstGeom prst="roundRect">
              <a:avLst>
                <a:gd name="adj" fmla="val 11319"/>
              </a:avLst>
            </a:prstGeom>
            <a:noFill/>
            <a:ln w="25400">
              <a:solidFill>
                <a:schemeClr val="tx1">
                  <a:lumMod val="85000"/>
                  <a:lumOff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78" name="Oval 77"/>
            <p:cNvSpPr/>
            <p:nvPr/>
          </p:nvSpPr>
          <p:spPr>
            <a:xfrm>
              <a:off x="3277820" y="1579710"/>
              <a:ext cx="457200" cy="457200"/>
            </a:xfrm>
            <a:prstGeom prst="ellipse">
              <a:avLst/>
            </a:prstGeom>
            <a:solidFill>
              <a:srgbClr val="83C3FD"/>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79" name="Rectangle 78"/>
            <p:cNvSpPr/>
            <p:nvPr/>
          </p:nvSpPr>
          <p:spPr bwMode="auto">
            <a:xfrm>
              <a:off x="3155518" y="1524000"/>
              <a:ext cx="701803" cy="448375"/>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sp>
          <p:nvSpPr>
            <p:cNvPr id="80" name="Oval 79"/>
            <p:cNvSpPr/>
            <p:nvPr/>
          </p:nvSpPr>
          <p:spPr>
            <a:xfrm>
              <a:off x="3277820" y="1571342"/>
              <a:ext cx="457200" cy="45720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grpSp>
      <p:sp>
        <p:nvSpPr>
          <p:cNvPr id="85" name="Down Arrow 84"/>
          <p:cNvSpPr/>
          <p:nvPr/>
        </p:nvSpPr>
        <p:spPr bwMode="auto">
          <a:xfrm>
            <a:off x="2253159" y="1813559"/>
            <a:ext cx="228600" cy="303595"/>
          </a:xfrm>
          <a:prstGeom prst="downArrow">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sp>
        <p:nvSpPr>
          <p:cNvPr id="86" name="Down Arrow 85"/>
          <p:cNvSpPr/>
          <p:nvPr/>
        </p:nvSpPr>
        <p:spPr bwMode="auto">
          <a:xfrm>
            <a:off x="2247019" y="2460188"/>
            <a:ext cx="228600" cy="303595"/>
          </a:xfrm>
          <a:prstGeom prst="downArrow">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sp>
        <p:nvSpPr>
          <p:cNvPr id="88" name="Down Arrow 87"/>
          <p:cNvSpPr/>
          <p:nvPr/>
        </p:nvSpPr>
        <p:spPr bwMode="auto">
          <a:xfrm>
            <a:off x="4623290" y="1859684"/>
            <a:ext cx="228600" cy="303595"/>
          </a:xfrm>
          <a:prstGeom prst="downArrow">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sp>
        <p:nvSpPr>
          <p:cNvPr id="89" name="Down Arrow 88"/>
          <p:cNvSpPr/>
          <p:nvPr/>
        </p:nvSpPr>
        <p:spPr bwMode="auto">
          <a:xfrm>
            <a:off x="4617150" y="2506313"/>
            <a:ext cx="228600" cy="303595"/>
          </a:xfrm>
          <a:prstGeom prst="downArrow">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sp>
        <p:nvSpPr>
          <p:cNvPr id="91" name="Right Brace 90"/>
          <p:cNvSpPr/>
          <p:nvPr/>
        </p:nvSpPr>
        <p:spPr bwMode="auto">
          <a:xfrm rot="5400000">
            <a:off x="3513622" y="3112673"/>
            <a:ext cx="457200" cy="4436443"/>
          </a:xfrm>
          <a:prstGeom prst="rightBrace">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anose="020B0604020202020204" pitchFamily="34" charset="0"/>
            </a:endParaRPr>
          </a:p>
        </p:txBody>
      </p:sp>
      <p:sp>
        <p:nvSpPr>
          <p:cNvPr id="93" name="67Text"/>
          <p:cNvSpPr txBox="1"/>
          <p:nvPr/>
        </p:nvSpPr>
        <p:spPr>
          <a:xfrm>
            <a:off x="2034342" y="5450888"/>
            <a:ext cx="3415760" cy="492712"/>
          </a:xfrm>
          <a:prstGeom prst="rect">
            <a:avLst/>
          </a:prstGeom>
          <a:no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i="1" dirty="0">
                <a:solidFill>
                  <a:srgbClr val="000000"/>
                </a:solidFill>
                <a:latin typeface="Cambria" panose="02040503050406030204" pitchFamily="18" charset="0"/>
              </a:rPr>
              <a:t>Activation Latency</a:t>
            </a:r>
          </a:p>
        </p:txBody>
      </p:sp>
      <p:sp>
        <p:nvSpPr>
          <p:cNvPr id="97" name="Right Brace 96"/>
          <p:cNvSpPr/>
          <p:nvPr/>
        </p:nvSpPr>
        <p:spPr bwMode="auto">
          <a:xfrm rot="5400000">
            <a:off x="2355246" y="3343021"/>
            <a:ext cx="457200" cy="2055306"/>
          </a:xfrm>
          <a:prstGeom prst="rightBrace">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anose="020B0604020202020204" pitchFamily="34" charset="0"/>
            </a:endParaRPr>
          </a:p>
        </p:txBody>
      </p:sp>
      <p:sp>
        <p:nvSpPr>
          <p:cNvPr id="98" name="67Text"/>
          <p:cNvSpPr txBox="1"/>
          <p:nvPr/>
        </p:nvSpPr>
        <p:spPr>
          <a:xfrm>
            <a:off x="879671" y="4670600"/>
            <a:ext cx="3415760" cy="492712"/>
          </a:xfrm>
          <a:prstGeom prst="rect">
            <a:avLst/>
          </a:prstGeom>
          <a:no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i="1" dirty="0">
                <a:solidFill>
                  <a:srgbClr val="000000"/>
                </a:solidFill>
                <a:latin typeface="Cambria" panose="02040503050406030204" pitchFamily="18" charset="0"/>
              </a:rPr>
              <a:t>Ready-to-access </a:t>
            </a:r>
          </a:p>
          <a:p>
            <a:pPr algn="ctr"/>
            <a:r>
              <a:rPr lang="en-US" sz="2400" i="1" dirty="0">
                <a:solidFill>
                  <a:srgbClr val="000000"/>
                </a:solidFill>
                <a:latin typeface="Cambria" panose="02040503050406030204" pitchFamily="18" charset="0"/>
              </a:rPr>
              <a:t>Latency</a:t>
            </a:r>
          </a:p>
        </p:txBody>
      </p:sp>
      <p:cxnSp>
        <p:nvCxnSpPr>
          <p:cNvPr id="101" name="Straight Connector 100"/>
          <p:cNvCxnSpPr/>
          <p:nvPr/>
        </p:nvCxnSpPr>
        <p:spPr bwMode="auto">
          <a:xfrm>
            <a:off x="7696200" y="2958157"/>
            <a:ext cx="0" cy="15240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2" name="Straight Connector 101"/>
          <p:cNvCxnSpPr/>
          <p:nvPr/>
        </p:nvCxnSpPr>
        <p:spPr bwMode="auto">
          <a:xfrm flipV="1">
            <a:off x="7692057" y="3149966"/>
            <a:ext cx="0" cy="1230468"/>
          </a:xfrm>
          <a:prstGeom prst="line">
            <a:avLst/>
          </a:prstGeom>
          <a:solidFill>
            <a:schemeClr val="accent1"/>
          </a:solidFill>
          <a:ln w="9525" cap="flat" cmpd="sng" algn="ctr">
            <a:solidFill>
              <a:schemeClr val="tx1">
                <a:lumMod val="65000"/>
                <a:lumOff val="3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3" name="Right Brace 102"/>
          <p:cNvSpPr/>
          <p:nvPr/>
        </p:nvSpPr>
        <p:spPr bwMode="auto">
          <a:xfrm rot="5400000">
            <a:off x="6613899" y="3830859"/>
            <a:ext cx="457200" cy="1699115"/>
          </a:xfrm>
          <a:prstGeom prst="rightBrace">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anose="020B0604020202020204" pitchFamily="34" charset="0"/>
            </a:endParaRPr>
          </a:p>
        </p:txBody>
      </p:sp>
      <p:sp>
        <p:nvSpPr>
          <p:cNvPr id="105" name="67Text"/>
          <p:cNvSpPr txBox="1"/>
          <p:nvPr/>
        </p:nvSpPr>
        <p:spPr>
          <a:xfrm>
            <a:off x="5137690" y="5046738"/>
            <a:ext cx="3415760" cy="492712"/>
          </a:xfrm>
          <a:prstGeom prst="rect">
            <a:avLst/>
          </a:prstGeom>
          <a:no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i="1" dirty="0" err="1">
                <a:solidFill>
                  <a:srgbClr val="000000"/>
                </a:solidFill>
                <a:latin typeface="Cambria" panose="02040503050406030204" pitchFamily="18" charset="0"/>
              </a:rPr>
              <a:t>Precharge</a:t>
            </a:r>
            <a:r>
              <a:rPr lang="en-US" sz="2400" i="1" dirty="0">
                <a:solidFill>
                  <a:srgbClr val="000000"/>
                </a:solidFill>
                <a:latin typeface="Cambria" panose="02040503050406030204" pitchFamily="18" charset="0"/>
              </a:rPr>
              <a:t> </a:t>
            </a:r>
          </a:p>
          <a:p>
            <a:pPr algn="ctr"/>
            <a:r>
              <a:rPr lang="en-US" sz="2400" i="1" dirty="0">
                <a:solidFill>
                  <a:srgbClr val="000000"/>
                </a:solidFill>
                <a:latin typeface="Cambria" panose="02040503050406030204" pitchFamily="18" charset="0"/>
              </a:rPr>
              <a:t>Latency</a:t>
            </a:r>
          </a:p>
        </p:txBody>
      </p:sp>
      <p:grpSp>
        <p:nvGrpSpPr>
          <p:cNvPr id="122" name="Group 121"/>
          <p:cNvGrpSpPr/>
          <p:nvPr/>
        </p:nvGrpSpPr>
        <p:grpSpPr>
          <a:xfrm>
            <a:off x="7467600" y="1696149"/>
            <a:ext cx="457200" cy="1137888"/>
            <a:chOff x="7467600" y="2022609"/>
            <a:chExt cx="457200" cy="1137888"/>
          </a:xfrm>
        </p:grpSpPr>
        <p:cxnSp>
          <p:nvCxnSpPr>
            <p:cNvPr id="107" name="Straight Connector 106"/>
            <p:cNvCxnSpPr/>
            <p:nvPr/>
          </p:nvCxnSpPr>
          <p:spPr>
            <a:xfrm flipH="1" flipV="1">
              <a:off x="7696200" y="2242755"/>
              <a:ext cx="6093" cy="720361"/>
            </a:xfrm>
            <a:prstGeom prst="line">
              <a:avLst/>
            </a:prstGeom>
            <a:solidFill>
              <a:schemeClr val="tx1">
                <a:lumMod val="65000"/>
                <a:lumOff val="35000"/>
              </a:schemeClr>
            </a:solidFill>
            <a:ln w="25400" cap="rnd">
              <a:solidFill>
                <a:schemeClr val="tx1">
                  <a:lumMod val="85000"/>
                  <a:lumOff val="15000"/>
                </a:schemeClr>
              </a:solidFill>
              <a:round/>
            </a:ln>
          </p:spPr>
          <p:style>
            <a:lnRef idx="1">
              <a:schemeClr val="accent1"/>
            </a:lnRef>
            <a:fillRef idx="0">
              <a:schemeClr val="accent1"/>
            </a:fillRef>
            <a:effectRef idx="0">
              <a:schemeClr val="accent1"/>
            </a:effectRef>
            <a:fontRef idx="minor">
              <a:schemeClr val="tx1"/>
            </a:fontRef>
          </p:style>
        </p:cxnSp>
        <p:sp>
          <p:nvSpPr>
            <p:cNvPr id="108" name="Oval 107"/>
            <p:cNvSpPr/>
            <p:nvPr/>
          </p:nvSpPr>
          <p:spPr>
            <a:xfrm>
              <a:off x="7467600" y="2022609"/>
              <a:ext cx="457200" cy="457200"/>
            </a:xfrm>
            <a:prstGeom prst="ellipse">
              <a:avLst/>
            </a:prstGeom>
            <a:solidFill>
              <a:srgbClr val="83C3FD"/>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109" name="DRAM"/>
            <p:cNvSpPr/>
            <p:nvPr/>
          </p:nvSpPr>
          <p:spPr>
            <a:xfrm>
              <a:off x="7467600" y="2627097"/>
              <a:ext cx="457200" cy="533400"/>
            </a:xfrm>
            <a:prstGeom prst="roundRect">
              <a:avLst>
                <a:gd name="adj" fmla="val 11319"/>
              </a:avLst>
            </a:prstGeom>
            <a:solidFill>
              <a:schemeClr val="bg1"/>
            </a:solidFill>
            <a:ln w="25400">
              <a:solidFill>
                <a:schemeClr val="tx1">
                  <a:lumMod val="85000"/>
                  <a:lumOff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grpSp>
      <p:grpSp>
        <p:nvGrpSpPr>
          <p:cNvPr id="113" name="Group 112"/>
          <p:cNvGrpSpPr/>
          <p:nvPr/>
        </p:nvGrpSpPr>
        <p:grpSpPr>
          <a:xfrm>
            <a:off x="6751320" y="1702577"/>
            <a:ext cx="457200" cy="1146256"/>
            <a:chOff x="5943600" y="1562099"/>
            <a:chExt cx="457200" cy="1146256"/>
          </a:xfrm>
        </p:grpSpPr>
        <p:cxnSp>
          <p:nvCxnSpPr>
            <p:cNvPr id="114" name="Straight Connector 113"/>
            <p:cNvCxnSpPr/>
            <p:nvPr/>
          </p:nvCxnSpPr>
          <p:spPr>
            <a:xfrm flipH="1" flipV="1">
              <a:off x="6172200" y="1790613"/>
              <a:ext cx="6093" cy="720361"/>
            </a:xfrm>
            <a:prstGeom prst="line">
              <a:avLst/>
            </a:prstGeom>
            <a:solidFill>
              <a:schemeClr val="tx1">
                <a:lumMod val="65000"/>
                <a:lumOff val="35000"/>
              </a:schemeClr>
            </a:solidFill>
            <a:ln w="25400" cap="rnd">
              <a:solidFill>
                <a:schemeClr val="tx1">
                  <a:lumMod val="85000"/>
                  <a:lumOff val="15000"/>
                </a:schemeClr>
              </a:solidFill>
              <a:round/>
            </a:ln>
          </p:spPr>
          <p:style>
            <a:lnRef idx="1">
              <a:schemeClr val="accent1"/>
            </a:lnRef>
            <a:fillRef idx="0">
              <a:schemeClr val="accent1"/>
            </a:fillRef>
            <a:effectRef idx="0">
              <a:schemeClr val="accent1"/>
            </a:effectRef>
            <a:fontRef idx="minor">
              <a:schemeClr val="tx1"/>
            </a:fontRef>
          </p:style>
        </p:cxnSp>
        <p:sp>
          <p:nvSpPr>
            <p:cNvPr id="115" name="Oval 114"/>
            <p:cNvSpPr/>
            <p:nvPr/>
          </p:nvSpPr>
          <p:spPr>
            <a:xfrm>
              <a:off x="5943600" y="1570467"/>
              <a:ext cx="457200" cy="457200"/>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116" name="DRAM"/>
            <p:cNvSpPr/>
            <p:nvPr/>
          </p:nvSpPr>
          <p:spPr>
            <a:xfrm>
              <a:off x="5943600" y="2174955"/>
              <a:ext cx="457200" cy="533400"/>
            </a:xfrm>
            <a:prstGeom prst="roundRect">
              <a:avLst>
                <a:gd name="adj" fmla="val 11319"/>
              </a:avLst>
            </a:prstGeom>
            <a:solidFill>
              <a:schemeClr val="bg1"/>
            </a:solidFill>
            <a:ln w="25400">
              <a:solidFill>
                <a:schemeClr val="tx1">
                  <a:lumMod val="85000"/>
                  <a:lumOff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117" name="DRAM"/>
            <p:cNvSpPr/>
            <p:nvPr/>
          </p:nvSpPr>
          <p:spPr>
            <a:xfrm>
              <a:off x="5943600" y="2600855"/>
              <a:ext cx="457200" cy="98673"/>
            </a:xfrm>
            <a:prstGeom prst="roundRect">
              <a:avLst>
                <a:gd name="adj" fmla="val 11319"/>
              </a:avLst>
            </a:prstGeom>
            <a:solidFill>
              <a:srgbClr val="83C3FD"/>
            </a:solidFill>
            <a:ln w="254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118" name="DRAM"/>
            <p:cNvSpPr/>
            <p:nvPr/>
          </p:nvSpPr>
          <p:spPr>
            <a:xfrm>
              <a:off x="5943600" y="2174955"/>
              <a:ext cx="457200" cy="533400"/>
            </a:xfrm>
            <a:prstGeom prst="roundRect">
              <a:avLst>
                <a:gd name="adj" fmla="val 11319"/>
              </a:avLst>
            </a:prstGeom>
            <a:noFill/>
            <a:ln w="25400">
              <a:solidFill>
                <a:schemeClr val="tx1">
                  <a:lumMod val="85000"/>
                  <a:lumOff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119" name="Oval 118"/>
            <p:cNvSpPr/>
            <p:nvPr/>
          </p:nvSpPr>
          <p:spPr>
            <a:xfrm>
              <a:off x="5943600" y="1570467"/>
              <a:ext cx="457200" cy="457200"/>
            </a:xfrm>
            <a:prstGeom prst="ellipse">
              <a:avLst/>
            </a:prstGeom>
            <a:solidFill>
              <a:srgbClr val="83C3FD"/>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121" name="Oval 120"/>
            <p:cNvSpPr/>
            <p:nvPr/>
          </p:nvSpPr>
          <p:spPr>
            <a:xfrm>
              <a:off x="5943600" y="1562099"/>
              <a:ext cx="457200" cy="45720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grpSp>
      <p:grpSp>
        <p:nvGrpSpPr>
          <p:cNvPr id="127" name="Group 126"/>
          <p:cNvGrpSpPr/>
          <p:nvPr/>
        </p:nvGrpSpPr>
        <p:grpSpPr>
          <a:xfrm>
            <a:off x="6629400" y="3162404"/>
            <a:ext cx="1419777" cy="854536"/>
            <a:chOff x="6629400" y="3488864"/>
            <a:chExt cx="1419777" cy="854536"/>
          </a:xfrm>
        </p:grpSpPr>
        <p:sp>
          <p:nvSpPr>
            <p:cNvPr id="125" name="Round Diagonal Corner Rectangle 124"/>
            <p:cNvSpPr/>
            <p:nvPr/>
          </p:nvSpPr>
          <p:spPr bwMode="auto">
            <a:xfrm>
              <a:off x="6629400" y="3953574"/>
              <a:ext cx="1419777" cy="389826"/>
            </a:xfrm>
            <a:prstGeom prst="round2DiagRect">
              <a:avLst/>
            </a:prstGeom>
            <a:solidFill>
              <a:srgbClr val="FFFFCC">
                <a:alpha val="6902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mn-lt"/>
                </a:rPr>
                <a:t>Activate</a:t>
              </a:r>
            </a:p>
          </p:txBody>
        </p:sp>
        <p:sp>
          <p:nvSpPr>
            <p:cNvPr id="126" name="Curved Up Arrow 125"/>
            <p:cNvSpPr/>
            <p:nvPr/>
          </p:nvSpPr>
          <p:spPr bwMode="auto">
            <a:xfrm>
              <a:off x="6849237" y="3488864"/>
              <a:ext cx="937260" cy="381295"/>
            </a:xfrm>
            <a:prstGeom prst="curvedUpArrow">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grpSp>
      <p:sp>
        <p:nvSpPr>
          <p:cNvPr id="128" name="Down Arrow 127"/>
          <p:cNvSpPr/>
          <p:nvPr/>
        </p:nvSpPr>
        <p:spPr bwMode="auto">
          <a:xfrm rot="10800000">
            <a:off x="6463665" y="2506313"/>
            <a:ext cx="228600" cy="303595"/>
          </a:xfrm>
          <a:prstGeom prst="downArrow">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sp>
        <p:nvSpPr>
          <p:cNvPr id="9" name="Explosion: 8 Points 8"/>
          <p:cNvSpPr/>
          <p:nvPr/>
        </p:nvSpPr>
        <p:spPr bwMode="auto">
          <a:xfrm>
            <a:off x="2440894" y="1219200"/>
            <a:ext cx="731057" cy="435031"/>
          </a:xfrm>
          <a:prstGeom prst="irregularSeal1">
            <a:avLst/>
          </a:prstGeom>
          <a:solidFill>
            <a:srgbClr val="FF0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sp>
        <p:nvSpPr>
          <p:cNvPr id="92" name="Explosion: 8 Points 91"/>
          <p:cNvSpPr/>
          <p:nvPr/>
        </p:nvSpPr>
        <p:spPr bwMode="auto">
          <a:xfrm>
            <a:off x="4874818" y="1199119"/>
            <a:ext cx="731057" cy="435031"/>
          </a:xfrm>
          <a:prstGeom prst="irregularSeal1">
            <a:avLst/>
          </a:prstGeom>
          <a:solidFill>
            <a:srgbClr val="FF0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sp>
        <p:nvSpPr>
          <p:cNvPr id="94" name="Explosion: 8 Points 93"/>
          <p:cNvSpPr/>
          <p:nvPr/>
        </p:nvSpPr>
        <p:spPr bwMode="auto">
          <a:xfrm>
            <a:off x="6614391" y="1189641"/>
            <a:ext cx="731057" cy="435031"/>
          </a:xfrm>
          <a:prstGeom prst="irregularSeal1">
            <a:avLst/>
          </a:prstGeom>
          <a:solidFill>
            <a:srgbClr val="FF0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cxnSp>
        <p:nvCxnSpPr>
          <p:cNvPr id="112" name="Straight Connector 111"/>
          <p:cNvCxnSpPr/>
          <p:nvPr/>
        </p:nvCxnSpPr>
        <p:spPr>
          <a:xfrm flipH="1" flipV="1">
            <a:off x="1521636" y="1918429"/>
            <a:ext cx="6093" cy="720361"/>
          </a:xfrm>
          <a:prstGeom prst="line">
            <a:avLst/>
          </a:prstGeom>
          <a:solidFill>
            <a:schemeClr val="tx1">
              <a:lumMod val="65000"/>
              <a:lumOff val="35000"/>
            </a:schemeClr>
          </a:solidFill>
          <a:ln w="25400" cap="rnd">
            <a:solidFill>
              <a:schemeClr val="tx1">
                <a:lumMod val="85000"/>
                <a:lumOff val="15000"/>
              </a:schemeClr>
            </a:solidFill>
            <a:round/>
          </a:ln>
        </p:spPr>
        <p:style>
          <a:lnRef idx="1">
            <a:schemeClr val="accent1"/>
          </a:lnRef>
          <a:fillRef idx="0">
            <a:schemeClr val="accent1"/>
          </a:fillRef>
          <a:effectRef idx="0">
            <a:schemeClr val="accent1"/>
          </a:effectRef>
          <a:fontRef idx="minor">
            <a:schemeClr val="tx1"/>
          </a:fontRef>
        </p:style>
      </p:cxnSp>
      <p:sp>
        <p:nvSpPr>
          <p:cNvPr id="120" name="Oval 119"/>
          <p:cNvSpPr/>
          <p:nvPr/>
        </p:nvSpPr>
        <p:spPr>
          <a:xfrm>
            <a:off x="1293036" y="1698283"/>
            <a:ext cx="457200" cy="457200"/>
          </a:xfrm>
          <a:prstGeom prst="ellipse">
            <a:avLst/>
          </a:prstGeom>
          <a:solidFill>
            <a:srgbClr val="83C3FD"/>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124" name="DRAM"/>
          <p:cNvSpPr/>
          <p:nvPr/>
        </p:nvSpPr>
        <p:spPr>
          <a:xfrm>
            <a:off x="1293036" y="2302771"/>
            <a:ext cx="457200" cy="533400"/>
          </a:xfrm>
          <a:prstGeom prst="roundRect">
            <a:avLst>
              <a:gd name="adj" fmla="val 11319"/>
            </a:avLst>
          </a:prstGeom>
          <a:solidFill>
            <a:schemeClr val="bg1"/>
          </a:solidFill>
          <a:ln w="25400">
            <a:solidFill>
              <a:schemeClr val="tx1">
                <a:lumMod val="85000"/>
                <a:lumOff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129" name="67Text"/>
          <p:cNvSpPr txBox="1"/>
          <p:nvPr/>
        </p:nvSpPr>
        <p:spPr>
          <a:xfrm>
            <a:off x="-2364" y="1655667"/>
            <a:ext cx="1710115" cy="492712"/>
          </a:xfrm>
          <a:prstGeom prst="rect">
            <a:avLst/>
          </a:prstGeom>
          <a:no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i="1" dirty="0">
                <a:solidFill>
                  <a:srgbClr val="000000"/>
                </a:solidFill>
                <a:latin typeface="Cambria" panose="02040503050406030204" pitchFamily="18" charset="0"/>
              </a:rPr>
              <a:t>DRAM</a:t>
            </a:r>
          </a:p>
          <a:p>
            <a:pPr algn="ctr"/>
            <a:r>
              <a:rPr lang="en-US" sz="2000" i="1" dirty="0">
                <a:solidFill>
                  <a:srgbClr val="000000"/>
                </a:solidFill>
                <a:latin typeface="Cambria" panose="02040503050406030204" pitchFamily="18" charset="0"/>
              </a:rPr>
              <a:t> Cell</a:t>
            </a:r>
          </a:p>
        </p:txBody>
      </p:sp>
      <p:sp>
        <p:nvSpPr>
          <p:cNvPr id="130" name="67Text"/>
          <p:cNvSpPr txBox="1"/>
          <p:nvPr/>
        </p:nvSpPr>
        <p:spPr>
          <a:xfrm>
            <a:off x="-48457" y="2367751"/>
            <a:ext cx="1554650" cy="370182"/>
          </a:xfrm>
          <a:prstGeom prst="rect">
            <a:avLst/>
          </a:prstGeom>
          <a:no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i="1" dirty="0">
                <a:solidFill>
                  <a:srgbClr val="000000"/>
                </a:solidFill>
                <a:latin typeface="Cambria" panose="02040503050406030204" pitchFamily="18" charset="0"/>
              </a:rPr>
              <a:t>Sense Amplifier</a:t>
            </a:r>
          </a:p>
        </p:txBody>
      </p:sp>
      <p:sp>
        <p:nvSpPr>
          <p:cNvPr id="132" name="Oval 131"/>
          <p:cNvSpPr/>
          <p:nvPr/>
        </p:nvSpPr>
        <p:spPr>
          <a:xfrm>
            <a:off x="1291079" y="1689458"/>
            <a:ext cx="457200" cy="45720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90" name="Rectangle: Diagonal Corners Snipped 89"/>
          <p:cNvSpPr/>
          <p:nvPr/>
        </p:nvSpPr>
        <p:spPr bwMode="auto">
          <a:xfrm>
            <a:off x="228600" y="4495800"/>
            <a:ext cx="8686800" cy="1780093"/>
          </a:xfrm>
          <a:prstGeom prst="snip2DiagRect">
            <a:avLst/>
          </a:prstGeom>
          <a:solidFill>
            <a:srgbClr val="FFC9C9"/>
          </a:solidFill>
          <a:ln w="57150" cap="flat" cmpd="sng" algn="ctr">
            <a:solidFill>
              <a:srgbClr val="0070C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4100" b="1" i="0" u="none" strike="noStrike" cap="none" normalizeH="0" baseline="0" dirty="0">
                <a:ln>
                  <a:noFill/>
                </a:ln>
                <a:effectLst/>
                <a:latin typeface="+mn-lt"/>
              </a:rPr>
              <a:t>Violating latencies negatively affects DRAM reliability</a:t>
            </a:r>
          </a:p>
        </p:txBody>
      </p:sp>
    </p:spTree>
    <p:extLst>
      <p:ext uri="{BB962C8B-B14F-4D97-AF65-F5344CB8AC3E}">
        <p14:creationId xmlns:p14="http://schemas.microsoft.com/office/powerpoint/2010/main" val="302069104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4.44444E-6 -4.81481E-6 L -0.08819 -0.00023 " pathEditMode="relative" rAng="0" ptsTypes="AA">
                                      <p:cBhvr>
                                        <p:cTn id="6" dur="2000" fill="hold"/>
                                        <p:tgtEl>
                                          <p:spTgt spid="71"/>
                                        </p:tgtEl>
                                        <p:attrNameLst>
                                          <p:attrName>ppt_x</p:attrName>
                                          <p:attrName>ppt_y</p:attrName>
                                        </p:attrNameLst>
                                      </p:cBhvr>
                                      <p:rCtr x="-4410" y="-23"/>
                                    </p:animMotion>
                                  </p:childTnLst>
                                </p:cTn>
                              </p:par>
                              <p:par>
                                <p:cTn id="7" presetID="22" presetClass="exit" presetSubtype="2" fill="hold" nodeType="withEffect">
                                  <p:stCondLst>
                                    <p:cond delay="500"/>
                                  </p:stCondLst>
                                  <p:childTnLst>
                                    <p:animEffect transition="out" filter="wipe(right)">
                                      <p:cBhvr>
                                        <p:cTn id="8" dur="500"/>
                                        <p:tgtEl>
                                          <p:spTgt spid="82"/>
                                        </p:tgtEl>
                                      </p:cBhvr>
                                    </p:animEffect>
                                    <p:set>
                                      <p:cBhvr>
                                        <p:cTn id="9" dur="1" fill="hold">
                                          <p:stCondLst>
                                            <p:cond delay="499"/>
                                          </p:stCondLst>
                                        </p:cTn>
                                        <p:tgtEl>
                                          <p:spTgt spid="82"/>
                                        </p:tgtEl>
                                        <p:attrNameLst>
                                          <p:attrName>style.visibility</p:attrName>
                                        </p:attrNameLst>
                                      </p:cBhvr>
                                      <p:to>
                                        <p:strVal val="hidden"/>
                                      </p:to>
                                    </p:set>
                                  </p:childTnLst>
                                </p:cTn>
                              </p:par>
                              <p:par>
                                <p:cTn id="10" presetID="22" presetClass="entr" presetSubtype="2" fill="hold" nodeType="withEffect">
                                  <p:stCondLst>
                                    <p:cond delay="1000"/>
                                  </p:stCondLst>
                                  <p:childTnLst>
                                    <p:set>
                                      <p:cBhvr>
                                        <p:cTn id="11" dur="1" fill="hold">
                                          <p:stCondLst>
                                            <p:cond delay="0"/>
                                          </p:stCondLst>
                                        </p:cTn>
                                        <p:tgtEl>
                                          <p:spTgt spid="81"/>
                                        </p:tgtEl>
                                        <p:attrNameLst>
                                          <p:attrName>style.visibility</p:attrName>
                                        </p:attrNameLst>
                                      </p:cBhvr>
                                      <p:to>
                                        <p:strVal val="visible"/>
                                      </p:to>
                                    </p:set>
                                    <p:animEffect transition="in" filter="wipe(right)">
                                      <p:cBhvr>
                                        <p:cTn id="12" dur="500"/>
                                        <p:tgtEl>
                                          <p:spTgt spid="81"/>
                                        </p:tgtEl>
                                      </p:cBhvr>
                                    </p:animEffect>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85"/>
                                        </p:tgtEl>
                                        <p:attrNameLst>
                                          <p:attrName>style.visibility</p:attrName>
                                        </p:attrNameLst>
                                      </p:cBhvr>
                                      <p:to>
                                        <p:strVal val="visible"/>
                                      </p:to>
                                    </p:set>
                                    <p:animEffect transition="in" filter="fade">
                                      <p:cBhvr>
                                        <p:cTn id="16" dur="500"/>
                                        <p:tgtEl>
                                          <p:spTgt spid="8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6"/>
                                        </p:tgtEl>
                                        <p:attrNameLst>
                                          <p:attrName>style.visibility</p:attrName>
                                        </p:attrNameLst>
                                      </p:cBhvr>
                                      <p:to>
                                        <p:strVal val="visible"/>
                                      </p:to>
                                    </p:set>
                                    <p:animEffect transition="in" filter="fade">
                                      <p:cBhvr>
                                        <p:cTn id="19" dur="500"/>
                                        <p:tgtEl>
                                          <p:spTgt spid="86"/>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path" presetSubtype="0" accel="50000" decel="50000" fill="hold" nodeType="clickEffect">
                                  <p:stCondLst>
                                    <p:cond delay="0"/>
                                  </p:stCondLst>
                                  <p:childTnLst>
                                    <p:animMotion origin="layout" path="M -4.44444E-6 3.7037E-7 L -0.0809 -0.00162 " pathEditMode="relative" rAng="0" ptsTypes="AA">
                                      <p:cBhvr>
                                        <p:cTn id="27" dur="2000" fill="hold"/>
                                        <p:tgtEl>
                                          <p:spTgt spid="72"/>
                                        </p:tgtEl>
                                        <p:attrNameLst>
                                          <p:attrName>ppt_x</p:attrName>
                                          <p:attrName>ppt_y</p:attrName>
                                        </p:attrNameLst>
                                      </p:cBhvr>
                                      <p:rCtr x="-4045" y="-93"/>
                                    </p:animMotion>
                                  </p:childTnLst>
                                </p:cTn>
                              </p:par>
                              <p:par>
                                <p:cTn id="28" presetID="22" presetClass="exit" presetSubtype="2" fill="hold" nodeType="withEffect">
                                  <p:stCondLst>
                                    <p:cond delay="500"/>
                                  </p:stCondLst>
                                  <p:childTnLst>
                                    <p:animEffect transition="out" filter="wipe(right)">
                                      <p:cBhvr>
                                        <p:cTn id="29" dur="500"/>
                                        <p:tgtEl>
                                          <p:spTgt spid="84"/>
                                        </p:tgtEl>
                                      </p:cBhvr>
                                    </p:animEffect>
                                    <p:set>
                                      <p:cBhvr>
                                        <p:cTn id="30" dur="1" fill="hold">
                                          <p:stCondLst>
                                            <p:cond delay="499"/>
                                          </p:stCondLst>
                                        </p:cTn>
                                        <p:tgtEl>
                                          <p:spTgt spid="84"/>
                                        </p:tgtEl>
                                        <p:attrNameLst>
                                          <p:attrName>style.visibility</p:attrName>
                                        </p:attrNameLst>
                                      </p:cBhvr>
                                      <p:to>
                                        <p:strVal val="hidden"/>
                                      </p:to>
                                    </p:set>
                                  </p:childTnLst>
                                </p:cTn>
                              </p:par>
                              <p:par>
                                <p:cTn id="31" presetID="22" presetClass="entr" presetSubtype="2" fill="hold" nodeType="withEffect">
                                  <p:stCondLst>
                                    <p:cond delay="1000"/>
                                  </p:stCondLst>
                                  <p:childTnLst>
                                    <p:set>
                                      <p:cBhvr>
                                        <p:cTn id="32" dur="1" fill="hold">
                                          <p:stCondLst>
                                            <p:cond delay="0"/>
                                          </p:stCondLst>
                                        </p:cTn>
                                        <p:tgtEl>
                                          <p:spTgt spid="87"/>
                                        </p:tgtEl>
                                        <p:attrNameLst>
                                          <p:attrName>style.visibility</p:attrName>
                                        </p:attrNameLst>
                                      </p:cBhvr>
                                      <p:to>
                                        <p:strVal val="visible"/>
                                      </p:to>
                                    </p:set>
                                    <p:animEffect transition="in" filter="wipe(right)">
                                      <p:cBhvr>
                                        <p:cTn id="33" dur="500"/>
                                        <p:tgtEl>
                                          <p:spTgt spid="87"/>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88"/>
                                        </p:tgtEl>
                                        <p:attrNameLst>
                                          <p:attrName>style.visibility</p:attrName>
                                        </p:attrNameLst>
                                      </p:cBhvr>
                                      <p:to>
                                        <p:strVal val="visible"/>
                                      </p:to>
                                    </p:set>
                                    <p:animEffect transition="in" filter="fade">
                                      <p:cBhvr>
                                        <p:cTn id="37" dur="500"/>
                                        <p:tgtEl>
                                          <p:spTgt spid="8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89"/>
                                        </p:tgtEl>
                                        <p:attrNameLst>
                                          <p:attrName>style.visibility</p:attrName>
                                        </p:attrNameLst>
                                      </p:cBhvr>
                                      <p:to>
                                        <p:strVal val="visible"/>
                                      </p:to>
                                    </p:set>
                                    <p:animEffect transition="in" filter="fade">
                                      <p:cBhvr>
                                        <p:cTn id="40" dur="500"/>
                                        <p:tgtEl>
                                          <p:spTgt spid="89"/>
                                        </p:tgtEl>
                                      </p:cBhvr>
                                    </p:animEffect>
                                  </p:childTnLst>
                                </p:cTn>
                              </p:par>
                            </p:childTnLst>
                          </p:cTn>
                        </p:par>
                        <p:par>
                          <p:cTn id="41" fill="hold">
                            <p:stCondLst>
                              <p:cond delay="2500"/>
                            </p:stCondLst>
                            <p:childTnLst>
                              <p:par>
                                <p:cTn id="42" presetID="10" presetClass="entr" presetSubtype="0" fill="hold" grpId="0" nodeType="afterEffect">
                                  <p:stCondLst>
                                    <p:cond delay="0"/>
                                  </p:stCondLst>
                                  <p:childTnLst>
                                    <p:set>
                                      <p:cBhvr>
                                        <p:cTn id="43" dur="1" fill="hold">
                                          <p:stCondLst>
                                            <p:cond delay="0"/>
                                          </p:stCondLst>
                                        </p:cTn>
                                        <p:tgtEl>
                                          <p:spTgt spid="92"/>
                                        </p:tgtEl>
                                        <p:attrNameLst>
                                          <p:attrName>style.visibility</p:attrName>
                                        </p:attrNameLst>
                                      </p:cBhvr>
                                      <p:to>
                                        <p:strVal val="visible"/>
                                      </p:to>
                                    </p:set>
                                    <p:animEffect transition="in" filter="fade">
                                      <p:cBhvr>
                                        <p:cTn id="44" dur="500"/>
                                        <p:tgtEl>
                                          <p:spTgt spid="92"/>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path" presetSubtype="0" accel="50000" decel="50000" fill="hold" nodeType="clickEffect">
                                  <p:stCondLst>
                                    <p:cond delay="0"/>
                                  </p:stCondLst>
                                  <p:childTnLst>
                                    <p:animMotion origin="layout" path="M -4.16667E-6 3.7037E-7 L -0.08125 0.00023 " pathEditMode="relative" rAng="0" ptsTypes="AA">
                                      <p:cBhvr>
                                        <p:cTn id="48" dur="2000" fill="hold"/>
                                        <p:tgtEl>
                                          <p:spTgt spid="127"/>
                                        </p:tgtEl>
                                        <p:attrNameLst>
                                          <p:attrName>ppt_x</p:attrName>
                                          <p:attrName>ppt_y</p:attrName>
                                        </p:attrNameLst>
                                      </p:cBhvr>
                                      <p:rCtr x="-4062" y="0"/>
                                    </p:animMotion>
                                  </p:childTnLst>
                                </p:cTn>
                              </p:par>
                              <p:par>
                                <p:cTn id="49" presetID="22" presetClass="exit" presetSubtype="2" fill="hold" nodeType="withEffect">
                                  <p:stCondLst>
                                    <p:cond delay="500"/>
                                  </p:stCondLst>
                                  <p:childTnLst>
                                    <p:animEffect transition="out" filter="wipe(right)">
                                      <p:cBhvr>
                                        <p:cTn id="50" dur="500"/>
                                        <p:tgtEl>
                                          <p:spTgt spid="122"/>
                                        </p:tgtEl>
                                      </p:cBhvr>
                                    </p:animEffect>
                                    <p:set>
                                      <p:cBhvr>
                                        <p:cTn id="51" dur="1" fill="hold">
                                          <p:stCondLst>
                                            <p:cond delay="499"/>
                                          </p:stCondLst>
                                        </p:cTn>
                                        <p:tgtEl>
                                          <p:spTgt spid="122"/>
                                        </p:tgtEl>
                                        <p:attrNameLst>
                                          <p:attrName>style.visibility</p:attrName>
                                        </p:attrNameLst>
                                      </p:cBhvr>
                                      <p:to>
                                        <p:strVal val="hidden"/>
                                      </p:to>
                                    </p:set>
                                  </p:childTnLst>
                                </p:cTn>
                              </p:par>
                              <p:par>
                                <p:cTn id="52" presetID="22" presetClass="entr" presetSubtype="2" fill="hold" nodeType="withEffect">
                                  <p:stCondLst>
                                    <p:cond delay="1000"/>
                                  </p:stCondLst>
                                  <p:childTnLst>
                                    <p:set>
                                      <p:cBhvr>
                                        <p:cTn id="53" dur="1" fill="hold">
                                          <p:stCondLst>
                                            <p:cond delay="0"/>
                                          </p:stCondLst>
                                        </p:cTn>
                                        <p:tgtEl>
                                          <p:spTgt spid="113"/>
                                        </p:tgtEl>
                                        <p:attrNameLst>
                                          <p:attrName>style.visibility</p:attrName>
                                        </p:attrNameLst>
                                      </p:cBhvr>
                                      <p:to>
                                        <p:strVal val="visible"/>
                                      </p:to>
                                    </p:set>
                                    <p:animEffect transition="in" filter="wipe(right)">
                                      <p:cBhvr>
                                        <p:cTn id="54" dur="500"/>
                                        <p:tgtEl>
                                          <p:spTgt spid="113"/>
                                        </p:tgtEl>
                                      </p:cBhvr>
                                    </p:animEffect>
                                  </p:childTnLst>
                                </p:cTn>
                              </p:par>
                              <p:par>
                                <p:cTn id="55" presetID="10" presetClass="entr" presetSubtype="0" fill="hold" grpId="0" nodeType="withEffect">
                                  <p:stCondLst>
                                    <p:cond delay="1000"/>
                                  </p:stCondLst>
                                  <p:childTnLst>
                                    <p:set>
                                      <p:cBhvr>
                                        <p:cTn id="56" dur="1" fill="hold">
                                          <p:stCondLst>
                                            <p:cond delay="0"/>
                                          </p:stCondLst>
                                        </p:cTn>
                                        <p:tgtEl>
                                          <p:spTgt spid="128"/>
                                        </p:tgtEl>
                                        <p:attrNameLst>
                                          <p:attrName>style.visibility</p:attrName>
                                        </p:attrNameLst>
                                      </p:cBhvr>
                                      <p:to>
                                        <p:strVal val="visible"/>
                                      </p:to>
                                    </p:set>
                                    <p:animEffect transition="in" filter="fade">
                                      <p:cBhvr>
                                        <p:cTn id="57" dur="500"/>
                                        <p:tgtEl>
                                          <p:spTgt spid="128"/>
                                        </p:tgtEl>
                                      </p:cBhvr>
                                    </p:animEffect>
                                  </p:childTnLst>
                                </p:cTn>
                              </p:par>
                            </p:childTnLst>
                          </p:cTn>
                        </p:par>
                        <p:par>
                          <p:cTn id="58" fill="hold">
                            <p:stCondLst>
                              <p:cond delay="2000"/>
                            </p:stCondLst>
                            <p:childTnLst>
                              <p:par>
                                <p:cTn id="59" presetID="10" presetClass="entr" presetSubtype="0" fill="hold" grpId="0" nodeType="afterEffect">
                                  <p:stCondLst>
                                    <p:cond delay="0"/>
                                  </p:stCondLst>
                                  <p:childTnLst>
                                    <p:set>
                                      <p:cBhvr>
                                        <p:cTn id="60" dur="1" fill="hold">
                                          <p:stCondLst>
                                            <p:cond delay="0"/>
                                          </p:stCondLst>
                                        </p:cTn>
                                        <p:tgtEl>
                                          <p:spTgt spid="94"/>
                                        </p:tgtEl>
                                        <p:attrNameLst>
                                          <p:attrName>style.visibility</p:attrName>
                                        </p:attrNameLst>
                                      </p:cBhvr>
                                      <p:to>
                                        <p:strVal val="visible"/>
                                      </p:to>
                                    </p:set>
                                    <p:animEffect transition="in" filter="fade">
                                      <p:cBhvr>
                                        <p:cTn id="61" dur="500"/>
                                        <p:tgtEl>
                                          <p:spTgt spid="94"/>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90"/>
                                        </p:tgtEl>
                                        <p:attrNameLst>
                                          <p:attrName>style.visibility</p:attrName>
                                        </p:attrNameLst>
                                      </p:cBhvr>
                                      <p:to>
                                        <p:strVal val="visible"/>
                                      </p:to>
                                    </p:set>
                                    <p:animEffect transition="in" filter="fade">
                                      <p:cBhvr>
                                        <p:cTn id="66"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P spid="86" grpId="0" animBg="1"/>
      <p:bldP spid="88" grpId="0" animBg="1"/>
      <p:bldP spid="89" grpId="0" animBg="1"/>
      <p:bldP spid="128" grpId="0" animBg="1"/>
      <p:bldP spid="9" grpId="0" animBg="1"/>
      <p:bldP spid="92" grpId="0" animBg="1"/>
      <p:bldP spid="94" grpId="0" animBg="1"/>
      <p:bldP spid="9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Other Factors Affecting Reliability and Latency</a:t>
            </a:r>
          </a:p>
        </p:txBody>
      </p:sp>
      <p:sp>
        <p:nvSpPr>
          <p:cNvPr id="3" name="Content Placeholder 2"/>
          <p:cNvSpPr>
            <a:spLocks noGrp="1"/>
          </p:cNvSpPr>
          <p:nvPr>
            <p:ph idx="1"/>
          </p:nvPr>
        </p:nvSpPr>
        <p:spPr/>
        <p:txBody>
          <a:bodyPr/>
          <a:lstStyle/>
          <a:p>
            <a:r>
              <a:rPr lang="en-US" sz="3200" dirty="0"/>
              <a:t>Temperature</a:t>
            </a:r>
          </a:p>
          <a:p>
            <a:r>
              <a:rPr lang="en-US" sz="3200" dirty="0"/>
              <a:t>Voltage</a:t>
            </a:r>
          </a:p>
          <a:p>
            <a:r>
              <a:rPr lang="en-US" sz="3200" dirty="0"/>
              <a:t>Inter-cell Interference</a:t>
            </a:r>
          </a:p>
          <a:p>
            <a:r>
              <a:rPr lang="en-US" sz="3200" dirty="0"/>
              <a:t>Manufacturing Process</a:t>
            </a:r>
          </a:p>
          <a:p>
            <a:r>
              <a:rPr lang="en-US" sz="3200" dirty="0"/>
              <a:t>Retention Time</a:t>
            </a:r>
          </a:p>
          <a:p>
            <a:r>
              <a:rPr lang="en-US" sz="3200" dirty="0"/>
              <a:t>…</a:t>
            </a:r>
          </a:p>
        </p:txBody>
      </p:sp>
      <p:sp>
        <p:nvSpPr>
          <p:cNvPr id="5" name="Slide Number Placeholder 4"/>
          <p:cNvSpPr>
            <a:spLocks noGrp="1"/>
          </p:cNvSpPr>
          <p:nvPr>
            <p:ph type="sldNum" sz="quarter" idx="11"/>
          </p:nvPr>
        </p:nvSpPr>
        <p:spPr/>
        <p:txBody>
          <a:bodyPr/>
          <a:lstStyle/>
          <a:p>
            <a:pPr>
              <a:defRPr/>
            </a:pPr>
            <a:fld id="{9C6405EB-A0CD-489A-8152-61CB2DF54052}" type="slidenum">
              <a:rPr lang="en-US" altLang="en-US" smtClean="0"/>
              <a:pPr>
                <a:defRPr/>
              </a:pPr>
              <a:t>24</a:t>
            </a:fld>
            <a:endParaRPr lang="en-US" altLang="en-US"/>
          </a:p>
        </p:txBody>
      </p:sp>
      <p:sp>
        <p:nvSpPr>
          <p:cNvPr id="6" name="Rectangle: Diagonal Corners Snipped 5"/>
          <p:cNvSpPr/>
          <p:nvPr/>
        </p:nvSpPr>
        <p:spPr bwMode="auto">
          <a:xfrm>
            <a:off x="228600" y="3124200"/>
            <a:ext cx="8686800" cy="3124200"/>
          </a:xfrm>
          <a:prstGeom prst="snip2DiagRect">
            <a:avLst/>
          </a:prstGeom>
          <a:solidFill>
            <a:srgbClr val="FFC9C9"/>
          </a:solidFill>
          <a:ln w="57150" cap="flat" cmpd="sng" algn="ctr">
            <a:solidFill>
              <a:srgbClr val="0070C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3700" b="1" i="0" u="none" strike="noStrike" cap="none" normalizeH="0" baseline="0" dirty="0">
                <a:ln>
                  <a:noFill/>
                </a:ln>
                <a:effectLst/>
                <a:latin typeface="+mn-lt"/>
              </a:rPr>
              <a:t>To develop new mechanisms </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3700" b="1" i="0" u="none" strike="noStrike" cap="none" normalizeH="0" baseline="0" dirty="0">
                <a:ln>
                  <a:noFill/>
                </a:ln>
                <a:effectLst/>
                <a:latin typeface="+mn-lt"/>
              </a:rPr>
              <a:t>improving </a:t>
            </a:r>
            <a:r>
              <a:rPr kumimoji="0" lang="en-US" sz="3700" b="1" i="0" u="none" strike="noStrike" cap="none" normalizeH="0" baseline="0" dirty="0">
                <a:ln>
                  <a:noFill/>
                </a:ln>
                <a:solidFill>
                  <a:srgbClr val="336699"/>
                </a:solidFill>
                <a:effectLst/>
                <a:latin typeface="+mn-lt"/>
              </a:rPr>
              <a:t>reliability</a:t>
            </a:r>
            <a:r>
              <a:rPr kumimoji="0" lang="en-US" sz="3700" b="1" i="0" u="none" strike="noStrike" cap="none" normalizeH="0" baseline="0" dirty="0">
                <a:ln>
                  <a:noFill/>
                </a:ln>
                <a:effectLst/>
                <a:latin typeface="+mn-lt"/>
              </a:rPr>
              <a:t> and</a:t>
            </a:r>
            <a:r>
              <a:rPr kumimoji="0" lang="en-US" sz="3700" b="1" i="0" u="none" strike="noStrike" cap="none" normalizeH="0" dirty="0">
                <a:ln>
                  <a:noFill/>
                </a:ln>
                <a:effectLst/>
                <a:latin typeface="+mn-lt"/>
              </a:rPr>
              <a:t> </a:t>
            </a:r>
            <a:r>
              <a:rPr kumimoji="0" lang="en-US" sz="3700" b="1" i="0" u="none" strike="noStrike" cap="none" normalizeH="0" baseline="0" dirty="0">
                <a:ln>
                  <a:noFill/>
                </a:ln>
                <a:solidFill>
                  <a:srgbClr val="336699"/>
                </a:solidFill>
                <a:effectLst/>
                <a:latin typeface="+mn-lt"/>
              </a:rPr>
              <a:t>latency</a:t>
            </a:r>
            <a:r>
              <a:rPr kumimoji="0" lang="en-US" sz="3700" b="1" i="0" u="none" strike="noStrike" cap="none" normalizeH="0" baseline="0" dirty="0">
                <a:ln>
                  <a:noFill/>
                </a:ln>
                <a:effectLst/>
                <a:latin typeface="+mn-lt"/>
              </a:rPr>
              <a:t>, </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3700" b="1" i="0" u="none" strike="noStrike" cap="none" normalizeH="0" baseline="0" dirty="0">
                <a:ln>
                  <a:noFill/>
                </a:ln>
                <a:effectLst/>
                <a:latin typeface="+mn-lt"/>
              </a:rPr>
              <a:t>we need to better understand </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3700" b="1" i="0" u="none" strike="noStrike" cap="none" normalizeH="0" baseline="0" dirty="0">
                <a:ln>
                  <a:noFill/>
                </a:ln>
                <a:effectLst/>
                <a:latin typeface="+mn-lt"/>
              </a:rPr>
              <a:t>the effects of these factors</a:t>
            </a:r>
          </a:p>
        </p:txBody>
      </p:sp>
    </p:spTree>
    <p:extLst>
      <p:ext uri="{BB962C8B-B14F-4D97-AF65-F5344CB8AC3E}">
        <p14:creationId xmlns:p14="http://schemas.microsoft.com/office/powerpoint/2010/main" val="8773675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Characterizing DRAM</a:t>
            </a:r>
          </a:p>
        </p:txBody>
      </p:sp>
      <p:sp>
        <p:nvSpPr>
          <p:cNvPr id="3" name="Content Placeholder 2"/>
          <p:cNvSpPr>
            <a:spLocks noGrp="1"/>
          </p:cNvSpPr>
          <p:nvPr>
            <p:ph idx="1"/>
          </p:nvPr>
        </p:nvSpPr>
        <p:spPr>
          <a:xfrm>
            <a:off x="304800" y="1107281"/>
            <a:ext cx="8534400" cy="3992563"/>
          </a:xfrm>
        </p:spPr>
        <p:txBody>
          <a:bodyPr/>
          <a:lstStyle/>
          <a:p>
            <a:pPr marL="0" indent="0" algn="ctr">
              <a:spcBef>
                <a:spcPts val="0"/>
              </a:spcBef>
              <a:buNone/>
            </a:pPr>
            <a:r>
              <a:rPr lang="en-US" sz="3600" dirty="0"/>
              <a:t>Many of the factors </a:t>
            </a:r>
          </a:p>
          <a:p>
            <a:pPr marL="0" indent="0" algn="ctr">
              <a:spcBef>
                <a:spcPts val="0"/>
              </a:spcBef>
              <a:buNone/>
            </a:pPr>
            <a:r>
              <a:rPr lang="en-US" sz="3600" dirty="0"/>
              <a:t>affecting DRAM </a:t>
            </a:r>
            <a:r>
              <a:rPr lang="en-US" sz="3600" dirty="0">
                <a:solidFill>
                  <a:srgbClr val="C00000"/>
                </a:solidFill>
              </a:rPr>
              <a:t>reliability</a:t>
            </a:r>
            <a:r>
              <a:rPr lang="en-US" sz="3600" dirty="0"/>
              <a:t> and </a:t>
            </a:r>
            <a:r>
              <a:rPr lang="en-US" sz="3600" dirty="0">
                <a:solidFill>
                  <a:srgbClr val="336699"/>
                </a:solidFill>
              </a:rPr>
              <a:t>latency</a:t>
            </a:r>
            <a:r>
              <a:rPr lang="en-US" sz="3600" dirty="0"/>
              <a:t> </a:t>
            </a:r>
          </a:p>
          <a:p>
            <a:pPr marL="0" indent="0" algn="ctr">
              <a:spcBef>
                <a:spcPts val="0"/>
              </a:spcBef>
              <a:buNone/>
            </a:pPr>
            <a:r>
              <a:rPr lang="en-US" sz="3600" dirty="0">
                <a:solidFill>
                  <a:srgbClr val="FF0000"/>
                </a:solidFill>
              </a:rPr>
              <a:t>cannot</a:t>
            </a:r>
            <a:r>
              <a:rPr lang="en-US" sz="3600" dirty="0"/>
              <a:t> be properly modeled</a:t>
            </a:r>
          </a:p>
        </p:txBody>
      </p:sp>
      <p:sp>
        <p:nvSpPr>
          <p:cNvPr id="4" name="Slide Number Placeholder 3"/>
          <p:cNvSpPr>
            <a:spLocks noGrp="1"/>
          </p:cNvSpPr>
          <p:nvPr>
            <p:ph type="sldNum" sz="quarter" idx="11"/>
          </p:nvPr>
        </p:nvSpPr>
        <p:spPr/>
        <p:txBody>
          <a:bodyPr/>
          <a:lstStyle/>
          <a:p>
            <a:pPr>
              <a:defRPr/>
            </a:pPr>
            <a:fld id="{9C6405EB-A0CD-489A-8152-61CB2DF54052}" type="slidenum">
              <a:rPr lang="en-US" altLang="en-US" smtClean="0"/>
              <a:pPr>
                <a:defRPr/>
              </a:pPr>
              <a:t>25</a:t>
            </a:fld>
            <a:endParaRPr lang="en-US" altLang="en-US"/>
          </a:p>
        </p:txBody>
      </p:sp>
      <p:sp>
        <p:nvSpPr>
          <p:cNvPr id="5" name="Rectangle: Diagonal Corners Snipped 4"/>
          <p:cNvSpPr/>
          <p:nvPr/>
        </p:nvSpPr>
        <p:spPr bwMode="auto">
          <a:xfrm>
            <a:off x="381000" y="3257550"/>
            <a:ext cx="8458200" cy="3124200"/>
          </a:xfrm>
          <a:prstGeom prst="snip2DiagRect">
            <a:avLst/>
          </a:prstGeom>
          <a:solidFill>
            <a:srgbClr val="FFC9C9"/>
          </a:solidFill>
          <a:ln w="57150" cap="flat" cmpd="sng" algn="ctr">
            <a:solidFill>
              <a:srgbClr val="0070C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4400" b="1" i="0" u="none" strike="noStrike" cap="none" normalizeH="0" baseline="0" dirty="0">
                <a:ln>
                  <a:noFill/>
                </a:ln>
                <a:effectLst/>
                <a:latin typeface="+mn-lt"/>
              </a:rPr>
              <a:t>We need to perform </a:t>
            </a:r>
            <a:r>
              <a:rPr kumimoji="0" lang="en-US" sz="4400" b="1" i="0" u="none" strike="noStrike" cap="none" normalizeH="0" baseline="0" dirty="0">
                <a:ln>
                  <a:noFill/>
                </a:ln>
                <a:solidFill>
                  <a:srgbClr val="336699"/>
                </a:solidFill>
                <a:effectLst/>
                <a:latin typeface="+mn-lt"/>
              </a:rPr>
              <a:t>experimental studies</a:t>
            </a:r>
            <a:r>
              <a:rPr kumimoji="0" lang="en-US" sz="4400" b="1" i="0" u="none" strike="noStrike" cap="none" normalizeH="0" baseline="0" dirty="0">
                <a:ln>
                  <a:noFill/>
                </a:ln>
                <a:effectLst/>
                <a:latin typeface="+mn-lt"/>
              </a:rPr>
              <a:t> </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4400" b="1" i="0" u="none" strike="noStrike" cap="none" normalizeH="0" baseline="0" dirty="0">
                <a:ln>
                  <a:noFill/>
                </a:ln>
                <a:effectLst/>
                <a:latin typeface="+mn-lt"/>
              </a:rPr>
              <a:t>of </a:t>
            </a:r>
            <a:r>
              <a:rPr kumimoji="0" lang="en-US" sz="4400" b="1" i="1" u="none" strike="noStrike" cap="none" normalizeH="0" baseline="0" dirty="0">
                <a:ln>
                  <a:noFill/>
                </a:ln>
                <a:solidFill>
                  <a:srgbClr val="336699"/>
                </a:solidFill>
                <a:effectLst/>
                <a:latin typeface="+mn-lt"/>
              </a:rPr>
              <a:t>real</a:t>
            </a:r>
            <a:r>
              <a:rPr kumimoji="0" lang="en-US" sz="4400" b="1" i="0" u="none" strike="noStrike" cap="none" normalizeH="0" baseline="0" dirty="0">
                <a:ln>
                  <a:noFill/>
                </a:ln>
                <a:effectLst/>
                <a:latin typeface="+mn-lt"/>
              </a:rPr>
              <a:t> DRAM chips</a:t>
            </a:r>
          </a:p>
        </p:txBody>
      </p:sp>
    </p:spTree>
    <p:extLst>
      <p:ext uri="{BB962C8B-B14F-4D97-AF65-F5344CB8AC3E}">
        <p14:creationId xmlns:p14="http://schemas.microsoft.com/office/powerpoint/2010/main" val="42066439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altLang="en-US" sz="4800" dirty="0"/>
              <a:t>Outline</a:t>
            </a:r>
          </a:p>
        </p:txBody>
      </p:sp>
      <p:sp>
        <p:nvSpPr>
          <p:cNvPr id="7173" name="Slide Number Placeholder 4"/>
          <p:cNvSpPr>
            <a:spLocks noGrp="1"/>
          </p:cNvSpPr>
          <p:nvPr>
            <p:ph type="sldNum" sz="quarter" idx="11"/>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F22F892-648D-43CC-8C29-2FF410E22ECF}" type="slidenum">
              <a:rPr lang="en-US" altLang="en-US">
                <a:solidFill>
                  <a:srgbClr val="5F5F5F"/>
                </a:solidFill>
              </a:rPr>
              <a:pPr/>
              <a:t>26</a:t>
            </a:fld>
            <a:endParaRPr lang="en-US" altLang="en-US">
              <a:solidFill>
                <a:srgbClr val="5F5F5F"/>
              </a:solidFill>
            </a:endParaRPr>
          </a:p>
        </p:txBody>
      </p:sp>
      <p:sp>
        <p:nvSpPr>
          <p:cNvPr id="2" name="TextBox 1"/>
          <p:cNvSpPr txBox="1"/>
          <p:nvPr/>
        </p:nvSpPr>
        <p:spPr>
          <a:xfrm>
            <a:off x="304800" y="914400"/>
            <a:ext cx="8458200" cy="5139869"/>
          </a:xfrm>
          <a:prstGeom prst="rect">
            <a:avLst/>
          </a:prstGeom>
          <a:noFill/>
        </p:spPr>
        <p:txBody>
          <a:bodyPr wrap="square" rtlCol="0">
            <a:spAutoFit/>
          </a:bodyPr>
          <a:lstStyle/>
          <a:p>
            <a:pPr marL="342900" indent="-342900">
              <a:spcBef>
                <a:spcPts val="800"/>
              </a:spcBef>
              <a:spcAft>
                <a:spcPts val="800"/>
              </a:spcAft>
              <a:buFont typeface="+mj-lt"/>
              <a:buAutoNum type="arabicPeriod"/>
            </a:pPr>
            <a:r>
              <a:rPr lang="en-US" sz="3600" dirty="0">
                <a:solidFill>
                  <a:schemeClr val="bg1">
                    <a:lumMod val="50000"/>
                  </a:schemeClr>
                </a:solidFill>
                <a:latin typeface="+mn-lt"/>
              </a:rPr>
              <a:t> DRAM Basics &amp; Motivation</a:t>
            </a:r>
          </a:p>
          <a:p>
            <a:pPr marL="342900" indent="-342900">
              <a:spcBef>
                <a:spcPts val="800"/>
              </a:spcBef>
              <a:spcAft>
                <a:spcPts val="800"/>
              </a:spcAft>
              <a:buFont typeface="+mj-lt"/>
              <a:buAutoNum type="arabicPeriod"/>
            </a:pPr>
            <a:r>
              <a:rPr lang="en-US" sz="3600" dirty="0">
                <a:solidFill>
                  <a:srgbClr val="C00000"/>
                </a:solidFill>
                <a:latin typeface="+mn-lt"/>
              </a:rPr>
              <a:t> </a:t>
            </a:r>
            <a:r>
              <a:rPr lang="en-US" sz="3600" dirty="0" err="1">
                <a:solidFill>
                  <a:srgbClr val="C00000"/>
                </a:solidFill>
                <a:latin typeface="+mn-lt"/>
              </a:rPr>
              <a:t>SoftMC</a:t>
            </a:r>
            <a:endParaRPr lang="en-US" sz="3600" dirty="0">
              <a:solidFill>
                <a:srgbClr val="C00000"/>
              </a:solidFill>
              <a:latin typeface="+mn-lt"/>
            </a:endParaRPr>
          </a:p>
          <a:p>
            <a:pPr marL="342900" indent="-342900">
              <a:spcBef>
                <a:spcPts val="800"/>
              </a:spcBef>
              <a:spcAft>
                <a:spcPts val="800"/>
              </a:spcAft>
              <a:buFont typeface="+mj-lt"/>
              <a:buAutoNum type="arabicPeriod"/>
            </a:pPr>
            <a:r>
              <a:rPr lang="en-US" sz="3600" dirty="0">
                <a:solidFill>
                  <a:srgbClr val="808080"/>
                </a:solidFill>
                <a:latin typeface="+mn-lt"/>
              </a:rPr>
              <a:t> Use Cases</a:t>
            </a:r>
          </a:p>
          <a:p>
            <a:pPr marL="1028700" lvl="1" indent="-571500">
              <a:spcBef>
                <a:spcPts val="800"/>
              </a:spcBef>
              <a:spcAft>
                <a:spcPts val="800"/>
              </a:spcAft>
              <a:buFont typeface="Cambria" panose="02040503050406030204" pitchFamily="18" charset="0"/>
              <a:buChar char="–"/>
            </a:pPr>
            <a:r>
              <a:rPr lang="en-US" sz="3600" dirty="0">
                <a:solidFill>
                  <a:srgbClr val="808080"/>
                </a:solidFill>
                <a:latin typeface="+mn-lt"/>
              </a:rPr>
              <a:t> </a:t>
            </a:r>
            <a:r>
              <a:rPr lang="en-US" sz="3200" dirty="0">
                <a:solidFill>
                  <a:srgbClr val="808080"/>
                </a:solidFill>
                <a:latin typeface="+mn-lt"/>
              </a:rPr>
              <a:t>Retention Time Distribution Study</a:t>
            </a:r>
          </a:p>
          <a:p>
            <a:pPr marL="1028700" lvl="1" indent="-571500">
              <a:spcBef>
                <a:spcPts val="800"/>
              </a:spcBef>
              <a:spcAft>
                <a:spcPts val="800"/>
              </a:spcAft>
              <a:buFont typeface="Cambria" panose="02040503050406030204" pitchFamily="18" charset="0"/>
              <a:buChar char="–"/>
            </a:pPr>
            <a:r>
              <a:rPr lang="en-US" sz="3200" dirty="0">
                <a:solidFill>
                  <a:schemeClr val="tx1">
                    <a:lumMod val="50000"/>
                    <a:lumOff val="50000"/>
                  </a:schemeClr>
                </a:solidFill>
                <a:latin typeface="+mn-lt"/>
              </a:rPr>
              <a:t> Evaluating Recently-Proposed Ideas</a:t>
            </a:r>
          </a:p>
          <a:p>
            <a:pPr marL="342900" indent="-342900">
              <a:spcBef>
                <a:spcPts val="800"/>
              </a:spcBef>
              <a:spcAft>
                <a:spcPts val="800"/>
              </a:spcAft>
              <a:buFont typeface="+mj-lt"/>
              <a:buAutoNum type="arabicPeriod"/>
            </a:pPr>
            <a:r>
              <a:rPr lang="en-US" sz="3600" dirty="0">
                <a:solidFill>
                  <a:schemeClr val="tx1">
                    <a:lumMod val="50000"/>
                    <a:lumOff val="50000"/>
                  </a:schemeClr>
                </a:solidFill>
                <a:latin typeface="+mn-lt"/>
              </a:rPr>
              <a:t> Future Research Directions</a:t>
            </a:r>
          </a:p>
          <a:p>
            <a:pPr marL="342900" indent="-342900">
              <a:spcBef>
                <a:spcPts val="800"/>
              </a:spcBef>
              <a:spcAft>
                <a:spcPts val="800"/>
              </a:spcAft>
              <a:buFont typeface="+mj-lt"/>
              <a:buAutoNum type="arabicPeriod"/>
            </a:pPr>
            <a:r>
              <a:rPr lang="en-US" sz="3600" dirty="0">
                <a:solidFill>
                  <a:schemeClr val="tx1">
                    <a:lumMod val="50000"/>
                    <a:lumOff val="50000"/>
                  </a:schemeClr>
                </a:solidFill>
                <a:latin typeface="+mn-lt"/>
              </a:rPr>
              <a:t> Conclusion</a:t>
            </a:r>
          </a:p>
        </p:txBody>
      </p:sp>
    </p:spTree>
    <p:extLst>
      <p:ext uri="{BB962C8B-B14F-4D97-AF65-F5344CB8AC3E}">
        <p14:creationId xmlns:p14="http://schemas.microsoft.com/office/powerpoint/2010/main" val="2864631167"/>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Goals of a DRAM Testing Infrastructure</a:t>
            </a:r>
          </a:p>
        </p:txBody>
      </p:sp>
      <p:sp>
        <p:nvSpPr>
          <p:cNvPr id="3" name="Content Placeholder 2"/>
          <p:cNvSpPr>
            <a:spLocks noGrp="1"/>
          </p:cNvSpPr>
          <p:nvPr>
            <p:ph idx="1"/>
          </p:nvPr>
        </p:nvSpPr>
        <p:spPr/>
        <p:txBody>
          <a:bodyPr/>
          <a:lstStyle/>
          <a:p>
            <a:r>
              <a:rPr lang="en-US" sz="3600" dirty="0">
                <a:solidFill>
                  <a:srgbClr val="336699"/>
                </a:solidFill>
              </a:rPr>
              <a:t>Flexibility</a:t>
            </a:r>
          </a:p>
          <a:p>
            <a:pPr lvl="1"/>
            <a:r>
              <a:rPr lang="en-US" sz="3000" dirty="0"/>
              <a:t>Ability to test </a:t>
            </a:r>
            <a:r>
              <a:rPr lang="en-US" sz="3000" i="1" dirty="0">
                <a:solidFill>
                  <a:srgbClr val="00B050"/>
                </a:solidFill>
              </a:rPr>
              <a:t>any </a:t>
            </a:r>
            <a:r>
              <a:rPr lang="en-US" sz="3000" dirty="0">
                <a:solidFill>
                  <a:srgbClr val="00B050"/>
                </a:solidFill>
              </a:rPr>
              <a:t>DRAM operation</a:t>
            </a:r>
          </a:p>
          <a:p>
            <a:pPr lvl="1">
              <a:spcAft>
                <a:spcPts val="1800"/>
              </a:spcAft>
            </a:pPr>
            <a:r>
              <a:rPr lang="en-US" sz="3000" dirty="0"/>
              <a:t>Ability to test </a:t>
            </a:r>
            <a:r>
              <a:rPr lang="en-US" sz="3000" i="1" dirty="0">
                <a:solidFill>
                  <a:srgbClr val="00B050"/>
                </a:solidFill>
              </a:rPr>
              <a:t>any</a:t>
            </a:r>
            <a:r>
              <a:rPr lang="en-US" sz="3000" dirty="0">
                <a:solidFill>
                  <a:srgbClr val="00B050"/>
                </a:solidFill>
              </a:rPr>
              <a:t> combination </a:t>
            </a:r>
            <a:r>
              <a:rPr lang="en-US" sz="3000" dirty="0"/>
              <a:t>of DRAM operations and </a:t>
            </a:r>
            <a:r>
              <a:rPr lang="en-US" sz="3000" i="1" dirty="0">
                <a:solidFill>
                  <a:srgbClr val="00B050"/>
                </a:solidFill>
              </a:rPr>
              <a:t>custom</a:t>
            </a:r>
            <a:r>
              <a:rPr lang="en-US" sz="3000" dirty="0">
                <a:solidFill>
                  <a:srgbClr val="00B050"/>
                </a:solidFill>
              </a:rPr>
              <a:t> timing parameters</a:t>
            </a:r>
          </a:p>
          <a:p>
            <a:r>
              <a:rPr lang="en-US" sz="3600" dirty="0">
                <a:solidFill>
                  <a:srgbClr val="336699"/>
                </a:solidFill>
              </a:rPr>
              <a:t>Ease of use</a:t>
            </a:r>
          </a:p>
          <a:p>
            <a:pPr lvl="1">
              <a:buClr>
                <a:schemeClr val="tx1"/>
              </a:buClr>
            </a:pPr>
            <a:r>
              <a:rPr lang="en-US" sz="3000" dirty="0">
                <a:solidFill>
                  <a:srgbClr val="00B050"/>
                </a:solidFill>
              </a:rPr>
              <a:t>Simple</a:t>
            </a:r>
            <a:r>
              <a:rPr lang="en-US" sz="3000" dirty="0"/>
              <a:t> programming interface (C++)</a:t>
            </a:r>
          </a:p>
          <a:p>
            <a:pPr lvl="1">
              <a:buClr>
                <a:schemeClr val="tx1"/>
              </a:buClr>
            </a:pPr>
            <a:r>
              <a:rPr lang="en-US" sz="3000" dirty="0">
                <a:solidFill>
                  <a:srgbClr val="00B050"/>
                </a:solidFill>
              </a:rPr>
              <a:t>Minimal</a:t>
            </a:r>
            <a:r>
              <a:rPr lang="en-US" sz="3000" dirty="0"/>
              <a:t> programming effort and time</a:t>
            </a:r>
          </a:p>
          <a:p>
            <a:pPr lvl="1">
              <a:buClr>
                <a:schemeClr val="tx1"/>
              </a:buClr>
            </a:pPr>
            <a:r>
              <a:rPr lang="en-US" sz="3000" dirty="0">
                <a:solidFill>
                  <a:srgbClr val="00B050"/>
                </a:solidFill>
              </a:rPr>
              <a:t>Accessible</a:t>
            </a:r>
            <a:r>
              <a:rPr lang="en-US" sz="3000" dirty="0"/>
              <a:t> to a wide range of users</a:t>
            </a:r>
          </a:p>
          <a:p>
            <a:pPr lvl="2"/>
            <a:r>
              <a:rPr lang="en-US" sz="2800" i="1" dirty="0"/>
              <a:t>who may lack experience in hardware design</a:t>
            </a:r>
          </a:p>
        </p:txBody>
      </p:sp>
      <p:sp>
        <p:nvSpPr>
          <p:cNvPr id="5" name="Slide Number Placeholder 4"/>
          <p:cNvSpPr>
            <a:spLocks noGrp="1"/>
          </p:cNvSpPr>
          <p:nvPr>
            <p:ph type="sldNum" sz="quarter" idx="11"/>
          </p:nvPr>
        </p:nvSpPr>
        <p:spPr/>
        <p:txBody>
          <a:bodyPr/>
          <a:lstStyle/>
          <a:p>
            <a:pPr>
              <a:defRPr/>
            </a:pPr>
            <a:fld id="{9C6405EB-A0CD-489A-8152-61CB2DF54052}" type="slidenum">
              <a:rPr lang="en-US" altLang="en-US" smtClean="0"/>
              <a:pPr>
                <a:defRPr/>
              </a:pPr>
              <a:t>27</a:t>
            </a:fld>
            <a:endParaRPr lang="en-US" altLang="en-US"/>
          </a:p>
        </p:txBody>
      </p:sp>
    </p:spTree>
    <p:extLst>
      <p:ext uri="{BB962C8B-B14F-4D97-AF65-F5344CB8AC3E}">
        <p14:creationId xmlns:p14="http://schemas.microsoft.com/office/powerpoint/2010/main" val="8443726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86823" y="1232693"/>
            <a:ext cx="4004777" cy="4830993"/>
          </a:xfrm>
          <a:prstGeom prst="rect">
            <a:avLst/>
          </a:prstGeom>
        </p:spPr>
      </p:pic>
      <p:sp>
        <p:nvSpPr>
          <p:cNvPr id="2" name="Title 1"/>
          <p:cNvSpPr>
            <a:spLocks noGrp="1"/>
          </p:cNvSpPr>
          <p:nvPr>
            <p:ph type="title"/>
          </p:nvPr>
        </p:nvSpPr>
        <p:spPr/>
        <p:txBody>
          <a:bodyPr/>
          <a:lstStyle/>
          <a:p>
            <a:r>
              <a:rPr lang="en-US" sz="4000" dirty="0" err="1"/>
              <a:t>SoftMC</a:t>
            </a:r>
            <a:r>
              <a:rPr lang="en-US" sz="4000" dirty="0"/>
              <a:t>: High-level View</a:t>
            </a:r>
          </a:p>
        </p:txBody>
      </p:sp>
      <p:pic>
        <p:nvPicPr>
          <p:cNvPr id="8" name="Content Placeholder 7"/>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4986823" y="1234193"/>
            <a:ext cx="4004777" cy="4830763"/>
          </a:xfrm>
        </p:spPr>
      </p:pic>
      <p:sp>
        <p:nvSpPr>
          <p:cNvPr id="5" name="Slide Number Placeholder 4"/>
          <p:cNvSpPr>
            <a:spLocks noGrp="1"/>
          </p:cNvSpPr>
          <p:nvPr>
            <p:ph type="sldNum" sz="quarter" idx="11"/>
          </p:nvPr>
        </p:nvSpPr>
        <p:spPr/>
        <p:txBody>
          <a:bodyPr/>
          <a:lstStyle/>
          <a:p>
            <a:pPr>
              <a:defRPr/>
            </a:pPr>
            <a:fld id="{9C6405EB-A0CD-489A-8152-61CB2DF54052}" type="slidenum">
              <a:rPr lang="en-US" altLang="en-US" smtClean="0"/>
              <a:pPr>
                <a:defRPr/>
              </a:pPr>
              <a:t>28</a:t>
            </a:fld>
            <a:endParaRPr lang="en-US" altLang="en-US"/>
          </a:p>
        </p:txBody>
      </p:sp>
      <p:sp>
        <p:nvSpPr>
          <p:cNvPr id="10" name="Content Placeholder 2"/>
          <p:cNvSpPr txBox="1">
            <a:spLocks/>
          </p:cNvSpPr>
          <p:nvPr/>
        </p:nvSpPr>
        <p:spPr bwMode="auto">
          <a:xfrm>
            <a:off x="304800" y="1648016"/>
            <a:ext cx="4692633" cy="4000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lnSpc>
                <a:spcPct val="110000"/>
              </a:lnSpc>
              <a:spcBef>
                <a:spcPct val="20000"/>
              </a:spcBef>
              <a:spcAft>
                <a:spcPct val="0"/>
              </a:spcAft>
              <a:buClr>
                <a:srgbClr val="FF0000"/>
              </a:buClr>
              <a:buSzPct val="80000"/>
              <a:buFont typeface="Wingdings" panose="05000000000000000000" pitchFamily="2" charset="2"/>
              <a:buBlip>
                <a:blip r:embed="rId5"/>
              </a:buBlip>
              <a:defRPr sz="2200" kern="1200">
                <a:solidFill>
                  <a:schemeClr val="tx1"/>
                </a:solidFill>
                <a:latin typeface="+mn-lt"/>
                <a:ea typeface="+mn-ea"/>
                <a:cs typeface="+mn-cs"/>
              </a:defRPr>
            </a:lvl1pPr>
            <a:lvl2pPr marL="742950" indent="-285750" algn="l" rtl="0" eaLnBrk="0" fontAlgn="base" hangingPunct="0">
              <a:spcBef>
                <a:spcPct val="20000"/>
              </a:spcBef>
              <a:spcAft>
                <a:spcPct val="0"/>
              </a:spcAft>
              <a:buSzPct val="80000"/>
              <a:buFont typeface="Wingdings" panose="05000000000000000000" pitchFamily="2" charset="2"/>
              <a:buChar char="Ø"/>
              <a:defRPr sz="22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0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2800" dirty="0"/>
              <a:t>FPGA-based </a:t>
            </a:r>
          </a:p>
          <a:p>
            <a:pPr marL="0" indent="0">
              <a:lnSpc>
                <a:spcPct val="100000"/>
              </a:lnSpc>
              <a:spcBef>
                <a:spcPts val="0"/>
              </a:spcBef>
              <a:buNone/>
            </a:pPr>
            <a:r>
              <a:rPr lang="en-US" sz="2800" dirty="0"/>
              <a:t>memory characterization infrastructure</a:t>
            </a:r>
          </a:p>
          <a:p>
            <a:pPr marL="0" indent="0">
              <a:buNone/>
            </a:pPr>
            <a:endParaRPr lang="en-US" sz="2800" dirty="0"/>
          </a:p>
          <a:p>
            <a:pPr marL="0" indent="0">
              <a:buNone/>
            </a:pPr>
            <a:r>
              <a:rPr lang="en-US" sz="2800" dirty="0">
                <a:solidFill>
                  <a:srgbClr val="C00000"/>
                </a:solidFill>
              </a:rPr>
              <a:t>Prototype using </a:t>
            </a:r>
            <a:r>
              <a:rPr lang="en-US" sz="2800" i="1" dirty="0">
                <a:solidFill>
                  <a:srgbClr val="C00000"/>
                </a:solidFill>
              </a:rPr>
              <a:t>Xilinx ML605</a:t>
            </a:r>
          </a:p>
          <a:p>
            <a:pPr marL="0" indent="0">
              <a:buNone/>
            </a:pPr>
            <a:endParaRPr lang="en-US" sz="2800" i="1" dirty="0"/>
          </a:p>
          <a:p>
            <a:pPr marL="0" indent="0">
              <a:buNone/>
            </a:pPr>
            <a:r>
              <a:rPr lang="en-US" sz="2800" dirty="0">
                <a:solidFill>
                  <a:srgbClr val="C00000"/>
                </a:solidFill>
              </a:rPr>
              <a:t>Easily programmable using the C++ API</a:t>
            </a:r>
          </a:p>
        </p:txBody>
      </p:sp>
    </p:spTree>
    <p:extLst>
      <p:ext uri="{BB962C8B-B14F-4D97-AF65-F5344CB8AC3E}">
        <p14:creationId xmlns:p14="http://schemas.microsoft.com/office/powerpoint/2010/main" val="75090363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xEl>
                                              <p:pRg st="1" end="1"/>
                                            </p:txEl>
                                          </p:spTgt>
                                        </p:tgtEl>
                                        <p:attrNameLst>
                                          <p:attrName>style.visibility</p:attrName>
                                        </p:attrNameLst>
                                      </p:cBhvr>
                                      <p:to>
                                        <p:strVal val="visible"/>
                                      </p:to>
                                    </p:set>
                                    <p:animEffect transition="in" filter="fade">
                                      <p:cBhvr>
                                        <p:cTn id="10" dur="500"/>
                                        <p:tgtEl>
                                          <p:spTgt spid="10">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0">
                                            <p:txEl>
                                              <p:pRg st="3" end="3"/>
                                            </p:txEl>
                                          </p:spTgt>
                                        </p:tgtEl>
                                        <p:attrNameLst>
                                          <p:attrName>style.visibility</p:attrName>
                                        </p:attrNameLst>
                                      </p:cBhvr>
                                      <p:to>
                                        <p:strVal val="visible"/>
                                      </p:to>
                                    </p:set>
                                    <p:animEffect transition="in" filter="fade">
                                      <p:cBhvr>
                                        <p:cTn id="20" dur="500"/>
                                        <p:tgtEl>
                                          <p:spTgt spid="10">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0">
                                            <p:txEl>
                                              <p:pRg st="5" end="5"/>
                                            </p:txEl>
                                          </p:spTgt>
                                        </p:tgtEl>
                                        <p:attrNameLst>
                                          <p:attrName>style.visibility</p:attrName>
                                        </p:attrNameLst>
                                      </p:cBhvr>
                                      <p:to>
                                        <p:strVal val="visible"/>
                                      </p:to>
                                    </p:set>
                                    <p:animEffect transition="in" filter="fade">
                                      <p:cBhvr>
                                        <p:cTn id="25" dur="500"/>
                                        <p:tgtEl>
                                          <p:spTgt spid="1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allAtOnce"/>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err="1"/>
              <a:t>SoftMC</a:t>
            </a:r>
            <a:r>
              <a:rPr lang="en-US" sz="4000" dirty="0"/>
              <a:t>: Key Components</a:t>
            </a:r>
          </a:p>
        </p:txBody>
      </p:sp>
      <p:sp>
        <p:nvSpPr>
          <p:cNvPr id="5" name="Slide Number Placeholder 4"/>
          <p:cNvSpPr>
            <a:spLocks noGrp="1"/>
          </p:cNvSpPr>
          <p:nvPr>
            <p:ph type="sldNum" sz="quarter" idx="11"/>
          </p:nvPr>
        </p:nvSpPr>
        <p:spPr/>
        <p:txBody>
          <a:bodyPr/>
          <a:lstStyle/>
          <a:p>
            <a:pPr>
              <a:defRPr/>
            </a:pPr>
            <a:fld id="{9C6405EB-A0CD-489A-8152-61CB2DF54052}" type="slidenum">
              <a:rPr lang="en-US" altLang="en-US" smtClean="0"/>
              <a:pPr>
                <a:defRPr/>
              </a:pPr>
              <a:t>29</a:t>
            </a:fld>
            <a:endParaRPr lang="en-US" altLang="en-US"/>
          </a:p>
        </p:txBody>
      </p:sp>
      <p:sp>
        <p:nvSpPr>
          <p:cNvPr id="6" name="Rounded Rectangle 5"/>
          <p:cNvSpPr/>
          <p:nvPr/>
        </p:nvSpPr>
        <p:spPr bwMode="auto">
          <a:xfrm>
            <a:off x="323850" y="1676400"/>
            <a:ext cx="6381750" cy="635002"/>
          </a:xfrm>
          <a:prstGeom prst="roundRect">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0" fontAlgn="base" latinLnBrk="0" hangingPunct="0">
              <a:lnSpc>
                <a:spcPct val="100000"/>
              </a:lnSpc>
              <a:spcBef>
                <a:spcPct val="0"/>
              </a:spcBef>
              <a:spcAft>
                <a:spcPct val="0"/>
              </a:spcAft>
              <a:buClrTx/>
              <a:buSzTx/>
              <a:buFontTx/>
              <a:buNone/>
              <a:tabLst/>
            </a:pPr>
            <a:r>
              <a:rPr kumimoji="0" lang="en-US" sz="3600" b="1" i="0" u="none" strike="noStrike" cap="none" normalizeH="0" baseline="0" dirty="0">
                <a:ln>
                  <a:noFill/>
                </a:ln>
                <a:solidFill>
                  <a:schemeClr val="bg1"/>
                </a:solidFill>
                <a:effectLst/>
                <a:latin typeface="+mn-lt"/>
              </a:rPr>
              <a:t>1. </a:t>
            </a:r>
            <a:r>
              <a:rPr kumimoji="0" lang="en-US" sz="3600" b="1" i="0" u="none" strike="noStrike" cap="none" normalizeH="0" baseline="0" dirty="0" err="1">
                <a:ln>
                  <a:noFill/>
                </a:ln>
                <a:solidFill>
                  <a:schemeClr val="bg1"/>
                </a:solidFill>
                <a:effectLst/>
                <a:latin typeface="+mn-lt"/>
              </a:rPr>
              <a:t>SoftMC</a:t>
            </a:r>
            <a:r>
              <a:rPr kumimoji="0" lang="en-US" sz="3600" b="1" i="0" u="none" strike="noStrike" cap="none" normalizeH="0" baseline="0" dirty="0">
                <a:ln>
                  <a:noFill/>
                </a:ln>
                <a:solidFill>
                  <a:schemeClr val="bg1"/>
                </a:solidFill>
                <a:effectLst/>
                <a:latin typeface="+mn-lt"/>
              </a:rPr>
              <a:t> API</a:t>
            </a:r>
          </a:p>
        </p:txBody>
      </p:sp>
      <p:sp>
        <p:nvSpPr>
          <p:cNvPr id="7" name="Rounded Rectangle 6"/>
          <p:cNvSpPr/>
          <p:nvPr/>
        </p:nvSpPr>
        <p:spPr bwMode="auto">
          <a:xfrm>
            <a:off x="323850" y="2578099"/>
            <a:ext cx="6381750" cy="635002"/>
          </a:xfrm>
          <a:prstGeom prst="roundRect">
            <a:avLst/>
          </a:prstGeom>
          <a:solidFill>
            <a:srgbClr val="FFC9C9"/>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0" fontAlgn="base" latinLnBrk="0" hangingPunct="0">
              <a:lnSpc>
                <a:spcPct val="100000"/>
              </a:lnSpc>
              <a:spcBef>
                <a:spcPct val="0"/>
              </a:spcBef>
              <a:spcAft>
                <a:spcPct val="0"/>
              </a:spcAft>
              <a:buClrTx/>
              <a:buSzTx/>
              <a:buFontTx/>
              <a:buNone/>
              <a:tabLst/>
            </a:pPr>
            <a:r>
              <a:rPr kumimoji="0" lang="en-US" sz="3600" i="0" u="none" strike="noStrike" cap="none" normalizeH="0" baseline="0" dirty="0">
                <a:ln>
                  <a:noFill/>
                </a:ln>
                <a:effectLst/>
                <a:latin typeface="+mn-lt"/>
              </a:rPr>
              <a:t>2. </a:t>
            </a:r>
            <a:r>
              <a:rPr kumimoji="0" lang="en-US" sz="3600" i="0" u="none" strike="noStrike" cap="none" normalizeH="0" baseline="0" dirty="0" err="1">
                <a:ln>
                  <a:noFill/>
                </a:ln>
                <a:effectLst/>
                <a:latin typeface="+mn-lt"/>
              </a:rPr>
              <a:t>PCIe</a:t>
            </a:r>
            <a:r>
              <a:rPr kumimoji="0" lang="en-US" sz="3600" i="0" u="none" strike="noStrike" cap="none" normalizeH="0" baseline="0" dirty="0">
                <a:ln>
                  <a:noFill/>
                </a:ln>
                <a:effectLst/>
                <a:latin typeface="+mn-lt"/>
              </a:rPr>
              <a:t> Driver</a:t>
            </a:r>
          </a:p>
        </p:txBody>
      </p:sp>
      <p:sp>
        <p:nvSpPr>
          <p:cNvPr id="8" name="Rounded Rectangle 7"/>
          <p:cNvSpPr/>
          <p:nvPr/>
        </p:nvSpPr>
        <p:spPr bwMode="auto">
          <a:xfrm>
            <a:off x="323850" y="3479798"/>
            <a:ext cx="6381750" cy="635002"/>
          </a:xfrm>
          <a:prstGeom prst="roundRect">
            <a:avLst/>
          </a:prstGeom>
          <a:solidFill>
            <a:srgbClr val="FFC9C9"/>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0" fontAlgn="base" latinLnBrk="0" hangingPunct="0">
              <a:lnSpc>
                <a:spcPct val="100000"/>
              </a:lnSpc>
              <a:spcBef>
                <a:spcPct val="0"/>
              </a:spcBef>
              <a:spcAft>
                <a:spcPct val="0"/>
              </a:spcAft>
              <a:buClrTx/>
              <a:buSzTx/>
              <a:buFontTx/>
              <a:buNone/>
              <a:tabLst/>
            </a:pPr>
            <a:r>
              <a:rPr kumimoji="0" lang="en-US" sz="3600" i="0" u="none" strike="noStrike" cap="none" normalizeH="0" baseline="0" dirty="0">
                <a:ln>
                  <a:noFill/>
                </a:ln>
                <a:effectLst/>
                <a:latin typeface="+mn-lt"/>
              </a:rPr>
              <a:t>3. </a:t>
            </a:r>
            <a:r>
              <a:rPr kumimoji="0" lang="en-US" sz="3600" i="0" u="none" strike="noStrike" cap="none" normalizeH="0" baseline="0" dirty="0" err="1">
                <a:ln>
                  <a:noFill/>
                </a:ln>
                <a:effectLst/>
                <a:latin typeface="+mn-lt"/>
              </a:rPr>
              <a:t>SoftMC</a:t>
            </a:r>
            <a:r>
              <a:rPr kumimoji="0" lang="en-US" sz="3600" i="0" u="none" strike="noStrike" cap="none" normalizeH="0" baseline="0" dirty="0">
                <a:ln>
                  <a:noFill/>
                </a:ln>
                <a:effectLst/>
                <a:latin typeface="+mn-lt"/>
              </a:rPr>
              <a:t> Hardware</a:t>
            </a:r>
          </a:p>
        </p:txBody>
      </p:sp>
    </p:spTree>
    <p:extLst>
      <p:ext uri="{BB962C8B-B14F-4D97-AF65-F5344CB8AC3E}">
        <p14:creationId xmlns:p14="http://schemas.microsoft.com/office/powerpoint/2010/main" val="2766802309"/>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AB5E5E-5755-7C4A-A293-D74100939200}"/>
              </a:ext>
            </a:extLst>
          </p:cNvPr>
          <p:cNvSpPr>
            <a:spLocks noGrp="1"/>
          </p:cNvSpPr>
          <p:nvPr>
            <p:ph type="title"/>
          </p:nvPr>
        </p:nvSpPr>
        <p:spPr/>
        <p:txBody>
          <a:bodyPr/>
          <a:lstStyle/>
          <a:p>
            <a:r>
              <a:rPr lang="en-US" dirty="0"/>
              <a:t>P&amp;S DRAM Bender: Key Takeaways</a:t>
            </a:r>
          </a:p>
        </p:txBody>
      </p:sp>
      <p:sp>
        <p:nvSpPr>
          <p:cNvPr id="3" name="Content Placeholder 2">
            <a:extLst>
              <a:ext uri="{FF2B5EF4-FFF2-40B4-BE49-F238E27FC236}">
                <a16:creationId xmlns:a16="http://schemas.microsoft.com/office/drawing/2014/main" id="{D906B347-31D2-7043-A993-CD2F312DA9D0}"/>
              </a:ext>
            </a:extLst>
          </p:cNvPr>
          <p:cNvSpPr>
            <a:spLocks noGrp="1"/>
          </p:cNvSpPr>
          <p:nvPr>
            <p:ph idx="1"/>
          </p:nvPr>
        </p:nvSpPr>
        <p:spPr>
          <a:xfrm>
            <a:off x="228600" y="1600200"/>
            <a:ext cx="8610600" cy="4591052"/>
          </a:xfrm>
        </p:spPr>
        <p:txBody>
          <a:bodyPr/>
          <a:lstStyle/>
          <a:p>
            <a:pPr>
              <a:lnSpc>
                <a:spcPct val="150000"/>
              </a:lnSpc>
            </a:pPr>
            <a:r>
              <a:rPr lang="en-US" dirty="0"/>
              <a:t>This P&amp;S is aimed at improving your</a:t>
            </a:r>
          </a:p>
          <a:p>
            <a:pPr lvl="1">
              <a:lnSpc>
                <a:spcPct val="150000"/>
              </a:lnSpc>
            </a:pPr>
            <a:r>
              <a:rPr lang="en-US" dirty="0">
                <a:solidFill>
                  <a:srgbClr val="0432FF"/>
                </a:solidFill>
              </a:rPr>
              <a:t>Knowledge </a:t>
            </a:r>
            <a:r>
              <a:rPr lang="en-US" dirty="0"/>
              <a:t>in Computer Architecture and Memory Systems</a:t>
            </a:r>
          </a:p>
          <a:p>
            <a:pPr lvl="1">
              <a:lnSpc>
                <a:spcPct val="150000"/>
              </a:lnSpc>
            </a:pPr>
            <a:r>
              <a:rPr lang="en-US" dirty="0">
                <a:solidFill>
                  <a:srgbClr val="0432FF"/>
                </a:solidFill>
              </a:rPr>
              <a:t>Technical skills </a:t>
            </a:r>
            <a:r>
              <a:rPr lang="en-US" dirty="0"/>
              <a:t>in running DRAM experiments using real devices</a:t>
            </a:r>
          </a:p>
          <a:p>
            <a:pPr lvl="1">
              <a:lnSpc>
                <a:spcPct val="150000"/>
              </a:lnSpc>
            </a:pPr>
            <a:r>
              <a:rPr lang="en-US" dirty="0">
                <a:solidFill>
                  <a:srgbClr val="0432FF"/>
                </a:solidFill>
              </a:rPr>
              <a:t>Critical thinking and analysis</a:t>
            </a:r>
          </a:p>
          <a:p>
            <a:pPr lvl="1">
              <a:lnSpc>
                <a:spcPct val="150000"/>
              </a:lnSpc>
            </a:pPr>
            <a:r>
              <a:rPr lang="en-US" dirty="0"/>
              <a:t>Familiarity with key </a:t>
            </a:r>
            <a:r>
              <a:rPr lang="en-US" dirty="0">
                <a:solidFill>
                  <a:srgbClr val="0432FF"/>
                </a:solidFill>
              </a:rPr>
              <a:t>research directions</a:t>
            </a:r>
          </a:p>
          <a:p>
            <a:pPr lvl="1">
              <a:lnSpc>
                <a:spcPct val="150000"/>
              </a:lnSpc>
            </a:pPr>
            <a:r>
              <a:rPr lang="en-US" dirty="0">
                <a:solidFill>
                  <a:srgbClr val="0432FF"/>
                </a:solidFill>
              </a:rPr>
              <a:t>Technical presentation </a:t>
            </a:r>
            <a:r>
              <a:rPr lang="en-US" dirty="0"/>
              <a:t>of your project</a:t>
            </a:r>
          </a:p>
          <a:p>
            <a:pPr lvl="1">
              <a:lnSpc>
                <a:spcPct val="150000"/>
              </a:lnSpc>
            </a:pPr>
            <a:r>
              <a:rPr lang="en-US" dirty="0">
                <a:solidFill>
                  <a:srgbClr val="0432FF"/>
                </a:solidFill>
              </a:rPr>
              <a:t>Communication skills </a:t>
            </a:r>
            <a:r>
              <a:rPr lang="en-US" dirty="0"/>
              <a:t>(by interacting with a group of researchers)</a:t>
            </a:r>
          </a:p>
          <a:p>
            <a:pPr lvl="1">
              <a:lnSpc>
                <a:spcPct val="150000"/>
              </a:lnSpc>
            </a:pPr>
            <a:endParaRPr lang="en-US" dirty="0"/>
          </a:p>
        </p:txBody>
      </p:sp>
      <p:sp>
        <p:nvSpPr>
          <p:cNvPr id="4" name="Slide Number Placeholder 3">
            <a:extLst>
              <a:ext uri="{FF2B5EF4-FFF2-40B4-BE49-F238E27FC236}">
                <a16:creationId xmlns:a16="http://schemas.microsoft.com/office/drawing/2014/main" id="{B77652AC-6D2C-6A4B-BDDE-39FE38DC9691}"/>
              </a:ext>
            </a:extLst>
          </p:cNvPr>
          <p:cNvSpPr>
            <a:spLocks noGrp="1"/>
          </p:cNvSpPr>
          <p:nvPr>
            <p:ph type="sldNum" sz="quarter" idx="11"/>
          </p:nvPr>
        </p:nvSpPr>
        <p:spPr/>
        <p:txBody>
          <a:bodyPr/>
          <a:lstStyle/>
          <a:p>
            <a:pPr>
              <a:defRPr/>
            </a:pPr>
            <a:fld id="{8DE33320-76E4-0249-8CA9-3902D97168FA}" type="slidenum">
              <a:rPr lang="en-US" altLang="en-US" smtClean="0"/>
              <a:pPr>
                <a:defRPr/>
              </a:pPr>
              <a:t>3</a:t>
            </a:fld>
            <a:endParaRPr lang="en-US" altLang="en-US"/>
          </a:p>
        </p:txBody>
      </p:sp>
    </p:spTree>
    <p:extLst>
      <p:ext uri="{BB962C8B-B14F-4D97-AF65-F5344CB8AC3E}">
        <p14:creationId xmlns:p14="http://schemas.microsoft.com/office/powerpoint/2010/main" val="296482723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itle 1">
            <a:extLst>
              <a:ext uri="{FF2B5EF4-FFF2-40B4-BE49-F238E27FC236}">
                <a16:creationId xmlns:a16="http://schemas.microsoft.com/office/drawing/2014/main" id="{C8B45245-6C5C-4C57-7F43-6C67BB31F0D3}"/>
              </a:ext>
            </a:extLst>
          </p:cNvPr>
          <p:cNvSpPr>
            <a:spLocks noGrp="1"/>
          </p:cNvSpPr>
          <p:nvPr>
            <p:ph type="title"/>
          </p:nvPr>
        </p:nvSpPr>
        <p:spPr>
          <a:xfrm>
            <a:off x="304800" y="0"/>
            <a:ext cx="7848600" cy="914400"/>
          </a:xfrm>
        </p:spPr>
        <p:txBody>
          <a:bodyPr/>
          <a:lstStyle/>
          <a:p>
            <a:r>
              <a:rPr lang="en-US" sz="4000" dirty="0" err="1"/>
              <a:t>SoftMC</a:t>
            </a:r>
            <a:r>
              <a:rPr lang="en-US" sz="4000" dirty="0"/>
              <a:t> API</a:t>
            </a:r>
          </a:p>
        </p:txBody>
      </p:sp>
      <p:sp>
        <p:nvSpPr>
          <p:cNvPr id="66" name="Content Placeholder 2">
            <a:extLst>
              <a:ext uri="{FF2B5EF4-FFF2-40B4-BE49-F238E27FC236}">
                <a16:creationId xmlns:a16="http://schemas.microsoft.com/office/drawing/2014/main" id="{EBEE05A5-6187-DFCC-EE79-ED2D3C53435E}"/>
              </a:ext>
            </a:extLst>
          </p:cNvPr>
          <p:cNvSpPr>
            <a:spLocks noGrp="1"/>
          </p:cNvSpPr>
          <p:nvPr>
            <p:ph idx="1"/>
          </p:nvPr>
        </p:nvSpPr>
        <p:spPr>
          <a:xfrm>
            <a:off x="2590800" y="2209800"/>
            <a:ext cx="4267200" cy="3058181"/>
          </a:xfrm>
          <a:ln>
            <a:solidFill>
              <a:schemeClr val="tx1"/>
            </a:solidFill>
          </a:ln>
        </p:spPr>
        <p:txBody>
          <a:bodyPr/>
          <a:lstStyle/>
          <a:p>
            <a:pPr marL="0" indent="0">
              <a:buNone/>
            </a:pPr>
            <a:r>
              <a:rPr lang="en-US" dirty="0" err="1">
                <a:latin typeface="Times New Roman" panose="02020603050405020304" pitchFamily="18" charset="0"/>
                <a:cs typeface="Times New Roman" panose="02020603050405020304" pitchFamily="18" charset="0"/>
              </a:rPr>
              <a:t>InstructionSequence</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iseq</a:t>
            </a:r>
            <a:r>
              <a:rPr lang="en-US" dirty="0">
                <a:latin typeface="Times New Roman" panose="02020603050405020304" pitchFamily="18" charset="0"/>
                <a:cs typeface="Times New Roman" panose="02020603050405020304" pitchFamily="18" charset="0"/>
              </a:rPr>
              <a:t>;</a:t>
            </a:r>
          </a:p>
          <a:p>
            <a:pPr marL="0" indent="0">
              <a:buNone/>
            </a:pPr>
            <a:r>
              <a:rPr lang="en-US" dirty="0" err="1">
                <a:latin typeface="Times New Roman" panose="02020603050405020304" pitchFamily="18" charset="0"/>
                <a:cs typeface="Times New Roman" panose="02020603050405020304" pitchFamily="18" charset="0"/>
              </a:rPr>
              <a:t>iseq.insert</a:t>
            </a:r>
            <a:r>
              <a:rPr lang="en-US" dirty="0">
                <a:latin typeface="Times New Roman" panose="02020603050405020304" pitchFamily="18" charset="0"/>
                <a:cs typeface="Times New Roman" panose="02020603050405020304" pitchFamily="18" charset="0"/>
              </a:rPr>
              <a:t>(</a:t>
            </a:r>
            <a:r>
              <a:rPr lang="en-US" dirty="0" err="1">
                <a:latin typeface="Times New Roman" panose="02020603050405020304" pitchFamily="18" charset="0"/>
                <a:cs typeface="Times New Roman" panose="02020603050405020304" pitchFamily="18" charset="0"/>
              </a:rPr>
              <a:t>genACT</a:t>
            </a:r>
            <a:r>
              <a:rPr lang="en-US" dirty="0">
                <a:latin typeface="Times New Roman" panose="02020603050405020304" pitchFamily="18" charset="0"/>
                <a:cs typeface="Times New Roman" panose="02020603050405020304" pitchFamily="18" charset="0"/>
              </a:rPr>
              <a:t>(bank, row));</a:t>
            </a:r>
          </a:p>
          <a:p>
            <a:pPr marL="0" indent="0">
              <a:buNone/>
            </a:pPr>
            <a:r>
              <a:rPr lang="en-US" dirty="0" err="1">
                <a:latin typeface="Times New Roman" panose="02020603050405020304" pitchFamily="18" charset="0"/>
                <a:cs typeface="Times New Roman" panose="02020603050405020304" pitchFamily="18" charset="0"/>
              </a:rPr>
              <a:t>iseq.insert</a:t>
            </a:r>
            <a:r>
              <a:rPr lang="en-US" dirty="0">
                <a:latin typeface="Times New Roman" panose="02020603050405020304" pitchFamily="18" charset="0"/>
                <a:cs typeface="Times New Roman" panose="02020603050405020304" pitchFamily="18" charset="0"/>
              </a:rPr>
              <a:t>(</a:t>
            </a:r>
            <a:r>
              <a:rPr lang="en-US" dirty="0" err="1">
                <a:latin typeface="Times New Roman" panose="02020603050405020304" pitchFamily="18" charset="0"/>
                <a:cs typeface="Times New Roman" panose="02020603050405020304" pitchFamily="18" charset="0"/>
              </a:rPr>
              <a:t>genWAIT</a:t>
            </a:r>
            <a:r>
              <a:rPr lang="en-US" dirty="0">
                <a:latin typeface="Times New Roman" panose="02020603050405020304" pitchFamily="18" charset="0"/>
                <a:cs typeface="Times New Roman" panose="02020603050405020304" pitchFamily="18" charset="0"/>
              </a:rPr>
              <a:t>(</a:t>
            </a:r>
            <a:r>
              <a:rPr lang="en-US" dirty="0" err="1">
                <a:latin typeface="Times New Roman" panose="02020603050405020304" pitchFamily="18" charset="0"/>
                <a:cs typeface="Times New Roman" panose="02020603050405020304" pitchFamily="18" charset="0"/>
              </a:rPr>
              <a:t>tRCD</a:t>
            </a:r>
            <a:r>
              <a:rPr lang="en-US" dirty="0">
                <a:latin typeface="Times New Roman" panose="02020603050405020304" pitchFamily="18" charset="0"/>
                <a:cs typeface="Times New Roman" panose="02020603050405020304" pitchFamily="18" charset="0"/>
              </a:rPr>
              <a:t>));</a:t>
            </a:r>
          </a:p>
          <a:p>
            <a:pPr marL="0" indent="0">
              <a:buNone/>
            </a:pPr>
            <a:r>
              <a:rPr lang="en-US" dirty="0" err="1">
                <a:latin typeface="Times New Roman" panose="02020603050405020304" pitchFamily="18" charset="0"/>
                <a:cs typeface="Times New Roman" panose="02020603050405020304" pitchFamily="18" charset="0"/>
              </a:rPr>
              <a:t>iseq.insert</a:t>
            </a:r>
            <a:r>
              <a:rPr lang="en-US" dirty="0">
                <a:latin typeface="Times New Roman" panose="02020603050405020304" pitchFamily="18" charset="0"/>
                <a:cs typeface="Times New Roman" panose="02020603050405020304" pitchFamily="18" charset="0"/>
              </a:rPr>
              <a:t>(</a:t>
            </a:r>
            <a:r>
              <a:rPr lang="en-US" dirty="0" err="1">
                <a:latin typeface="Times New Roman" panose="02020603050405020304" pitchFamily="18" charset="0"/>
                <a:cs typeface="Times New Roman" panose="02020603050405020304" pitchFamily="18" charset="0"/>
              </a:rPr>
              <a:t>genWR</a:t>
            </a:r>
            <a:r>
              <a:rPr lang="en-US" dirty="0">
                <a:latin typeface="Times New Roman" panose="02020603050405020304" pitchFamily="18" charset="0"/>
                <a:cs typeface="Times New Roman" panose="02020603050405020304" pitchFamily="18" charset="0"/>
              </a:rPr>
              <a:t>(bank, col, data));</a:t>
            </a:r>
          </a:p>
          <a:p>
            <a:pPr marL="0" indent="0">
              <a:buNone/>
            </a:pPr>
            <a:r>
              <a:rPr lang="en-US" dirty="0" err="1">
                <a:latin typeface="Times New Roman" panose="02020603050405020304" pitchFamily="18" charset="0"/>
                <a:cs typeface="Times New Roman" panose="02020603050405020304" pitchFamily="18" charset="0"/>
              </a:rPr>
              <a:t>iseq.insert</a:t>
            </a:r>
            <a:r>
              <a:rPr lang="en-US" dirty="0">
                <a:latin typeface="Times New Roman" panose="02020603050405020304" pitchFamily="18" charset="0"/>
                <a:cs typeface="Times New Roman" panose="02020603050405020304" pitchFamily="18" charset="0"/>
              </a:rPr>
              <a:t>(</a:t>
            </a:r>
            <a:r>
              <a:rPr lang="en-US" dirty="0" err="1">
                <a:latin typeface="Times New Roman" panose="02020603050405020304" pitchFamily="18" charset="0"/>
                <a:cs typeface="Times New Roman" panose="02020603050405020304" pitchFamily="18" charset="0"/>
              </a:rPr>
              <a:t>genWAIT</a:t>
            </a:r>
            <a:r>
              <a:rPr lang="en-US" dirty="0">
                <a:latin typeface="Times New Roman" panose="02020603050405020304" pitchFamily="18" charset="0"/>
                <a:cs typeface="Times New Roman" panose="02020603050405020304" pitchFamily="18" charset="0"/>
              </a:rPr>
              <a:t>(</a:t>
            </a:r>
            <a:r>
              <a:rPr lang="en-US" dirty="0" err="1">
                <a:latin typeface="Times New Roman" panose="02020603050405020304" pitchFamily="18" charset="0"/>
                <a:cs typeface="Times New Roman" panose="02020603050405020304" pitchFamily="18" charset="0"/>
              </a:rPr>
              <a:t>tCL</a:t>
            </a:r>
            <a:r>
              <a:rPr lang="en-US" dirty="0">
                <a:latin typeface="Times New Roman" panose="02020603050405020304" pitchFamily="18" charset="0"/>
                <a:cs typeface="Times New Roman" panose="02020603050405020304" pitchFamily="18" charset="0"/>
              </a:rPr>
              <a:t> + </a:t>
            </a:r>
            <a:r>
              <a:rPr lang="en-US" dirty="0" err="1">
                <a:latin typeface="Times New Roman" panose="02020603050405020304" pitchFamily="18" charset="0"/>
                <a:cs typeface="Times New Roman" panose="02020603050405020304" pitchFamily="18" charset="0"/>
              </a:rPr>
              <a:t>tBL</a:t>
            </a:r>
            <a:r>
              <a:rPr lang="en-US" dirty="0">
                <a:latin typeface="Times New Roman" panose="02020603050405020304" pitchFamily="18" charset="0"/>
                <a:cs typeface="Times New Roman" panose="02020603050405020304" pitchFamily="18" charset="0"/>
              </a:rPr>
              <a:t> + </a:t>
            </a:r>
            <a:r>
              <a:rPr lang="en-US" dirty="0" err="1">
                <a:latin typeface="Times New Roman" panose="02020603050405020304" pitchFamily="18" charset="0"/>
                <a:cs typeface="Times New Roman" panose="02020603050405020304" pitchFamily="18" charset="0"/>
              </a:rPr>
              <a:t>tWR</a:t>
            </a:r>
            <a:r>
              <a:rPr lang="en-US" dirty="0">
                <a:latin typeface="Times New Roman" panose="02020603050405020304" pitchFamily="18" charset="0"/>
                <a:cs typeface="Times New Roman" panose="02020603050405020304" pitchFamily="18" charset="0"/>
              </a:rPr>
              <a:t>));</a:t>
            </a:r>
          </a:p>
          <a:p>
            <a:pPr marL="0" indent="0">
              <a:buNone/>
            </a:pPr>
            <a:r>
              <a:rPr lang="en-US" dirty="0" err="1">
                <a:latin typeface="Times New Roman" panose="02020603050405020304" pitchFamily="18" charset="0"/>
                <a:cs typeface="Times New Roman" panose="02020603050405020304" pitchFamily="18" charset="0"/>
              </a:rPr>
              <a:t>iseq.insert</a:t>
            </a:r>
            <a:r>
              <a:rPr lang="en-US" dirty="0">
                <a:latin typeface="Times New Roman" panose="02020603050405020304" pitchFamily="18" charset="0"/>
                <a:cs typeface="Times New Roman" panose="02020603050405020304" pitchFamily="18" charset="0"/>
              </a:rPr>
              <a:t>(</a:t>
            </a:r>
            <a:r>
              <a:rPr lang="en-US" dirty="0" err="1">
                <a:latin typeface="Times New Roman" panose="02020603050405020304" pitchFamily="18" charset="0"/>
                <a:cs typeface="Times New Roman" panose="02020603050405020304" pitchFamily="18" charset="0"/>
              </a:rPr>
              <a:t>genPRE</a:t>
            </a:r>
            <a:r>
              <a:rPr lang="en-US" dirty="0">
                <a:latin typeface="Times New Roman" panose="02020603050405020304" pitchFamily="18" charset="0"/>
                <a:cs typeface="Times New Roman" panose="02020603050405020304" pitchFamily="18" charset="0"/>
              </a:rPr>
              <a:t>(bank));</a:t>
            </a:r>
          </a:p>
          <a:p>
            <a:pPr marL="0" indent="0">
              <a:buNone/>
            </a:pPr>
            <a:r>
              <a:rPr lang="en-US" dirty="0" err="1">
                <a:latin typeface="Times New Roman" panose="02020603050405020304" pitchFamily="18" charset="0"/>
                <a:cs typeface="Times New Roman" panose="02020603050405020304" pitchFamily="18" charset="0"/>
              </a:rPr>
              <a:t>iseq.insert</a:t>
            </a:r>
            <a:r>
              <a:rPr lang="en-US" dirty="0">
                <a:latin typeface="Times New Roman" panose="02020603050405020304" pitchFamily="18" charset="0"/>
                <a:cs typeface="Times New Roman" panose="02020603050405020304" pitchFamily="18" charset="0"/>
              </a:rPr>
              <a:t>(</a:t>
            </a:r>
            <a:r>
              <a:rPr lang="en-US" dirty="0" err="1">
                <a:latin typeface="Times New Roman" panose="02020603050405020304" pitchFamily="18" charset="0"/>
                <a:cs typeface="Times New Roman" panose="02020603050405020304" pitchFamily="18" charset="0"/>
              </a:rPr>
              <a:t>genWAIT</a:t>
            </a:r>
            <a:r>
              <a:rPr lang="en-US" dirty="0">
                <a:latin typeface="Times New Roman" panose="02020603050405020304" pitchFamily="18" charset="0"/>
                <a:cs typeface="Times New Roman" panose="02020603050405020304" pitchFamily="18" charset="0"/>
              </a:rPr>
              <a:t>(</a:t>
            </a:r>
            <a:r>
              <a:rPr lang="en-US" dirty="0" err="1">
                <a:latin typeface="Times New Roman" panose="02020603050405020304" pitchFamily="18" charset="0"/>
                <a:cs typeface="Times New Roman" panose="02020603050405020304" pitchFamily="18" charset="0"/>
              </a:rPr>
              <a:t>tRP</a:t>
            </a:r>
            <a:r>
              <a:rPr lang="en-US" dirty="0">
                <a:latin typeface="Times New Roman" panose="02020603050405020304" pitchFamily="18" charset="0"/>
                <a:cs typeface="Times New Roman" panose="02020603050405020304" pitchFamily="18" charset="0"/>
              </a:rPr>
              <a:t>));</a:t>
            </a:r>
          </a:p>
          <a:p>
            <a:pPr marL="0" indent="0">
              <a:buNone/>
            </a:pPr>
            <a:r>
              <a:rPr lang="en-US" dirty="0" err="1">
                <a:latin typeface="Times New Roman" panose="02020603050405020304" pitchFamily="18" charset="0"/>
                <a:cs typeface="Times New Roman" panose="02020603050405020304" pitchFamily="18" charset="0"/>
              </a:rPr>
              <a:t>iseq.insert</a:t>
            </a:r>
            <a:r>
              <a:rPr lang="en-US" dirty="0">
                <a:latin typeface="Times New Roman" panose="02020603050405020304" pitchFamily="18" charset="0"/>
                <a:cs typeface="Times New Roman" panose="02020603050405020304" pitchFamily="18" charset="0"/>
              </a:rPr>
              <a:t>(</a:t>
            </a:r>
            <a:r>
              <a:rPr lang="en-US" dirty="0" err="1">
                <a:latin typeface="Times New Roman" panose="02020603050405020304" pitchFamily="18" charset="0"/>
                <a:cs typeface="Times New Roman" panose="02020603050405020304" pitchFamily="18" charset="0"/>
              </a:rPr>
              <a:t>genEND</a:t>
            </a:r>
            <a:r>
              <a:rPr lang="en-US" dirty="0">
                <a:latin typeface="Times New Roman" panose="02020603050405020304" pitchFamily="18" charset="0"/>
                <a:cs typeface="Times New Roman" panose="02020603050405020304" pitchFamily="18" charset="0"/>
              </a:rPr>
              <a:t>());</a:t>
            </a:r>
          </a:p>
          <a:p>
            <a:pPr marL="0" indent="0">
              <a:buNone/>
            </a:pPr>
            <a:r>
              <a:rPr lang="en-US" dirty="0" err="1">
                <a:latin typeface="Times New Roman" panose="02020603050405020304" pitchFamily="18" charset="0"/>
                <a:cs typeface="Times New Roman" panose="02020603050405020304" pitchFamily="18" charset="0"/>
              </a:rPr>
              <a:t>iseq.execute</a:t>
            </a:r>
            <a:r>
              <a:rPr lang="en-US" dirty="0">
                <a:latin typeface="Times New Roman" panose="02020603050405020304" pitchFamily="18" charset="0"/>
                <a:cs typeface="Times New Roman" panose="02020603050405020304" pitchFamily="18" charset="0"/>
              </a:rPr>
              <a:t>(</a:t>
            </a:r>
            <a:r>
              <a:rPr lang="en-US" dirty="0" err="1">
                <a:latin typeface="Times New Roman" panose="02020603050405020304" pitchFamily="18" charset="0"/>
                <a:cs typeface="Times New Roman" panose="02020603050405020304" pitchFamily="18" charset="0"/>
              </a:rPr>
              <a:t>fpga</a:t>
            </a:r>
            <a:r>
              <a:rPr lang="en-US" dirty="0">
                <a:latin typeface="Times New Roman" panose="02020603050405020304" pitchFamily="18" charset="0"/>
                <a:cs typeface="Times New Roman" panose="02020603050405020304" pitchFamily="18" charset="0"/>
              </a:rPr>
              <a:t>);</a:t>
            </a:r>
          </a:p>
        </p:txBody>
      </p:sp>
      <p:sp>
        <p:nvSpPr>
          <p:cNvPr id="67" name="TextBox 66">
            <a:extLst>
              <a:ext uri="{FF2B5EF4-FFF2-40B4-BE49-F238E27FC236}">
                <a16:creationId xmlns:a16="http://schemas.microsoft.com/office/drawing/2014/main" id="{31DBCE18-303A-9FCB-AC6E-B7CAC9F2D1F6}"/>
              </a:ext>
            </a:extLst>
          </p:cNvPr>
          <p:cNvSpPr txBox="1"/>
          <p:nvPr/>
        </p:nvSpPr>
        <p:spPr>
          <a:xfrm>
            <a:off x="2590800" y="1592841"/>
            <a:ext cx="4267200" cy="523220"/>
          </a:xfrm>
          <a:prstGeom prst="rect">
            <a:avLst/>
          </a:prstGeom>
          <a:noFill/>
        </p:spPr>
        <p:txBody>
          <a:bodyPr wrap="square" rtlCol="0">
            <a:spAutoFit/>
          </a:bodyPr>
          <a:lstStyle/>
          <a:p>
            <a:r>
              <a:rPr lang="en-US" sz="2800" b="1" dirty="0">
                <a:latin typeface="+mn-lt"/>
              </a:rPr>
              <a:t>Writing data to DRAM:</a:t>
            </a:r>
          </a:p>
        </p:txBody>
      </p:sp>
    </p:spTree>
    <p:extLst>
      <p:ext uri="{BB962C8B-B14F-4D97-AF65-F5344CB8AC3E}">
        <p14:creationId xmlns:p14="http://schemas.microsoft.com/office/powerpoint/2010/main" val="3453755279"/>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err="1"/>
              <a:t>SoftMC</a:t>
            </a:r>
            <a:r>
              <a:rPr lang="en-US" sz="4000" dirty="0"/>
              <a:t>: Key Components</a:t>
            </a:r>
          </a:p>
        </p:txBody>
      </p:sp>
      <p:sp>
        <p:nvSpPr>
          <p:cNvPr id="5" name="Slide Number Placeholder 4"/>
          <p:cNvSpPr>
            <a:spLocks noGrp="1"/>
          </p:cNvSpPr>
          <p:nvPr>
            <p:ph type="sldNum" sz="quarter" idx="11"/>
          </p:nvPr>
        </p:nvSpPr>
        <p:spPr/>
        <p:txBody>
          <a:bodyPr/>
          <a:lstStyle/>
          <a:p>
            <a:pPr>
              <a:defRPr/>
            </a:pPr>
            <a:fld id="{9C6405EB-A0CD-489A-8152-61CB2DF54052}" type="slidenum">
              <a:rPr lang="en-US" altLang="en-US" smtClean="0"/>
              <a:pPr>
                <a:defRPr/>
              </a:pPr>
              <a:t>31</a:t>
            </a:fld>
            <a:endParaRPr lang="en-US" altLang="en-US"/>
          </a:p>
        </p:txBody>
      </p:sp>
      <p:sp>
        <p:nvSpPr>
          <p:cNvPr id="6" name="Rounded Rectangle 5"/>
          <p:cNvSpPr/>
          <p:nvPr/>
        </p:nvSpPr>
        <p:spPr bwMode="auto">
          <a:xfrm>
            <a:off x="323850" y="1676400"/>
            <a:ext cx="6381750" cy="631825"/>
          </a:xfrm>
          <a:prstGeom prst="roundRect">
            <a:avLst/>
          </a:prstGeom>
          <a:solidFill>
            <a:srgbClr val="FFC9C9"/>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0" fontAlgn="base" latinLnBrk="0" hangingPunct="0">
              <a:lnSpc>
                <a:spcPct val="100000"/>
              </a:lnSpc>
              <a:spcBef>
                <a:spcPct val="0"/>
              </a:spcBef>
              <a:spcAft>
                <a:spcPct val="0"/>
              </a:spcAft>
              <a:buClrTx/>
              <a:buSzTx/>
              <a:buFontTx/>
              <a:buNone/>
              <a:tabLst/>
            </a:pPr>
            <a:r>
              <a:rPr kumimoji="0" lang="en-US" sz="3600" i="0" u="none" strike="noStrike" cap="none" normalizeH="0" baseline="0" dirty="0">
                <a:ln>
                  <a:noFill/>
                </a:ln>
                <a:effectLst/>
                <a:latin typeface="+mn-lt"/>
              </a:rPr>
              <a:t>1. </a:t>
            </a:r>
            <a:r>
              <a:rPr kumimoji="0" lang="en-US" sz="3600" i="0" u="none" strike="noStrike" cap="none" normalizeH="0" baseline="0" dirty="0" err="1">
                <a:ln>
                  <a:noFill/>
                </a:ln>
                <a:effectLst/>
                <a:latin typeface="+mn-lt"/>
              </a:rPr>
              <a:t>SoftMC</a:t>
            </a:r>
            <a:r>
              <a:rPr kumimoji="0" lang="en-US" sz="3600" i="0" u="none" strike="noStrike" cap="none" normalizeH="0" baseline="0" dirty="0">
                <a:ln>
                  <a:noFill/>
                </a:ln>
                <a:effectLst/>
                <a:latin typeface="+mn-lt"/>
              </a:rPr>
              <a:t> API</a:t>
            </a:r>
          </a:p>
        </p:txBody>
      </p:sp>
      <p:sp>
        <p:nvSpPr>
          <p:cNvPr id="7" name="Rounded Rectangle 6"/>
          <p:cNvSpPr/>
          <p:nvPr/>
        </p:nvSpPr>
        <p:spPr bwMode="auto">
          <a:xfrm>
            <a:off x="323850" y="2578099"/>
            <a:ext cx="6381750" cy="631825"/>
          </a:xfrm>
          <a:prstGeom prst="roundRect">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0" fontAlgn="base" latinLnBrk="0" hangingPunct="0">
              <a:lnSpc>
                <a:spcPct val="100000"/>
              </a:lnSpc>
              <a:spcBef>
                <a:spcPct val="0"/>
              </a:spcBef>
              <a:spcAft>
                <a:spcPct val="0"/>
              </a:spcAft>
              <a:buClrTx/>
              <a:buSzTx/>
              <a:buFontTx/>
              <a:buNone/>
              <a:tabLst/>
            </a:pPr>
            <a:r>
              <a:rPr kumimoji="0" lang="en-US" sz="3600" b="1" i="0" u="none" strike="noStrike" cap="none" normalizeH="0" baseline="0" dirty="0">
                <a:ln>
                  <a:noFill/>
                </a:ln>
                <a:solidFill>
                  <a:schemeClr val="bg1"/>
                </a:solidFill>
                <a:effectLst/>
                <a:latin typeface="+mn-lt"/>
              </a:rPr>
              <a:t>2. </a:t>
            </a:r>
            <a:r>
              <a:rPr kumimoji="0" lang="en-US" sz="3600" b="1" i="0" u="none" strike="noStrike" cap="none" normalizeH="0" baseline="0" dirty="0" err="1">
                <a:ln>
                  <a:noFill/>
                </a:ln>
                <a:solidFill>
                  <a:schemeClr val="bg1"/>
                </a:solidFill>
                <a:effectLst/>
                <a:latin typeface="+mn-lt"/>
              </a:rPr>
              <a:t>PCIe</a:t>
            </a:r>
            <a:r>
              <a:rPr kumimoji="0" lang="en-US" sz="3600" b="1" i="0" u="none" strike="noStrike" cap="none" normalizeH="0" baseline="0" dirty="0">
                <a:ln>
                  <a:noFill/>
                </a:ln>
                <a:solidFill>
                  <a:schemeClr val="bg1"/>
                </a:solidFill>
                <a:effectLst/>
                <a:latin typeface="+mn-lt"/>
              </a:rPr>
              <a:t> Driver*</a:t>
            </a:r>
          </a:p>
        </p:txBody>
      </p:sp>
      <p:sp>
        <p:nvSpPr>
          <p:cNvPr id="8" name="Rounded Rectangle 7"/>
          <p:cNvSpPr/>
          <p:nvPr/>
        </p:nvSpPr>
        <p:spPr bwMode="auto">
          <a:xfrm>
            <a:off x="323850" y="3787775"/>
            <a:ext cx="6381750" cy="631825"/>
          </a:xfrm>
          <a:prstGeom prst="roundRect">
            <a:avLst/>
          </a:prstGeom>
          <a:solidFill>
            <a:srgbClr val="FFC9C9"/>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0" fontAlgn="base" latinLnBrk="0" hangingPunct="0">
              <a:lnSpc>
                <a:spcPct val="100000"/>
              </a:lnSpc>
              <a:spcBef>
                <a:spcPct val="0"/>
              </a:spcBef>
              <a:spcAft>
                <a:spcPct val="0"/>
              </a:spcAft>
              <a:buClrTx/>
              <a:buSzTx/>
              <a:buFontTx/>
              <a:buNone/>
              <a:tabLst/>
            </a:pPr>
            <a:r>
              <a:rPr kumimoji="0" lang="en-US" sz="3600" i="0" u="none" strike="noStrike" cap="none" normalizeH="0" baseline="0" dirty="0">
                <a:ln>
                  <a:noFill/>
                </a:ln>
                <a:effectLst/>
                <a:latin typeface="+mn-lt"/>
              </a:rPr>
              <a:t>3. </a:t>
            </a:r>
            <a:r>
              <a:rPr kumimoji="0" lang="en-US" sz="3600" i="0" u="none" strike="noStrike" cap="none" normalizeH="0" baseline="0" dirty="0" err="1">
                <a:ln>
                  <a:noFill/>
                </a:ln>
                <a:effectLst/>
                <a:latin typeface="+mn-lt"/>
              </a:rPr>
              <a:t>SoftMC</a:t>
            </a:r>
            <a:r>
              <a:rPr kumimoji="0" lang="en-US" sz="3600" i="0" u="none" strike="noStrike" cap="none" normalizeH="0" baseline="0" dirty="0">
                <a:ln>
                  <a:noFill/>
                </a:ln>
                <a:effectLst/>
                <a:latin typeface="+mn-lt"/>
              </a:rPr>
              <a:t> Hardware</a:t>
            </a:r>
          </a:p>
        </p:txBody>
      </p:sp>
      <p:sp>
        <p:nvSpPr>
          <p:cNvPr id="3" name="Bent-Up Arrow 2"/>
          <p:cNvSpPr/>
          <p:nvPr/>
        </p:nvSpPr>
        <p:spPr bwMode="auto">
          <a:xfrm rot="5400000">
            <a:off x="698500" y="3187700"/>
            <a:ext cx="355599" cy="381000"/>
          </a:xfrm>
          <a:prstGeom prst="bentUpArrow">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sp>
        <p:nvSpPr>
          <p:cNvPr id="9" name="TextBox 8"/>
          <p:cNvSpPr txBox="1"/>
          <p:nvPr/>
        </p:nvSpPr>
        <p:spPr>
          <a:xfrm>
            <a:off x="1066800" y="3257031"/>
            <a:ext cx="5622944" cy="461665"/>
          </a:xfrm>
          <a:prstGeom prst="rect">
            <a:avLst/>
          </a:prstGeom>
          <a:noFill/>
        </p:spPr>
        <p:txBody>
          <a:bodyPr wrap="square" rtlCol="0">
            <a:spAutoFit/>
          </a:bodyPr>
          <a:lstStyle/>
          <a:p>
            <a:r>
              <a:rPr lang="en-US" sz="2400" dirty="0">
                <a:latin typeface="+mn-lt"/>
              </a:rPr>
              <a:t>Communicates raw data with the FPGA</a:t>
            </a:r>
          </a:p>
        </p:txBody>
      </p:sp>
      <p:sp>
        <p:nvSpPr>
          <p:cNvPr id="10" name="TextBox 9"/>
          <p:cNvSpPr txBox="1"/>
          <p:nvPr/>
        </p:nvSpPr>
        <p:spPr>
          <a:xfrm>
            <a:off x="323850" y="5685967"/>
            <a:ext cx="7829550" cy="646331"/>
          </a:xfrm>
          <a:prstGeom prst="rect">
            <a:avLst/>
          </a:prstGeom>
          <a:noFill/>
        </p:spPr>
        <p:txBody>
          <a:bodyPr wrap="square" rtlCol="0">
            <a:spAutoFit/>
          </a:bodyPr>
          <a:lstStyle/>
          <a:p>
            <a:r>
              <a:rPr lang="en-US" i="1" dirty="0">
                <a:latin typeface="+mn-lt"/>
              </a:rPr>
              <a:t>* Jacobsen, Matthew, et al. "RIFFA 2.1: A reusable integration framework for FPGA accelerators." TRETS, 2015</a:t>
            </a:r>
          </a:p>
        </p:txBody>
      </p:sp>
    </p:spTree>
    <p:extLst>
      <p:ext uri="{BB962C8B-B14F-4D97-AF65-F5344CB8AC3E}">
        <p14:creationId xmlns:p14="http://schemas.microsoft.com/office/powerpoint/2010/main" val="325765771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1000" fill="hold"/>
                                        <p:tgtEl>
                                          <p:spTgt spid="7"/>
                                        </p:tgtEl>
                                        <p:attrNameLst>
                                          <p:attrName>fillcolor</p:attrName>
                                        </p:attrNameLst>
                                      </p:cBhvr>
                                      <p:to>
                                        <a:srgbClr val="FFC9C9"/>
                                      </p:to>
                                    </p:animClr>
                                    <p:set>
                                      <p:cBhvr>
                                        <p:cTn id="7" dur="1000" fill="hold"/>
                                        <p:tgtEl>
                                          <p:spTgt spid="7"/>
                                        </p:tgtEl>
                                        <p:attrNameLst>
                                          <p:attrName>fill.type</p:attrName>
                                        </p:attrNameLst>
                                      </p:cBhvr>
                                      <p:to>
                                        <p:strVal val="solid"/>
                                      </p:to>
                                    </p:set>
                                    <p:set>
                                      <p:cBhvr>
                                        <p:cTn id="8" dur="1000" fill="hold"/>
                                        <p:tgtEl>
                                          <p:spTgt spid="7"/>
                                        </p:tgtEl>
                                        <p:attrNameLst>
                                          <p:attrName>fill.on</p:attrName>
                                        </p:attrNameLst>
                                      </p:cBhvr>
                                      <p:to>
                                        <p:strVal val="true"/>
                                      </p:to>
                                    </p:set>
                                  </p:childTnLst>
                                </p:cTn>
                              </p:par>
                              <p:par>
                                <p:cTn id="9" presetID="1" presetClass="emph" presetSubtype="2" fill="hold" nodeType="withEffect">
                                  <p:stCondLst>
                                    <p:cond delay="200"/>
                                  </p:stCondLst>
                                  <p:iterate type="lt">
                                    <p:tmPct val="0"/>
                                  </p:iterate>
                                  <p:childTnLst>
                                    <p:animClr clrSpc="rgb" dir="cw">
                                      <p:cBhvr>
                                        <p:cTn id="10" dur="1000" fill="hold"/>
                                        <p:tgtEl>
                                          <p:spTgt spid="8"/>
                                        </p:tgtEl>
                                        <p:attrNameLst>
                                          <p:attrName>fillcolor</p:attrName>
                                        </p:attrNameLst>
                                      </p:cBhvr>
                                      <p:to>
                                        <a:srgbClr val="C00000"/>
                                      </p:to>
                                    </p:animClr>
                                    <p:set>
                                      <p:cBhvr>
                                        <p:cTn id="11" dur="1000" fill="hold"/>
                                        <p:tgtEl>
                                          <p:spTgt spid="8"/>
                                        </p:tgtEl>
                                        <p:attrNameLst>
                                          <p:attrName>fill.type</p:attrName>
                                        </p:attrNameLst>
                                      </p:cBhvr>
                                      <p:to>
                                        <p:strVal val="solid"/>
                                      </p:to>
                                    </p:set>
                                    <p:set>
                                      <p:cBhvr>
                                        <p:cTn id="12" dur="1000" fill="hold"/>
                                        <p:tgtEl>
                                          <p:spTgt spid="8"/>
                                        </p:tgtEl>
                                        <p:attrNameLst>
                                          <p:attrName>fill.on</p:attrName>
                                        </p:attrNameLst>
                                      </p:cBhvr>
                                      <p:to>
                                        <p:strVal val="true"/>
                                      </p:to>
                                    </p:set>
                                  </p:childTnLst>
                                </p:cTn>
                              </p:par>
                              <p:par>
                                <p:cTn id="13" presetID="3" presetClass="emph" presetSubtype="2" fill="hold" grpId="0" nodeType="withEffect">
                                  <p:stCondLst>
                                    <p:cond delay="200"/>
                                  </p:stCondLst>
                                  <p:childTnLst>
                                    <p:animClr clrSpc="rgb" dir="cw">
                                      <p:cBhvr override="childStyle">
                                        <p:cTn id="14" dur="1000" fill="hold"/>
                                        <p:tgtEl>
                                          <p:spTgt spid="8"/>
                                        </p:tgtEl>
                                        <p:attrNameLst>
                                          <p:attrName>style.color</p:attrName>
                                        </p:attrNameLst>
                                      </p:cBhvr>
                                      <p:to>
                                        <a:srgbClr val="FFFFFF"/>
                                      </p:to>
                                    </p:animClr>
                                  </p:childTnLst>
                                </p:cTn>
                              </p:par>
                              <p:par>
                                <p:cTn id="15" presetID="15" presetClass="emph" presetSubtype="0" grpId="1" nodeType="withEffect">
                                  <p:stCondLst>
                                    <p:cond delay="1100"/>
                                  </p:stCondLst>
                                  <p:childTnLst>
                                    <p:set>
                                      <p:cBhvr override="childStyle">
                                        <p:cTn id="16" dur="indefinite"/>
                                        <p:tgtEl>
                                          <p:spTgt spid="8"/>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bwMode="auto">
          <a:xfrm>
            <a:off x="1600200" y="1371600"/>
            <a:ext cx="6172200" cy="4724400"/>
          </a:xfrm>
          <a:prstGeom prst="rect">
            <a:avLst/>
          </a:prstGeom>
          <a:solidFill>
            <a:schemeClr val="bg1">
              <a:lumMod val="95000"/>
            </a:schemeClr>
          </a:solidFill>
          <a:ln w="19050"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sp>
        <p:nvSpPr>
          <p:cNvPr id="2" name="Title 1"/>
          <p:cNvSpPr>
            <a:spLocks noGrp="1"/>
          </p:cNvSpPr>
          <p:nvPr>
            <p:ph type="title"/>
          </p:nvPr>
        </p:nvSpPr>
        <p:spPr/>
        <p:txBody>
          <a:bodyPr/>
          <a:lstStyle/>
          <a:p>
            <a:r>
              <a:rPr lang="en-US" sz="4000" dirty="0" err="1"/>
              <a:t>SoftMC</a:t>
            </a:r>
            <a:r>
              <a:rPr lang="en-US" sz="4000" dirty="0"/>
              <a:t> Hardware</a:t>
            </a:r>
          </a:p>
        </p:txBody>
      </p:sp>
      <p:sp>
        <p:nvSpPr>
          <p:cNvPr id="5" name="Slide Number Placeholder 4"/>
          <p:cNvSpPr>
            <a:spLocks noGrp="1"/>
          </p:cNvSpPr>
          <p:nvPr>
            <p:ph type="sldNum" sz="quarter" idx="11"/>
          </p:nvPr>
        </p:nvSpPr>
        <p:spPr/>
        <p:txBody>
          <a:bodyPr/>
          <a:lstStyle/>
          <a:p>
            <a:pPr>
              <a:defRPr/>
            </a:pPr>
            <a:fld id="{9C6405EB-A0CD-489A-8152-61CB2DF54052}" type="slidenum">
              <a:rPr lang="en-US" altLang="en-US" smtClean="0"/>
              <a:pPr>
                <a:defRPr/>
              </a:pPr>
              <a:t>32</a:t>
            </a:fld>
            <a:endParaRPr lang="en-US" altLang="en-US"/>
          </a:p>
        </p:txBody>
      </p:sp>
      <p:sp>
        <p:nvSpPr>
          <p:cNvPr id="6" name="Rectangle: Rounded Corners 5"/>
          <p:cNvSpPr/>
          <p:nvPr/>
        </p:nvSpPr>
        <p:spPr bwMode="auto">
          <a:xfrm rot="16200000">
            <a:off x="181916" y="3325831"/>
            <a:ext cx="3855971" cy="568960"/>
          </a:xfrm>
          <a:prstGeom prst="roundRect">
            <a:avLst/>
          </a:prstGeom>
          <a:solidFill>
            <a:srgbClr val="83C3FD"/>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600" b="0" i="0" u="none" strike="noStrike" cap="none" normalizeH="0" baseline="0" dirty="0" err="1">
                <a:ln>
                  <a:noFill/>
                </a:ln>
                <a:solidFill>
                  <a:schemeClr val="tx1"/>
                </a:solidFill>
                <a:effectLst/>
                <a:latin typeface="+mn-lt"/>
              </a:rPr>
              <a:t>PCIe</a:t>
            </a:r>
            <a:r>
              <a:rPr kumimoji="0" lang="en-US" sz="2600" b="0" i="0" u="none" strike="noStrike" cap="none" normalizeH="0" baseline="0" dirty="0">
                <a:ln>
                  <a:noFill/>
                </a:ln>
                <a:solidFill>
                  <a:schemeClr val="tx1"/>
                </a:solidFill>
                <a:effectLst/>
                <a:latin typeface="+mn-lt"/>
              </a:rPr>
              <a:t> Controller</a:t>
            </a:r>
          </a:p>
        </p:txBody>
      </p:sp>
      <p:grpSp>
        <p:nvGrpSpPr>
          <p:cNvPr id="9" name="Group 8"/>
          <p:cNvGrpSpPr/>
          <p:nvPr/>
        </p:nvGrpSpPr>
        <p:grpSpPr>
          <a:xfrm>
            <a:off x="2791478" y="1672337"/>
            <a:ext cx="2665268" cy="1881505"/>
            <a:chOff x="3581400" y="1652270"/>
            <a:chExt cx="3657600" cy="1981200"/>
          </a:xfrm>
          <a:solidFill>
            <a:srgbClr val="FFC000"/>
          </a:solidFill>
        </p:grpSpPr>
        <p:sp>
          <p:nvSpPr>
            <p:cNvPr id="7" name="Rectangle: Rounded Corners 6"/>
            <p:cNvSpPr/>
            <p:nvPr/>
          </p:nvSpPr>
          <p:spPr bwMode="auto">
            <a:xfrm>
              <a:off x="3581400" y="1652270"/>
              <a:ext cx="3657600" cy="1981200"/>
            </a:xfrm>
            <a:prstGeom prst="roundRect">
              <a:avLst/>
            </a:prstGeom>
            <a:grp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ts val="2400"/>
                </a:lnSpc>
                <a:spcBef>
                  <a:spcPct val="0"/>
                </a:spcBef>
                <a:spcAft>
                  <a:spcPct val="0"/>
                </a:spcAft>
                <a:buClrTx/>
                <a:buSzTx/>
                <a:buFontTx/>
                <a:buNone/>
                <a:tabLst/>
              </a:pPr>
              <a:r>
                <a:rPr kumimoji="0" lang="en-US" sz="2800" b="0" i="0" u="none" strike="noStrike" cap="none" normalizeH="0" baseline="0" dirty="0">
                  <a:ln>
                    <a:noFill/>
                  </a:ln>
                  <a:solidFill>
                    <a:schemeClr val="tx1"/>
                  </a:solidFill>
                  <a:effectLst/>
                  <a:latin typeface="+mn-lt"/>
                </a:rPr>
                <a:t>Instruction Receiver</a:t>
              </a:r>
            </a:p>
          </p:txBody>
        </p:sp>
        <p:sp>
          <p:nvSpPr>
            <p:cNvPr id="8" name="Rectangle: Rounded Corners 7"/>
            <p:cNvSpPr/>
            <p:nvPr/>
          </p:nvSpPr>
          <p:spPr bwMode="auto">
            <a:xfrm>
              <a:off x="4381500" y="2439670"/>
              <a:ext cx="2209800" cy="819150"/>
            </a:xfrm>
            <a:prstGeom prst="roundRect">
              <a:avLst/>
            </a:prstGeom>
            <a:solidFill>
              <a:srgbClr val="FFC9C9"/>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a:ln>
                    <a:noFill/>
                  </a:ln>
                  <a:solidFill>
                    <a:schemeClr val="tx1"/>
                  </a:solidFill>
                  <a:effectLst/>
                  <a:latin typeface="+mn-lt"/>
                </a:rPr>
                <a:t>Instruction Queue</a:t>
              </a:r>
            </a:p>
          </p:txBody>
        </p:sp>
      </p:grpSp>
      <p:sp>
        <p:nvSpPr>
          <p:cNvPr id="10" name="Rectangle: Rounded Corners 9"/>
          <p:cNvSpPr/>
          <p:nvPr/>
        </p:nvSpPr>
        <p:spPr bwMode="auto">
          <a:xfrm rot="16200000">
            <a:off x="5286530" y="2258327"/>
            <a:ext cx="1579418" cy="709523"/>
          </a:xfrm>
          <a:prstGeom prst="roundRect">
            <a:avLst/>
          </a:prstGeom>
          <a:solidFill>
            <a:srgbClr val="FFC000"/>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100" b="0" i="0" u="none" strike="noStrike" cap="none" normalizeH="0" baseline="0" dirty="0">
                <a:ln>
                  <a:noFill/>
                </a:ln>
                <a:solidFill>
                  <a:schemeClr val="tx1"/>
                </a:solidFill>
                <a:effectLst/>
                <a:latin typeface="+mn-lt"/>
              </a:rPr>
              <a:t>Instruction Dispatcher</a:t>
            </a:r>
          </a:p>
        </p:txBody>
      </p:sp>
      <p:sp>
        <p:nvSpPr>
          <p:cNvPr id="11" name="Rectangle: Rounded Corners 10"/>
          <p:cNvSpPr/>
          <p:nvPr/>
        </p:nvSpPr>
        <p:spPr bwMode="auto">
          <a:xfrm>
            <a:off x="6819900" y="1672337"/>
            <a:ext cx="723900" cy="3763010"/>
          </a:xfrm>
          <a:prstGeom prst="roundRect">
            <a:avLst/>
          </a:prstGeom>
          <a:solidFill>
            <a:srgbClr val="83C3FD"/>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a:ln>
                  <a:noFill/>
                </a:ln>
                <a:solidFill>
                  <a:schemeClr val="tx1"/>
                </a:solidFill>
                <a:effectLst/>
                <a:latin typeface="+mn-lt"/>
              </a:rPr>
              <a:t>DDR PHY</a:t>
            </a:r>
          </a:p>
        </p:txBody>
      </p:sp>
      <p:sp>
        <p:nvSpPr>
          <p:cNvPr id="12" name="Rectangle: Rounded Corners 11"/>
          <p:cNvSpPr/>
          <p:nvPr/>
        </p:nvSpPr>
        <p:spPr bwMode="auto">
          <a:xfrm>
            <a:off x="2734324" y="3694742"/>
            <a:ext cx="1381432" cy="939546"/>
          </a:xfrm>
          <a:prstGeom prst="roundRect">
            <a:avLst/>
          </a:prstGeom>
          <a:solidFill>
            <a:schemeClr val="accent2">
              <a:lumMod val="20000"/>
              <a:lumOff val="80000"/>
            </a:schemeClr>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a:ln>
                  <a:noFill/>
                </a:ln>
                <a:solidFill>
                  <a:schemeClr val="tx1"/>
                </a:solidFill>
                <a:effectLst/>
                <a:latin typeface="+mn-lt"/>
              </a:rPr>
              <a:t>Auto-refresh Controller</a:t>
            </a:r>
          </a:p>
        </p:txBody>
      </p:sp>
      <p:sp>
        <p:nvSpPr>
          <p:cNvPr id="13" name="Rectangle: Rounded Corners 12"/>
          <p:cNvSpPr/>
          <p:nvPr/>
        </p:nvSpPr>
        <p:spPr bwMode="auto">
          <a:xfrm>
            <a:off x="4179638" y="3694742"/>
            <a:ext cx="1397879" cy="939546"/>
          </a:xfrm>
          <a:prstGeom prst="roundRect">
            <a:avLst/>
          </a:prstGeom>
          <a:solidFill>
            <a:schemeClr val="accent2">
              <a:lumMod val="20000"/>
              <a:lumOff val="80000"/>
            </a:schemeClr>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a:ln>
                  <a:noFill/>
                </a:ln>
                <a:solidFill>
                  <a:schemeClr val="tx1"/>
                </a:solidFill>
                <a:effectLst/>
                <a:latin typeface="+mn-lt"/>
              </a:rPr>
              <a:t>Calibration Controller</a:t>
            </a:r>
          </a:p>
        </p:txBody>
      </p:sp>
      <p:sp>
        <p:nvSpPr>
          <p:cNvPr id="14" name="Rectangle: Rounded Corners 13"/>
          <p:cNvSpPr/>
          <p:nvPr/>
        </p:nvSpPr>
        <p:spPr bwMode="auto">
          <a:xfrm>
            <a:off x="3998099" y="4881880"/>
            <a:ext cx="1579418" cy="656417"/>
          </a:xfrm>
          <a:prstGeom prst="roundRect">
            <a:avLst/>
          </a:prstGeom>
          <a:solidFill>
            <a:srgbClr val="FFC000"/>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200" b="0" i="0" u="none" strike="noStrike" cap="none" normalizeH="0" baseline="0" dirty="0">
                <a:ln>
                  <a:noFill/>
                </a:ln>
                <a:solidFill>
                  <a:schemeClr val="tx1"/>
                </a:solidFill>
                <a:effectLst/>
                <a:latin typeface="+mn-lt"/>
              </a:rPr>
              <a:t>Read Capture</a:t>
            </a:r>
          </a:p>
        </p:txBody>
      </p:sp>
      <p:pic>
        <p:nvPicPr>
          <p:cNvPr id="15" name="Content Placeholder 5"/>
          <p:cNvPicPr>
            <a:picLocks noGrp="1" noChangeAspect="1"/>
          </p:cNvPicPr>
          <p:nvPr>
            <p:ph idx="1"/>
          </p:nvPr>
        </p:nvPicPr>
        <p:blipFill rotWithShape="1">
          <a:blip r:embed="rId3">
            <a:extLst>
              <a:ext uri="{BEBA8EAE-BF5A-486C-A8C5-ECC9F3942E4B}">
                <a14:imgProps xmlns:a14="http://schemas.microsoft.com/office/drawing/2010/main">
                  <a14:imgLayer r:embed="rId4">
                    <a14:imgEffect>
                      <a14:backgroundRemoval t="10000" b="90000" l="0" r="100000"/>
                    </a14:imgEffect>
                  </a14:imgLayer>
                </a14:imgProps>
              </a:ext>
              <a:ext uri="{28A0092B-C50C-407E-A947-70E740481C1C}">
                <a14:useLocalDpi xmlns:a14="http://schemas.microsoft.com/office/drawing/2010/main" val="0"/>
              </a:ext>
            </a:extLst>
          </a:blip>
          <a:srcRect t="26948" b="26786"/>
          <a:stretch/>
        </p:blipFill>
        <p:spPr>
          <a:xfrm rot="5400000">
            <a:off x="7574438" y="3136170"/>
            <a:ext cx="1891831" cy="855828"/>
          </a:xfrm>
        </p:spPr>
      </p:pic>
      <p:pic>
        <p:nvPicPr>
          <p:cNvPr id="16" name="Graphic 15" descr="Compute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6766" y="2956522"/>
            <a:ext cx="1386878" cy="1386878"/>
          </a:xfrm>
          <a:prstGeom prst="rect">
            <a:avLst/>
          </a:prstGeom>
        </p:spPr>
      </p:pic>
      <p:sp>
        <p:nvSpPr>
          <p:cNvPr id="18" name="TextBox 17"/>
          <p:cNvSpPr txBox="1"/>
          <p:nvPr/>
        </p:nvSpPr>
        <p:spPr>
          <a:xfrm>
            <a:off x="2519160" y="5538297"/>
            <a:ext cx="4605402" cy="523220"/>
          </a:xfrm>
          <a:prstGeom prst="rect">
            <a:avLst/>
          </a:prstGeom>
          <a:noFill/>
        </p:spPr>
        <p:txBody>
          <a:bodyPr wrap="square" rtlCol="0">
            <a:spAutoFit/>
          </a:bodyPr>
          <a:lstStyle/>
          <a:p>
            <a:r>
              <a:rPr lang="en-US" sz="2800" dirty="0" err="1">
                <a:latin typeface="+mn-lt"/>
              </a:rPr>
              <a:t>SoftMC</a:t>
            </a:r>
            <a:r>
              <a:rPr lang="en-US" sz="2800" dirty="0">
                <a:latin typeface="+mn-lt"/>
              </a:rPr>
              <a:t> Hardware (FPGA)</a:t>
            </a:r>
          </a:p>
        </p:txBody>
      </p:sp>
      <p:sp>
        <p:nvSpPr>
          <p:cNvPr id="20" name="Rectangle: Rounded Corners 19"/>
          <p:cNvSpPr/>
          <p:nvPr/>
        </p:nvSpPr>
        <p:spPr bwMode="auto">
          <a:xfrm>
            <a:off x="178512" y="2633370"/>
            <a:ext cx="283755" cy="432435"/>
          </a:xfrm>
          <a:prstGeom prst="roundRect">
            <a:avLst/>
          </a:prstGeom>
          <a:solidFill>
            <a:srgbClr val="C00000"/>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sp>
        <p:nvSpPr>
          <p:cNvPr id="21" name="Rectangle: Rounded Corners 20"/>
          <p:cNvSpPr/>
          <p:nvPr/>
        </p:nvSpPr>
        <p:spPr bwMode="auto">
          <a:xfrm>
            <a:off x="514839" y="2633370"/>
            <a:ext cx="283755" cy="432435"/>
          </a:xfrm>
          <a:prstGeom prst="roundRect">
            <a:avLst/>
          </a:prstGeom>
          <a:solidFill>
            <a:srgbClr val="C00000"/>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sp>
        <p:nvSpPr>
          <p:cNvPr id="22" name="Rectangle: Rounded Corners 21"/>
          <p:cNvSpPr/>
          <p:nvPr/>
        </p:nvSpPr>
        <p:spPr bwMode="auto">
          <a:xfrm>
            <a:off x="851167" y="2633370"/>
            <a:ext cx="283755" cy="432435"/>
          </a:xfrm>
          <a:prstGeom prst="roundRect">
            <a:avLst/>
          </a:prstGeom>
          <a:solidFill>
            <a:srgbClr val="C00000"/>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sp>
        <p:nvSpPr>
          <p:cNvPr id="23" name="TextBox 22"/>
          <p:cNvSpPr txBox="1"/>
          <p:nvPr/>
        </p:nvSpPr>
        <p:spPr>
          <a:xfrm>
            <a:off x="-1" y="1823379"/>
            <a:ext cx="1371601" cy="369332"/>
          </a:xfrm>
          <a:prstGeom prst="rect">
            <a:avLst/>
          </a:prstGeom>
          <a:noFill/>
        </p:spPr>
        <p:txBody>
          <a:bodyPr wrap="square" rtlCol="0">
            <a:spAutoFit/>
          </a:bodyPr>
          <a:lstStyle/>
          <a:p>
            <a:r>
              <a:rPr lang="en-US" i="1" dirty="0">
                <a:solidFill>
                  <a:schemeClr val="tx1">
                    <a:lumMod val="65000"/>
                    <a:lumOff val="35000"/>
                  </a:schemeClr>
                </a:solidFill>
                <a:latin typeface="+mn-lt"/>
              </a:rPr>
              <a:t>Instructions</a:t>
            </a:r>
          </a:p>
        </p:txBody>
      </p:sp>
      <p:cxnSp>
        <p:nvCxnSpPr>
          <p:cNvPr id="25" name="Straight Arrow Connector 24"/>
          <p:cNvCxnSpPr/>
          <p:nvPr/>
        </p:nvCxnSpPr>
        <p:spPr bwMode="auto">
          <a:xfrm flipV="1">
            <a:off x="304800" y="2133600"/>
            <a:ext cx="210039" cy="484568"/>
          </a:xfrm>
          <a:prstGeom prst="straightConnector1">
            <a:avLst/>
          </a:prstGeom>
          <a:solidFill>
            <a:schemeClr val="accent1"/>
          </a:solidFill>
          <a:ln w="12700" cap="flat" cmpd="sng" algn="ctr">
            <a:solidFill>
              <a:schemeClr val="tx1">
                <a:lumMod val="50000"/>
                <a:lumOff val="50000"/>
              </a:schemeClr>
            </a:solidFill>
            <a:prstDash val="dash"/>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 name="Straight Arrow Connector 26"/>
          <p:cNvCxnSpPr>
            <a:cxnSpLocks/>
          </p:cNvCxnSpPr>
          <p:nvPr/>
        </p:nvCxnSpPr>
        <p:spPr bwMode="auto">
          <a:xfrm flipV="1">
            <a:off x="656716" y="2133900"/>
            <a:ext cx="29084" cy="479188"/>
          </a:xfrm>
          <a:prstGeom prst="straightConnector1">
            <a:avLst/>
          </a:prstGeom>
          <a:solidFill>
            <a:schemeClr val="accent1"/>
          </a:solidFill>
          <a:ln w="12700" cap="flat" cmpd="sng" algn="ctr">
            <a:solidFill>
              <a:schemeClr val="tx1">
                <a:lumMod val="50000"/>
                <a:lumOff val="50000"/>
              </a:schemeClr>
            </a:solidFill>
            <a:prstDash val="dash"/>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 name="Straight Arrow Connector 30"/>
          <p:cNvCxnSpPr>
            <a:cxnSpLocks/>
          </p:cNvCxnSpPr>
          <p:nvPr/>
        </p:nvCxnSpPr>
        <p:spPr bwMode="auto">
          <a:xfrm flipH="1" flipV="1">
            <a:off x="859363" y="2133600"/>
            <a:ext cx="114466" cy="499771"/>
          </a:xfrm>
          <a:prstGeom prst="straightConnector1">
            <a:avLst/>
          </a:prstGeom>
          <a:solidFill>
            <a:schemeClr val="accent1"/>
          </a:solidFill>
          <a:ln w="12700" cap="flat" cmpd="sng" algn="ctr">
            <a:solidFill>
              <a:schemeClr val="tx1">
                <a:lumMod val="50000"/>
                <a:lumOff val="50000"/>
              </a:schemeClr>
            </a:solidFill>
            <a:prstDash val="dash"/>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5" name="Rectangle: Rounded Corners 34"/>
          <p:cNvSpPr/>
          <p:nvPr/>
        </p:nvSpPr>
        <p:spPr bwMode="auto">
          <a:xfrm>
            <a:off x="6119668" y="2470772"/>
            <a:ext cx="283755" cy="432435"/>
          </a:xfrm>
          <a:prstGeom prst="roundRect">
            <a:avLst/>
          </a:prstGeom>
          <a:solidFill>
            <a:srgbClr val="00B050"/>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sp>
        <p:nvSpPr>
          <p:cNvPr id="36" name="Rectangle: Rounded Corners 35"/>
          <p:cNvSpPr/>
          <p:nvPr/>
        </p:nvSpPr>
        <p:spPr bwMode="auto">
          <a:xfrm>
            <a:off x="6127008" y="2470772"/>
            <a:ext cx="283755" cy="432435"/>
          </a:xfrm>
          <a:prstGeom prst="roundRect">
            <a:avLst/>
          </a:prstGeom>
          <a:solidFill>
            <a:srgbClr val="00B050"/>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sp>
        <p:nvSpPr>
          <p:cNvPr id="37" name="Rectangle: Rounded Corners 36"/>
          <p:cNvSpPr/>
          <p:nvPr/>
        </p:nvSpPr>
        <p:spPr bwMode="auto">
          <a:xfrm>
            <a:off x="8432381" y="3337624"/>
            <a:ext cx="283755" cy="432435"/>
          </a:xfrm>
          <a:prstGeom prst="roundRect">
            <a:avLst/>
          </a:prstGeom>
          <a:solidFill>
            <a:srgbClr val="2B0BB5"/>
          </a:solid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grpSp>
        <p:nvGrpSpPr>
          <p:cNvPr id="40" name="Group 39"/>
          <p:cNvGrpSpPr/>
          <p:nvPr/>
        </p:nvGrpSpPr>
        <p:grpSpPr>
          <a:xfrm>
            <a:off x="5745286" y="924276"/>
            <a:ext cx="1371601" cy="1516097"/>
            <a:chOff x="55223" y="4996477"/>
            <a:chExt cx="1371601" cy="1516097"/>
          </a:xfrm>
        </p:grpSpPr>
        <p:sp>
          <p:nvSpPr>
            <p:cNvPr id="38" name="TextBox 37"/>
            <p:cNvSpPr txBox="1"/>
            <p:nvPr/>
          </p:nvSpPr>
          <p:spPr>
            <a:xfrm>
              <a:off x="55223" y="4996477"/>
              <a:ext cx="1371601" cy="430887"/>
            </a:xfrm>
            <a:prstGeom prst="rect">
              <a:avLst/>
            </a:prstGeom>
            <a:noFill/>
          </p:spPr>
          <p:txBody>
            <a:bodyPr wrap="square" rtlCol="0">
              <a:spAutoFit/>
            </a:bodyPr>
            <a:lstStyle/>
            <a:p>
              <a:r>
                <a:rPr lang="en-US" sz="2200" b="1" i="1" dirty="0">
                  <a:solidFill>
                    <a:srgbClr val="FF0000"/>
                  </a:solidFill>
                  <a:latin typeface="+mn-lt"/>
                </a:rPr>
                <a:t>Activate</a:t>
              </a:r>
            </a:p>
          </p:txBody>
        </p:sp>
        <p:cxnSp>
          <p:nvCxnSpPr>
            <p:cNvPr id="39" name="Straight Arrow Connector 38"/>
            <p:cNvCxnSpPr>
              <a:cxnSpLocks/>
            </p:cNvCxnSpPr>
            <p:nvPr/>
          </p:nvCxnSpPr>
          <p:spPr bwMode="auto">
            <a:xfrm flipV="1">
              <a:off x="397311" y="5417434"/>
              <a:ext cx="247656" cy="1095140"/>
            </a:xfrm>
            <a:prstGeom prst="straightConnector1">
              <a:avLst/>
            </a:prstGeom>
            <a:solidFill>
              <a:schemeClr val="accent1"/>
            </a:solidFill>
            <a:ln w="38100" cap="flat" cmpd="sng" algn="ctr">
              <a:solidFill>
                <a:srgbClr val="FF0000"/>
              </a:solidFill>
              <a:prstDash val="dash"/>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50" name="Group 49"/>
          <p:cNvGrpSpPr/>
          <p:nvPr/>
        </p:nvGrpSpPr>
        <p:grpSpPr>
          <a:xfrm>
            <a:off x="5745199" y="924276"/>
            <a:ext cx="1371601" cy="1516097"/>
            <a:chOff x="55223" y="4996477"/>
            <a:chExt cx="1371601" cy="1516097"/>
          </a:xfrm>
        </p:grpSpPr>
        <p:sp>
          <p:nvSpPr>
            <p:cNvPr id="51" name="TextBox 50"/>
            <p:cNvSpPr txBox="1"/>
            <p:nvPr/>
          </p:nvSpPr>
          <p:spPr>
            <a:xfrm>
              <a:off x="55223" y="4996477"/>
              <a:ext cx="1371601" cy="461665"/>
            </a:xfrm>
            <a:prstGeom prst="rect">
              <a:avLst/>
            </a:prstGeom>
            <a:noFill/>
          </p:spPr>
          <p:txBody>
            <a:bodyPr wrap="square" rtlCol="0">
              <a:spAutoFit/>
            </a:bodyPr>
            <a:lstStyle/>
            <a:p>
              <a:pPr algn="ctr"/>
              <a:r>
                <a:rPr lang="en-US" sz="2400" b="1" i="1" dirty="0">
                  <a:solidFill>
                    <a:srgbClr val="FF0000"/>
                  </a:solidFill>
                  <a:latin typeface="+mn-lt"/>
                </a:rPr>
                <a:t>Read</a:t>
              </a:r>
            </a:p>
          </p:txBody>
        </p:sp>
        <p:cxnSp>
          <p:nvCxnSpPr>
            <p:cNvPr id="52" name="Straight Arrow Connector 51"/>
            <p:cNvCxnSpPr>
              <a:cxnSpLocks/>
            </p:cNvCxnSpPr>
            <p:nvPr/>
          </p:nvCxnSpPr>
          <p:spPr bwMode="auto">
            <a:xfrm flipV="1">
              <a:off x="397311" y="5417434"/>
              <a:ext cx="247656" cy="1095140"/>
            </a:xfrm>
            <a:prstGeom prst="straightConnector1">
              <a:avLst/>
            </a:prstGeom>
            <a:solidFill>
              <a:schemeClr val="accent1"/>
            </a:solidFill>
            <a:ln w="38100" cap="flat" cmpd="sng" algn="ctr">
              <a:solidFill>
                <a:srgbClr val="FF0000"/>
              </a:solidFill>
              <a:prstDash val="dash"/>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53" name="Group 52"/>
          <p:cNvGrpSpPr/>
          <p:nvPr/>
        </p:nvGrpSpPr>
        <p:grpSpPr>
          <a:xfrm>
            <a:off x="4343400" y="926650"/>
            <a:ext cx="4541801" cy="1516097"/>
            <a:chOff x="-1346576" y="4996477"/>
            <a:chExt cx="4541801" cy="1516097"/>
          </a:xfrm>
        </p:grpSpPr>
        <p:sp>
          <p:nvSpPr>
            <p:cNvPr id="54" name="TextBox 53"/>
            <p:cNvSpPr txBox="1"/>
            <p:nvPr/>
          </p:nvSpPr>
          <p:spPr>
            <a:xfrm>
              <a:off x="-1346576" y="4996477"/>
              <a:ext cx="4541801" cy="400110"/>
            </a:xfrm>
            <a:prstGeom prst="rect">
              <a:avLst/>
            </a:prstGeom>
            <a:noFill/>
          </p:spPr>
          <p:txBody>
            <a:bodyPr wrap="square" rtlCol="0">
              <a:spAutoFit/>
            </a:bodyPr>
            <a:lstStyle/>
            <a:p>
              <a:pPr algn="ctr"/>
              <a:r>
                <a:rPr lang="en-US" sz="2000" b="1" i="1" dirty="0">
                  <a:solidFill>
                    <a:srgbClr val="FF0000"/>
                  </a:solidFill>
                  <a:latin typeface="+mn-lt"/>
                </a:rPr>
                <a:t>Wait (Ready-to-access Latency)</a:t>
              </a:r>
            </a:p>
          </p:txBody>
        </p:sp>
        <p:cxnSp>
          <p:nvCxnSpPr>
            <p:cNvPr id="55" name="Straight Arrow Connector 54"/>
            <p:cNvCxnSpPr>
              <a:cxnSpLocks/>
            </p:cNvCxnSpPr>
            <p:nvPr/>
          </p:nvCxnSpPr>
          <p:spPr bwMode="auto">
            <a:xfrm flipV="1">
              <a:off x="397311" y="5417434"/>
              <a:ext cx="247656" cy="1095140"/>
            </a:xfrm>
            <a:prstGeom prst="straightConnector1">
              <a:avLst/>
            </a:prstGeom>
            <a:solidFill>
              <a:schemeClr val="accent1"/>
            </a:solidFill>
            <a:ln w="38100" cap="flat" cmpd="sng" algn="ctr">
              <a:solidFill>
                <a:srgbClr val="FF0000"/>
              </a:solidFill>
              <a:prstDash val="dash"/>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56" name="Group 55"/>
          <p:cNvGrpSpPr/>
          <p:nvPr/>
        </p:nvGrpSpPr>
        <p:grpSpPr>
          <a:xfrm>
            <a:off x="7746580" y="3822396"/>
            <a:ext cx="1371601" cy="1521149"/>
            <a:chOff x="225136" y="3932201"/>
            <a:chExt cx="1371601" cy="1521149"/>
          </a:xfrm>
        </p:grpSpPr>
        <p:sp>
          <p:nvSpPr>
            <p:cNvPr id="57" name="TextBox 56"/>
            <p:cNvSpPr txBox="1"/>
            <p:nvPr/>
          </p:nvSpPr>
          <p:spPr>
            <a:xfrm>
              <a:off x="225136" y="4991685"/>
              <a:ext cx="1371601" cy="461665"/>
            </a:xfrm>
            <a:prstGeom prst="rect">
              <a:avLst/>
            </a:prstGeom>
            <a:noFill/>
            <a:ln>
              <a:noFill/>
            </a:ln>
          </p:spPr>
          <p:txBody>
            <a:bodyPr wrap="square" rtlCol="0">
              <a:spAutoFit/>
            </a:bodyPr>
            <a:lstStyle/>
            <a:p>
              <a:pPr algn="ctr"/>
              <a:r>
                <a:rPr lang="en-US" sz="2400" b="1" i="1" dirty="0">
                  <a:solidFill>
                    <a:srgbClr val="2B0BB5"/>
                  </a:solidFill>
                  <a:latin typeface="+mn-lt"/>
                </a:rPr>
                <a:t>Data</a:t>
              </a:r>
            </a:p>
          </p:txBody>
        </p:sp>
        <p:cxnSp>
          <p:nvCxnSpPr>
            <p:cNvPr id="58" name="Straight Arrow Connector 57"/>
            <p:cNvCxnSpPr>
              <a:cxnSpLocks/>
            </p:cNvCxnSpPr>
            <p:nvPr/>
          </p:nvCxnSpPr>
          <p:spPr bwMode="auto">
            <a:xfrm flipH="1">
              <a:off x="910937" y="3932201"/>
              <a:ext cx="108820" cy="1157156"/>
            </a:xfrm>
            <a:prstGeom prst="straightConnector1">
              <a:avLst/>
            </a:prstGeom>
            <a:solidFill>
              <a:schemeClr val="accent1"/>
            </a:solidFill>
            <a:ln w="38100" cap="flat" cmpd="sng" algn="ctr">
              <a:solidFill>
                <a:srgbClr val="2B0BB5"/>
              </a:solidFill>
              <a:prstDash val="dash"/>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2" name="TextBox 41"/>
          <p:cNvSpPr txBox="1"/>
          <p:nvPr/>
        </p:nvSpPr>
        <p:spPr>
          <a:xfrm>
            <a:off x="-138653" y="4173994"/>
            <a:ext cx="1619822" cy="830997"/>
          </a:xfrm>
          <a:prstGeom prst="rect">
            <a:avLst/>
          </a:prstGeom>
          <a:noFill/>
        </p:spPr>
        <p:txBody>
          <a:bodyPr wrap="square" rtlCol="0">
            <a:spAutoFit/>
          </a:bodyPr>
          <a:lstStyle/>
          <a:p>
            <a:pPr algn="ctr"/>
            <a:r>
              <a:rPr lang="en-US" sz="2400" dirty="0">
                <a:latin typeface="+mn-lt"/>
              </a:rPr>
              <a:t>Host </a:t>
            </a:r>
          </a:p>
          <a:p>
            <a:pPr algn="ctr"/>
            <a:r>
              <a:rPr lang="en-US" sz="2400" dirty="0">
                <a:latin typeface="+mn-lt"/>
              </a:rPr>
              <a:t>Machine</a:t>
            </a:r>
          </a:p>
        </p:txBody>
      </p:sp>
      <p:sp>
        <p:nvSpPr>
          <p:cNvPr id="43" name="TextBox 42"/>
          <p:cNvSpPr txBox="1"/>
          <p:nvPr/>
        </p:nvSpPr>
        <p:spPr>
          <a:xfrm>
            <a:off x="7766766" y="2074394"/>
            <a:ext cx="1619822" cy="523220"/>
          </a:xfrm>
          <a:prstGeom prst="rect">
            <a:avLst/>
          </a:prstGeom>
          <a:noFill/>
        </p:spPr>
        <p:txBody>
          <a:bodyPr wrap="square" rtlCol="0">
            <a:spAutoFit/>
          </a:bodyPr>
          <a:lstStyle/>
          <a:p>
            <a:pPr algn="ctr"/>
            <a:r>
              <a:rPr lang="en-US" sz="2800" dirty="0">
                <a:latin typeface="+mn-lt"/>
              </a:rPr>
              <a:t>DRAM</a:t>
            </a:r>
          </a:p>
        </p:txBody>
      </p:sp>
    </p:spTree>
    <p:extLst>
      <p:ext uri="{BB962C8B-B14F-4D97-AF65-F5344CB8AC3E}">
        <p14:creationId xmlns:p14="http://schemas.microsoft.com/office/powerpoint/2010/main" val="152852591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par>
                                <p:cTn id="20" presetID="10" presetClass="entr" presetSubtype="0" fill="hold"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par>
                                <p:cTn id="23" presetID="10" presetClass="entr" presetSubtype="0" fill="hold"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1" nodeType="clickEffect">
                                  <p:stCondLst>
                                    <p:cond delay="0"/>
                                  </p:stCondLst>
                                  <p:childTnLst>
                                    <p:animEffect transition="out" filter="fade">
                                      <p:cBhvr>
                                        <p:cTn id="29" dur="500"/>
                                        <p:tgtEl>
                                          <p:spTgt spid="23"/>
                                        </p:tgtEl>
                                      </p:cBhvr>
                                    </p:animEffect>
                                    <p:set>
                                      <p:cBhvr>
                                        <p:cTn id="30" dur="1" fill="hold">
                                          <p:stCondLst>
                                            <p:cond delay="499"/>
                                          </p:stCondLst>
                                        </p:cTn>
                                        <p:tgtEl>
                                          <p:spTgt spid="23"/>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25"/>
                                        </p:tgtEl>
                                      </p:cBhvr>
                                    </p:animEffect>
                                    <p:set>
                                      <p:cBhvr>
                                        <p:cTn id="33" dur="1" fill="hold">
                                          <p:stCondLst>
                                            <p:cond delay="499"/>
                                          </p:stCondLst>
                                        </p:cTn>
                                        <p:tgtEl>
                                          <p:spTgt spid="25"/>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27"/>
                                        </p:tgtEl>
                                      </p:cBhvr>
                                    </p:animEffect>
                                    <p:set>
                                      <p:cBhvr>
                                        <p:cTn id="36" dur="1" fill="hold">
                                          <p:stCondLst>
                                            <p:cond delay="499"/>
                                          </p:stCondLst>
                                        </p:cTn>
                                        <p:tgtEl>
                                          <p:spTgt spid="27"/>
                                        </p:tgtEl>
                                        <p:attrNameLst>
                                          <p:attrName>style.visibility</p:attrName>
                                        </p:attrNameLst>
                                      </p:cBhvr>
                                      <p:to>
                                        <p:strVal val="hidden"/>
                                      </p:to>
                                    </p:set>
                                  </p:childTnLst>
                                </p:cTn>
                              </p:par>
                              <p:par>
                                <p:cTn id="37" presetID="10" presetClass="exit" presetSubtype="0" fill="hold" nodeType="withEffect">
                                  <p:stCondLst>
                                    <p:cond delay="0"/>
                                  </p:stCondLst>
                                  <p:childTnLst>
                                    <p:animEffect transition="out" filter="fade">
                                      <p:cBhvr>
                                        <p:cTn id="38" dur="500"/>
                                        <p:tgtEl>
                                          <p:spTgt spid="31"/>
                                        </p:tgtEl>
                                      </p:cBhvr>
                                    </p:animEffect>
                                    <p:set>
                                      <p:cBhvr>
                                        <p:cTn id="39" dur="1" fill="hold">
                                          <p:stCondLst>
                                            <p:cond delay="499"/>
                                          </p:stCondLst>
                                        </p:cTn>
                                        <p:tgtEl>
                                          <p:spTgt spid="31"/>
                                        </p:tgtEl>
                                        <p:attrNameLst>
                                          <p:attrName>style.visibility</p:attrName>
                                        </p:attrNameLst>
                                      </p:cBhvr>
                                      <p:to>
                                        <p:strVal val="hidden"/>
                                      </p:to>
                                    </p:set>
                                  </p:childTnLst>
                                </p:cTn>
                              </p:par>
                              <p:par>
                                <p:cTn id="40" presetID="42" presetClass="path" presetSubtype="0" accel="50000" decel="50000" fill="hold" grpId="1" nodeType="withEffect">
                                  <p:stCondLst>
                                    <p:cond delay="0"/>
                                  </p:stCondLst>
                                  <p:childTnLst>
                                    <p:animMotion origin="layout" path="M 4.16667E-6 7.40741E-7 L 0.3901 0.00463 " pathEditMode="relative" rAng="0" ptsTypes="AA">
                                      <p:cBhvr>
                                        <p:cTn id="41" dur="2000" fill="hold"/>
                                        <p:tgtEl>
                                          <p:spTgt spid="20"/>
                                        </p:tgtEl>
                                        <p:attrNameLst>
                                          <p:attrName>ppt_x</p:attrName>
                                          <p:attrName>ppt_y</p:attrName>
                                        </p:attrNameLst>
                                      </p:cBhvr>
                                      <p:rCtr x="19497" y="231"/>
                                    </p:animMotion>
                                  </p:childTnLst>
                                </p:cTn>
                              </p:par>
                              <p:par>
                                <p:cTn id="42" presetID="42" presetClass="path" presetSubtype="0" accel="50000" decel="50000" fill="hold" grpId="1" nodeType="withEffect">
                                  <p:stCondLst>
                                    <p:cond delay="0"/>
                                  </p:stCondLst>
                                  <p:childTnLst>
                                    <p:animMotion origin="layout" path="M -1.38889E-6 7.40741E-7 L 0.39462 0.00463 " pathEditMode="relative" rAng="0" ptsTypes="AA">
                                      <p:cBhvr>
                                        <p:cTn id="43" dur="2000" fill="hold"/>
                                        <p:tgtEl>
                                          <p:spTgt spid="21"/>
                                        </p:tgtEl>
                                        <p:attrNameLst>
                                          <p:attrName>ppt_x</p:attrName>
                                          <p:attrName>ppt_y</p:attrName>
                                        </p:attrNameLst>
                                      </p:cBhvr>
                                      <p:rCtr x="19722" y="231"/>
                                    </p:animMotion>
                                  </p:childTnLst>
                                </p:cTn>
                              </p:par>
                              <p:par>
                                <p:cTn id="44" presetID="42" presetClass="path" presetSubtype="0" accel="50000" decel="50000" fill="hold" grpId="1" nodeType="withEffect">
                                  <p:stCondLst>
                                    <p:cond delay="0"/>
                                  </p:stCondLst>
                                  <p:childTnLst>
                                    <p:animMotion origin="layout" path="M 3.05556E-6 7.40741E-7 L 0.39982 0.00463 " pathEditMode="relative" rAng="0" ptsTypes="AA">
                                      <p:cBhvr>
                                        <p:cTn id="45" dur="2000" fill="hold"/>
                                        <p:tgtEl>
                                          <p:spTgt spid="22"/>
                                        </p:tgtEl>
                                        <p:attrNameLst>
                                          <p:attrName>ppt_x</p:attrName>
                                          <p:attrName>ppt_y</p:attrName>
                                        </p:attrNameLst>
                                      </p:cBhvr>
                                      <p:rCtr x="19983" y="231"/>
                                    </p:animMotion>
                                  </p:childTnLst>
                                </p:cTn>
                              </p:par>
                            </p:childTnLst>
                          </p:cTn>
                        </p:par>
                      </p:childTnLst>
                    </p:cTn>
                  </p:par>
                  <p:par>
                    <p:cTn id="46" fill="hold">
                      <p:stCondLst>
                        <p:cond delay="indefinite"/>
                      </p:stCondLst>
                      <p:childTnLst>
                        <p:par>
                          <p:cTn id="47" fill="hold">
                            <p:stCondLst>
                              <p:cond delay="0"/>
                            </p:stCondLst>
                            <p:childTnLst>
                              <p:par>
                                <p:cTn id="48" presetID="42" presetClass="path" presetSubtype="0" accel="50000" decel="50000" fill="hold" grpId="2" nodeType="clickEffect">
                                  <p:stCondLst>
                                    <p:cond delay="0"/>
                                  </p:stCondLst>
                                  <p:childTnLst>
                                    <p:animMotion origin="layout" path="M 0.39982 0.00463 L 0.55816 -0.03148 " pathEditMode="relative" rAng="0" ptsTypes="AA">
                                      <p:cBhvr>
                                        <p:cTn id="49" dur="2000" fill="hold"/>
                                        <p:tgtEl>
                                          <p:spTgt spid="22"/>
                                        </p:tgtEl>
                                        <p:attrNameLst>
                                          <p:attrName>ppt_x</p:attrName>
                                          <p:attrName>ppt_y</p:attrName>
                                        </p:attrNameLst>
                                      </p:cBhvr>
                                      <p:rCtr x="7917" y="-1921"/>
                                    </p:animMotion>
                                  </p:childTnLst>
                                </p:cTn>
                              </p:par>
                            </p:childTnLst>
                          </p:cTn>
                        </p:par>
                        <p:par>
                          <p:cTn id="50" fill="hold">
                            <p:stCondLst>
                              <p:cond delay="2000"/>
                            </p:stCondLst>
                            <p:childTnLst>
                              <p:par>
                                <p:cTn id="51" presetID="10" presetClass="entr" presetSubtype="0"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fade">
                                      <p:cBhvr>
                                        <p:cTn id="53" dur="500"/>
                                        <p:tgtEl>
                                          <p:spTgt spid="40"/>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xit" presetSubtype="0" fill="hold" nodeType="clickEffect">
                                  <p:stCondLst>
                                    <p:cond delay="0"/>
                                  </p:stCondLst>
                                  <p:childTnLst>
                                    <p:animEffect transition="out" filter="fade">
                                      <p:cBhvr>
                                        <p:cTn id="57" dur="500"/>
                                        <p:tgtEl>
                                          <p:spTgt spid="40"/>
                                        </p:tgtEl>
                                      </p:cBhvr>
                                    </p:animEffect>
                                    <p:set>
                                      <p:cBhvr>
                                        <p:cTn id="58" dur="1" fill="hold">
                                          <p:stCondLst>
                                            <p:cond delay="499"/>
                                          </p:stCondLst>
                                        </p:cTn>
                                        <p:tgtEl>
                                          <p:spTgt spid="40"/>
                                        </p:tgtEl>
                                        <p:attrNameLst>
                                          <p:attrName>style.visibility</p:attrName>
                                        </p:attrNameLst>
                                      </p:cBhvr>
                                      <p:to>
                                        <p:strVal val="hidden"/>
                                      </p:to>
                                    </p:set>
                                  </p:childTnLst>
                                </p:cTn>
                              </p:par>
                              <p:par>
                                <p:cTn id="59" presetID="6" presetClass="exit" presetSubtype="32" fill="hold" grpId="3" nodeType="withEffect">
                                  <p:stCondLst>
                                    <p:cond delay="0"/>
                                  </p:stCondLst>
                                  <p:childTnLst>
                                    <p:animEffect transition="out" filter="circle(out)">
                                      <p:cBhvr>
                                        <p:cTn id="60" dur="2000"/>
                                        <p:tgtEl>
                                          <p:spTgt spid="22"/>
                                        </p:tgtEl>
                                      </p:cBhvr>
                                    </p:animEffect>
                                    <p:set>
                                      <p:cBhvr>
                                        <p:cTn id="61" dur="1" fill="hold">
                                          <p:stCondLst>
                                            <p:cond delay="1999"/>
                                          </p:stCondLst>
                                        </p:cTn>
                                        <p:tgtEl>
                                          <p:spTgt spid="22"/>
                                        </p:tgtEl>
                                        <p:attrNameLst>
                                          <p:attrName>style.visibility</p:attrName>
                                        </p:attrNameLst>
                                      </p:cBhvr>
                                      <p:to>
                                        <p:strVal val="hidden"/>
                                      </p:to>
                                    </p:set>
                                  </p:childTnLst>
                                </p:cTn>
                              </p:par>
                            </p:childTnLst>
                          </p:cTn>
                        </p:par>
                        <p:par>
                          <p:cTn id="62" fill="hold">
                            <p:stCondLst>
                              <p:cond delay="2000"/>
                            </p:stCondLst>
                            <p:childTnLst>
                              <p:par>
                                <p:cTn id="63" presetID="10" presetClass="entr" presetSubtype="0" fill="hold" grpId="0" nodeType="after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fade">
                                      <p:cBhvr>
                                        <p:cTn id="65" dur="500"/>
                                        <p:tgtEl>
                                          <p:spTgt spid="35"/>
                                        </p:tgtEl>
                                      </p:cBhvr>
                                    </p:animEffect>
                                  </p:childTnLst>
                                </p:cTn>
                              </p:par>
                            </p:childTnLst>
                          </p:cTn>
                        </p:par>
                        <p:par>
                          <p:cTn id="66" fill="hold">
                            <p:stCondLst>
                              <p:cond delay="2500"/>
                            </p:stCondLst>
                            <p:childTnLst>
                              <p:par>
                                <p:cTn id="67" presetID="50" presetClass="path" presetSubtype="0" accel="50000" decel="50000" fill="hold" grpId="1" nodeType="afterEffect">
                                  <p:stCondLst>
                                    <p:cond delay="0"/>
                                  </p:stCondLst>
                                  <p:childTnLst>
                                    <p:animMotion origin="layout" path="M -2.22222E-6 3.33333E-6 L 0.04931 3.33333E-6 C 0.07101 3.33333E-6 0.09861 0.03449 0.09861 0.06296 L 0.09861 0.12615 " pathEditMode="relative" rAng="0" ptsTypes="AAAA">
                                      <p:cBhvr>
                                        <p:cTn id="68" dur="2000" fill="hold"/>
                                        <p:tgtEl>
                                          <p:spTgt spid="35"/>
                                        </p:tgtEl>
                                        <p:attrNameLst>
                                          <p:attrName>ppt_x</p:attrName>
                                          <p:attrName>ppt_y</p:attrName>
                                        </p:attrNameLst>
                                      </p:cBhvr>
                                      <p:rCtr x="4931" y="6296"/>
                                    </p:animMotion>
                                  </p:childTnLst>
                                </p:cTn>
                              </p:par>
                            </p:childTnLst>
                          </p:cTn>
                        </p:par>
                        <p:par>
                          <p:cTn id="69" fill="hold">
                            <p:stCondLst>
                              <p:cond delay="4500"/>
                            </p:stCondLst>
                            <p:childTnLst>
                              <p:par>
                                <p:cTn id="70" presetID="42" presetClass="path" presetSubtype="0" accel="50000" decel="50000" fill="hold" grpId="2" nodeType="afterEffect">
                                  <p:stCondLst>
                                    <p:cond delay="0"/>
                                  </p:stCondLst>
                                  <p:childTnLst>
                                    <p:animMotion origin="layout" path="M 0.09861 0.12615 L 0.23195 0.12662 " pathEditMode="relative" rAng="0" ptsTypes="AA">
                                      <p:cBhvr>
                                        <p:cTn id="71" dur="2000" fill="hold"/>
                                        <p:tgtEl>
                                          <p:spTgt spid="35"/>
                                        </p:tgtEl>
                                        <p:attrNameLst>
                                          <p:attrName>ppt_x</p:attrName>
                                          <p:attrName>ppt_y</p:attrName>
                                        </p:attrNameLst>
                                      </p:cBhvr>
                                      <p:rCtr x="6667" y="23"/>
                                    </p:animMotion>
                                  </p:childTnLst>
                                </p:cTn>
                              </p:par>
                            </p:childTnLst>
                          </p:cTn>
                        </p:par>
                        <p:par>
                          <p:cTn id="72" fill="hold">
                            <p:stCondLst>
                              <p:cond delay="6500"/>
                            </p:stCondLst>
                            <p:childTnLst>
                              <p:par>
                                <p:cTn id="73" presetID="6" presetClass="exit" presetSubtype="32" fill="hold" grpId="3" nodeType="afterEffect">
                                  <p:stCondLst>
                                    <p:cond delay="0"/>
                                  </p:stCondLst>
                                  <p:childTnLst>
                                    <p:animEffect transition="out" filter="circle(out)">
                                      <p:cBhvr>
                                        <p:cTn id="74" dur="2000"/>
                                        <p:tgtEl>
                                          <p:spTgt spid="35"/>
                                        </p:tgtEl>
                                      </p:cBhvr>
                                    </p:animEffect>
                                    <p:set>
                                      <p:cBhvr>
                                        <p:cTn id="75" dur="1" fill="hold">
                                          <p:stCondLst>
                                            <p:cond delay="1999"/>
                                          </p:stCondLst>
                                        </p:cTn>
                                        <p:tgtEl>
                                          <p:spTgt spid="35"/>
                                        </p:tgtEl>
                                        <p:attrNameLst>
                                          <p:attrName>style.visibility</p:attrName>
                                        </p:attrNameLst>
                                      </p:cBhvr>
                                      <p:to>
                                        <p:strVal val="hidden"/>
                                      </p:to>
                                    </p:set>
                                  </p:childTnLst>
                                </p:cTn>
                              </p:par>
                            </p:childTnLst>
                          </p:cTn>
                        </p:par>
                      </p:childTnLst>
                    </p:cTn>
                  </p:par>
                  <p:par>
                    <p:cTn id="76" fill="hold">
                      <p:stCondLst>
                        <p:cond delay="indefinite"/>
                      </p:stCondLst>
                      <p:childTnLst>
                        <p:par>
                          <p:cTn id="77" fill="hold">
                            <p:stCondLst>
                              <p:cond delay="0"/>
                            </p:stCondLst>
                            <p:childTnLst>
                              <p:par>
                                <p:cTn id="78" presetID="42" presetClass="path" presetSubtype="0" accel="50000" decel="50000" fill="hold" grpId="2" nodeType="clickEffect">
                                  <p:stCondLst>
                                    <p:cond delay="0"/>
                                  </p:stCondLst>
                                  <p:childTnLst>
                                    <p:animMotion origin="layout" path="M 0.39288 0.00486 L 0.59358 -0.03148 " pathEditMode="relative" rAng="0" ptsTypes="AA">
                                      <p:cBhvr>
                                        <p:cTn id="79" dur="2000" fill="hold"/>
                                        <p:tgtEl>
                                          <p:spTgt spid="21"/>
                                        </p:tgtEl>
                                        <p:attrNameLst>
                                          <p:attrName>ppt_x</p:attrName>
                                          <p:attrName>ppt_y</p:attrName>
                                        </p:attrNameLst>
                                      </p:cBhvr>
                                      <p:rCtr x="10035" y="-1829"/>
                                    </p:animMotion>
                                  </p:childTnLst>
                                </p:cTn>
                              </p:par>
                            </p:childTnLst>
                          </p:cTn>
                        </p:par>
                        <p:par>
                          <p:cTn id="80" fill="hold">
                            <p:stCondLst>
                              <p:cond delay="2000"/>
                            </p:stCondLst>
                            <p:childTnLst>
                              <p:par>
                                <p:cTn id="81" presetID="10" presetClass="entr" presetSubtype="0" fill="hold" nodeType="afterEffect">
                                  <p:stCondLst>
                                    <p:cond delay="0"/>
                                  </p:stCondLst>
                                  <p:childTnLst>
                                    <p:set>
                                      <p:cBhvr>
                                        <p:cTn id="82" dur="1" fill="hold">
                                          <p:stCondLst>
                                            <p:cond delay="0"/>
                                          </p:stCondLst>
                                        </p:cTn>
                                        <p:tgtEl>
                                          <p:spTgt spid="53"/>
                                        </p:tgtEl>
                                        <p:attrNameLst>
                                          <p:attrName>style.visibility</p:attrName>
                                        </p:attrNameLst>
                                      </p:cBhvr>
                                      <p:to>
                                        <p:strVal val="visible"/>
                                      </p:to>
                                    </p:set>
                                    <p:animEffect transition="in" filter="fade">
                                      <p:cBhvr>
                                        <p:cTn id="83" dur="500"/>
                                        <p:tgtEl>
                                          <p:spTgt spid="53"/>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xit" presetSubtype="0" fill="hold" nodeType="clickEffect">
                                  <p:stCondLst>
                                    <p:cond delay="0"/>
                                  </p:stCondLst>
                                  <p:childTnLst>
                                    <p:animEffect transition="out" filter="fade">
                                      <p:cBhvr>
                                        <p:cTn id="87" dur="500"/>
                                        <p:tgtEl>
                                          <p:spTgt spid="53"/>
                                        </p:tgtEl>
                                      </p:cBhvr>
                                    </p:animEffect>
                                    <p:set>
                                      <p:cBhvr>
                                        <p:cTn id="88" dur="1" fill="hold">
                                          <p:stCondLst>
                                            <p:cond delay="499"/>
                                          </p:stCondLst>
                                        </p:cTn>
                                        <p:tgtEl>
                                          <p:spTgt spid="53"/>
                                        </p:tgtEl>
                                        <p:attrNameLst>
                                          <p:attrName>style.visibility</p:attrName>
                                        </p:attrNameLst>
                                      </p:cBhvr>
                                      <p:to>
                                        <p:strVal val="hidden"/>
                                      </p:to>
                                    </p:set>
                                  </p:childTnLst>
                                </p:cTn>
                              </p:par>
                              <p:par>
                                <p:cTn id="89" presetID="6" presetClass="exit" presetSubtype="32" fill="hold" grpId="3" nodeType="withEffect">
                                  <p:stCondLst>
                                    <p:cond delay="0"/>
                                  </p:stCondLst>
                                  <p:childTnLst>
                                    <p:animEffect transition="out" filter="circle(out)">
                                      <p:cBhvr>
                                        <p:cTn id="90" dur="2000"/>
                                        <p:tgtEl>
                                          <p:spTgt spid="21"/>
                                        </p:tgtEl>
                                      </p:cBhvr>
                                    </p:animEffect>
                                    <p:set>
                                      <p:cBhvr>
                                        <p:cTn id="91" dur="1" fill="hold">
                                          <p:stCondLst>
                                            <p:cond delay="1999"/>
                                          </p:stCondLst>
                                        </p:cTn>
                                        <p:tgtEl>
                                          <p:spTgt spid="21"/>
                                        </p:tgtEl>
                                        <p:attrNameLst>
                                          <p:attrName>style.visibility</p:attrName>
                                        </p:attrNameLst>
                                      </p:cBhvr>
                                      <p:to>
                                        <p:strVal val="hidden"/>
                                      </p:to>
                                    </p:set>
                                  </p:childTnLst>
                                </p:cTn>
                              </p:par>
                            </p:childTnLst>
                          </p:cTn>
                        </p:par>
                      </p:childTnLst>
                    </p:cTn>
                  </p:par>
                  <p:par>
                    <p:cTn id="92" fill="hold">
                      <p:stCondLst>
                        <p:cond delay="indefinite"/>
                      </p:stCondLst>
                      <p:childTnLst>
                        <p:par>
                          <p:cTn id="93" fill="hold">
                            <p:stCondLst>
                              <p:cond delay="0"/>
                            </p:stCondLst>
                            <p:childTnLst>
                              <p:par>
                                <p:cTn id="94" presetID="42" presetClass="path" presetSubtype="0" accel="50000" decel="50000" fill="hold" grpId="2" nodeType="clickEffect">
                                  <p:stCondLst>
                                    <p:cond delay="0"/>
                                  </p:stCondLst>
                                  <p:childTnLst>
                                    <p:animMotion origin="layout" path="M 0.38593 0.00555 L 0.63038 -0.03148 " pathEditMode="relative" rAng="0" ptsTypes="AA">
                                      <p:cBhvr>
                                        <p:cTn id="95" dur="2000" fill="hold"/>
                                        <p:tgtEl>
                                          <p:spTgt spid="20"/>
                                        </p:tgtEl>
                                        <p:attrNameLst>
                                          <p:attrName>ppt_x</p:attrName>
                                          <p:attrName>ppt_y</p:attrName>
                                        </p:attrNameLst>
                                      </p:cBhvr>
                                      <p:rCtr x="12222" y="-1852"/>
                                    </p:animMotion>
                                  </p:childTnLst>
                                </p:cTn>
                              </p:par>
                            </p:childTnLst>
                          </p:cTn>
                        </p:par>
                        <p:par>
                          <p:cTn id="96" fill="hold">
                            <p:stCondLst>
                              <p:cond delay="2000"/>
                            </p:stCondLst>
                            <p:childTnLst>
                              <p:par>
                                <p:cTn id="97" presetID="10" presetClass="entr" presetSubtype="0" fill="hold" nodeType="afterEffect">
                                  <p:stCondLst>
                                    <p:cond delay="0"/>
                                  </p:stCondLst>
                                  <p:childTnLst>
                                    <p:set>
                                      <p:cBhvr>
                                        <p:cTn id="98" dur="1" fill="hold">
                                          <p:stCondLst>
                                            <p:cond delay="0"/>
                                          </p:stCondLst>
                                        </p:cTn>
                                        <p:tgtEl>
                                          <p:spTgt spid="50"/>
                                        </p:tgtEl>
                                        <p:attrNameLst>
                                          <p:attrName>style.visibility</p:attrName>
                                        </p:attrNameLst>
                                      </p:cBhvr>
                                      <p:to>
                                        <p:strVal val="visible"/>
                                      </p:to>
                                    </p:set>
                                    <p:animEffect transition="in" filter="fade">
                                      <p:cBhvr>
                                        <p:cTn id="99" dur="500"/>
                                        <p:tgtEl>
                                          <p:spTgt spid="50"/>
                                        </p:tgtEl>
                                      </p:cBhvr>
                                    </p:animEffect>
                                  </p:childTnLst>
                                </p:cTn>
                              </p:par>
                            </p:childTnLst>
                          </p:cTn>
                        </p:par>
                      </p:childTnLst>
                    </p:cTn>
                  </p:par>
                  <p:par>
                    <p:cTn id="100" fill="hold">
                      <p:stCondLst>
                        <p:cond delay="indefinite"/>
                      </p:stCondLst>
                      <p:childTnLst>
                        <p:par>
                          <p:cTn id="101" fill="hold">
                            <p:stCondLst>
                              <p:cond delay="0"/>
                            </p:stCondLst>
                            <p:childTnLst>
                              <p:par>
                                <p:cTn id="102" presetID="10" presetClass="exit" presetSubtype="0" fill="hold" nodeType="clickEffect">
                                  <p:stCondLst>
                                    <p:cond delay="0"/>
                                  </p:stCondLst>
                                  <p:childTnLst>
                                    <p:animEffect transition="out" filter="fade">
                                      <p:cBhvr>
                                        <p:cTn id="103" dur="500"/>
                                        <p:tgtEl>
                                          <p:spTgt spid="50"/>
                                        </p:tgtEl>
                                      </p:cBhvr>
                                    </p:animEffect>
                                    <p:set>
                                      <p:cBhvr>
                                        <p:cTn id="104" dur="1" fill="hold">
                                          <p:stCondLst>
                                            <p:cond delay="499"/>
                                          </p:stCondLst>
                                        </p:cTn>
                                        <p:tgtEl>
                                          <p:spTgt spid="50"/>
                                        </p:tgtEl>
                                        <p:attrNameLst>
                                          <p:attrName>style.visibility</p:attrName>
                                        </p:attrNameLst>
                                      </p:cBhvr>
                                      <p:to>
                                        <p:strVal val="hidden"/>
                                      </p:to>
                                    </p:set>
                                  </p:childTnLst>
                                </p:cTn>
                              </p:par>
                              <p:par>
                                <p:cTn id="105" presetID="6" presetClass="exit" presetSubtype="32" fill="hold" grpId="3" nodeType="withEffect">
                                  <p:stCondLst>
                                    <p:cond delay="0"/>
                                  </p:stCondLst>
                                  <p:childTnLst>
                                    <p:animEffect transition="out" filter="circle(out)">
                                      <p:cBhvr>
                                        <p:cTn id="106" dur="2000"/>
                                        <p:tgtEl>
                                          <p:spTgt spid="20"/>
                                        </p:tgtEl>
                                      </p:cBhvr>
                                    </p:animEffect>
                                    <p:set>
                                      <p:cBhvr>
                                        <p:cTn id="107" dur="1" fill="hold">
                                          <p:stCondLst>
                                            <p:cond delay="1999"/>
                                          </p:stCondLst>
                                        </p:cTn>
                                        <p:tgtEl>
                                          <p:spTgt spid="20"/>
                                        </p:tgtEl>
                                        <p:attrNameLst>
                                          <p:attrName>style.visibility</p:attrName>
                                        </p:attrNameLst>
                                      </p:cBhvr>
                                      <p:to>
                                        <p:strVal val="hidden"/>
                                      </p:to>
                                    </p:set>
                                  </p:childTnLst>
                                </p:cTn>
                              </p:par>
                            </p:childTnLst>
                          </p:cTn>
                        </p:par>
                        <p:par>
                          <p:cTn id="108" fill="hold">
                            <p:stCondLst>
                              <p:cond delay="2000"/>
                            </p:stCondLst>
                            <p:childTnLst>
                              <p:par>
                                <p:cTn id="109" presetID="10" presetClass="entr" presetSubtype="0" fill="hold" grpId="0" nodeType="afterEffect">
                                  <p:stCondLst>
                                    <p:cond delay="0"/>
                                  </p:stCondLst>
                                  <p:childTnLst>
                                    <p:set>
                                      <p:cBhvr>
                                        <p:cTn id="110" dur="1" fill="hold">
                                          <p:stCondLst>
                                            <p:cond delay="0"/>
                                          </p:stCondLst>
                                        </p:cTn>
                                        <p:tgtEl>
                                          <p:spTgt spid="36"/>
                                        </p:tgtEl>
                                        <p:attrNameLst>
                                          <p:attrName>style.visibility</p:attrName>
                                        </p:attrNameLst>
                                      </p:cBhvr>
                                      <p:to>
                                        <p:strVal val="visible"/>
                                      </p:to>
                                    </p:set>
                                    <p:animEffect transition="in" filter="fade">
                                      <p:cBhvr>
                                        <p:cTn id="111" dur="500"/>
                                        <p:tgtEl>
                                          <p:spTgt spid="36"/>
                                        </p:tgtEl>
                                      </p:cBhvr>
                                    </p:animEffect>
                                  </p:childTnLst>
                                </p:cTn>
                              </p:par>
                            </p:childTnLst>
                          </p:cTn>
                        </p:par>
                        <p:par>
                          <p:cTn id="112" fill="hold">
                            <p:stCondLst>
                              <p:cond delay="2500"/>
                            </p:stCondLst>
                            <p:childTnLst>
                              <p:par>
                                <p:cTn id="113" presetID="50" presetClass="path" presetSubtype="0" accel="50000" decel="50000" fill="hold" grpId="1" nodeType="afterEffect">
                                  <p:stCondLst>
                                    <p:cond delay="0"/>
                                  </p:stCondLst>
                                  <p:childTnLst>
                                    <p:animMotion origin="layout" path="M -2.77778E-7 3.33333E-6 L 0.04931 3.33333E-6 C 0.07101 3.33333E-6 0.09861 0.03449 0.09861 0.06296 L 0.09861 0.12615 " pathEditMode="relative" rAng="0" ptsTypes="AAAA">
                                      <p:cBhvr>
                                        <p:cTn id="114" dur="2000" fill="hold"/>
                                        <p:tgtEl>
                                          <p:spTgt spid="36"/>
                                        </p:tgtEl>
                                        <p:attrNameLst>
                                          <p:attrName>ppt_x</p:attrName>
                                          <p:attrName>ppt_y</p:attrName>
                                        </p:attrNameLst>
                                      </p:cBhvr>
                                      <p:rCtr x="4931" y="6296"/>
                                    </p:animMotion>
                                  </p:childTnLst>
                                </p:cTn>
                              </p:par>
                            </p:childTnLst>
                          </p:cTn>
                        </p:par>
                        <p:par>
                          <p:cTn id="115" fill="hold">
                            <p:stCondLst>
                              <p:cond delay="4500"/>
                            </p:stCondLst>
                            <p:childTnLst>
                              <p:par>
                                <p:cTn id="116" presetID="42" presetClass="path" presetSubtype="0" accel="50000" decel="50000" fill="hold" grpId="2" nodeType="afterEffect">
                                  <p:stCondLst>
                                    <p:cond delay="0"/>
                                  </p:stCondLst>
                                  <p:childTnLst>
                                    <p:animMotion origin="layout" path="M 0.09861 0.12615 L 0.23194 0.12662 " pathEditMode="relative" rAng="0" ptsTypes="AA">
                                      <p:cBhvr>
                                        <p:cTn id="117" dur="2000" fill="hold"/>
                                        <p:tgtEl>
                                          <p:spTgt spid="36"/>
                                        </p:tgtEl>
                                        <p:attrNameLst>
                                          <p:attrName>ppt_x</p:attrName>
                                          <p:attrName>ppt_y</p:attrName>
                                        </p:attrNameLst>
                                      </p:cBhvr>
                                      <p:rCtr x="6667" y="23"/>
                                    </p:animMotion>
                                  </p:childTnLst>
                                </p:cTn>
                              </p:par>
                            </p:childTnLst>
                          </p:cTn>
                        </p:par>
                        <p:par>
                          <p:cTn id="118" fill="hold">
                            <p:stCondLst>
                              <p:cond delay="6500"/>
                            </p:stCondLst>
                            <p:childTnLst>
                              <p:par>
                                <p:cTn id="119" presetID="6" presetClass="exit" presetSubtype="32" fill="hold" grpId="3" nodeType="afterEffect">
                                  <p:stCondLst>
                                    <p:cond delay="0"/>
                                  </p:stCondLst>
                                  <p:childTnLst>
                                    <p:animEffect transition="out" filter="circle(out)">
                                      <p:cBhvr>
                                        <p:cTn id="120" dur="2000"/>
                                        <p:tgtEl>
                                          <p:spTgt spid="36"/>
                                        </p:tgtEl>
                                      </p:cBhvr>
                                    </p:animEffect>
                                    <p:set>
                                      <p:cBhvr>
                                        <p:cTn id="121" dur="1" fill="hold">
                                          <p:stCondLst>
                                            <p:cond delay="1999"/>
                                          </p:stCondLst>
                                        </p:cTn>
                                        <p:tgtEl>
                                          <p:spTgt spid="36"/>
                                        </p:tgtEl>
                                        <p:attrNameLst>
                                          <p:attrName>style.visibility</p:attrName>
                                        </p:attrNameLst>
                                      </p:cBhvr>
                                      <p:to>
                                        <p:strVal val="hidden"/>
                                      </p:to>
                                    </p:set>
                                  </p:childTnLst>
                                </p:cTn>
                              </p:par>
                            </p:childTnLst>
                          </p:cTn>
                        </p:par>
                        <p:par>
                          <p:cTn id="122" fill="hold">
                            <p:stCondLst>
                              <p:cond delay="8500"/>
                            </p:stCondLst>
                            <p:childTnLst>
                              <p:par>
                                <p:cTn id="123" presetID="10" presetClass="entr" presetSubtype="0" fill="hold" grpId="0" nodeType="afterEffect">
                                  <p:stCondLst>
                                    <p:cond delay="0"/>
                                  </p:stCondLst>
                                  <p:childTnLst>
                                    <p:set>
                                      <p:cBhvr>
                                        <p:cTn id="124" dur="1" fill="hold">
                                          <p:stCondLst>
                                            <p:cond delay="0"/>
                                          </p:stCondLst>
                                        </p:cTn>
                                        <p:tgtEl>
                                          <p:spTgt spid="37"/>
                                        </p:tgtEl>
                                        <p:attrNameLst>
                                          <p:attrName>style.visibility</p:attrName>
                                        </p:attrNameLst>
                                      </p:cBhvr>
                                      <p:to>
                                        <p:strVal val="visible"/>
                                      </p:to>
                                    </p:set>
                                    <p:animEffect transition="in" filter="fade">
                                      <p:cBhvr>
                                        <p:cTn id="125" dur="500"/>
                                        <p:tgtEl>
                                          <p:spTgt spid="37"/>
                                        </p:tgtEl>
                                      </p:cBhvr>
                                    </p:animEffect>
                                  </p:childTnLst>
                                </p:cTn>
                              </p:par>
                            </p:childTnLst>
                          </p:cTn>
                        </p:par>
                        <p:par>
                          <p:cTn id="126" fill="hold">
                            <p:stCondLst>
                              <p:cond delay="9000"/>
                            </p:stCondLst>
                            <p:childTnLst>
                              <p:par>
                                <p:cTn id="127" presetID="10" presetClass="entr" presetSubtype="0" fill="hold" nodeType="afterEffect">
                                  <p:stCondLst>
                                    <p:cond delay="0"/>
                                  </p:stCondLst>
                                  <p:childTnLst>
                                    <p:set>
                                      <p:cBhvr>
                                        <p:cTn id="128" dur="1" fill="hold">
                                          <p:stCondLst>
                                            <p:cond delay="0"/>
                                          </p:stCondLst>
                                        </p:cTn>
                                        <p:tgtEl>
                                          <p:spTgt spid="56"/>
                                        </p:tgtEl>
                                        <p:attrNameLst>
                                          <p:attrName>style.visibility</p:attrName>
                                        </p:attrNameLst>
                                      </p:cBhvr>
                                      <p:to>
                                        <p:strVal val="visible"/>
                                      </p:to>
                                    </p:set>
                                    <p:animEffect transition="in" filter="fade">
                                      <p:cBhvr>
                                        <p:cTn id="129" dur="500"/>
                                        <p:tgtEl>
                                          <p:spTgt spid="56"/>
                                        </p:tgtEl>
                                      </p:cBhvr>
                                    </p:animEffect>
                                  </p:childTnLst>
                                </p:cTn>
                              </p:par>
                            </p:childTnLst>
                          </p:cTn>
                        </p:par>
                      </p:childTnLst>
                    </p:cTn>
                  </p:par>
                  <p:par>
                    <p:cTn id="130" fill="hold">
                      <p:stCondLst>
                        <p:cond delay="indefinite"/>
                      </p:stCondLst>
                      <p:childTnLst>
                        <p:par>
                          <p:cTn id="131" fill="hold">
                            <p:stCondLst>
                              <p:cond delay="0"/>
                            </p:stCondLst>
                            <p:childTnLst>
                              <p:par>
                                <p:cTn id="132" presetID="10" presetClass="exit" presetSubtype="0" fill="hold" nodeType="clickEffect">
                                  <p:stCondLst>
                                    <p:cond delay="0"/>
                                  </p:stCondLst>
                                  <p:childTnLst>
                                    <p:animEffect transition="out" filter="fade">
                                      <p:cBhvr>
                                        <p:cTn id="133" dur="500"/>
                                        <p:tgtEl>
                                          <p:spTgt spid="56"/>
                                        </p:tgtEl>
                                      </p:cBhvr>
                                    </p:animEffect>
                                    <p:set>
                                      <p:cBhvr>
                                        <p:cTn id="134" dur="1" fill="hold">
                                          <p:stCondLst>
                                            <p:cond delay="499"/>
                                          </p:stCondLst>
                                        </p:cTn>
                                        <p:tgtEl>
                                          <p:spTgt spid="56"/>
                                        </p:tgtEl>
                                        <p:attrNameLst>
                                          <p:attrName>style.visibility</p:attrName>
                                        </p:attrNameLst>
                                      </p:cBhvr>
                                      <p:to>
                                        <p:strVal val="hidden"/>
                                      </p:to>
                                    </p:set>
                                  </p:childTnLst>
                                </p:cTn>
                              </p:par>
                            </p:childTnLst>
                          </p:cTn>
                        </p:par>
                        <p:par>
                          <p:cTn id="135" fill="hold">
                            <p:stCondLst>
                              <p:cond delay="500"/>
                            </p:stCondLst>
                            <p:childTnLst>
                              <p:par>
                                <p:cTn id="136" presetID="50" presetClass="path" presetSubtype="0" accel="50000" decel="50000" fill="hold" grpId="1" nodeType="afterEffect">
                                  <p:stCondLst>
                                    <p:cond delay="0"/>
                                  </p:stCondLst>
                                  <p:childTnLst>
                                    <p:animMotion origin="layout" path="M -3.61111E-6 4.44444E-6 L -0.07882 4.44444E-6 C -0.11389 4.44444E-6 -0.15625 0.06527 -0.15625 0.11851 L -0.15625 0.23726 " pathEditMode="relative" rAng="0" ptsTypes="AAAA">
                                      <p:cBhvr>
                                        <p:cTn id="137" dur="1000" fill="hold"/>
                                        <p:tgtEl>
                                          <p:spTgt spid="37"/>
                                        </p:tgtEl>
                                        <p:attrNameLst>
                                          <p:attrName>ppt_x</p:attrName>
                                          <p:attrName>ppt_y</p:attrName>
                                        </p:attrNameLst>
                                      </p:cBhvr>
                                      <p:rCtr x="-7813" y="11852"/>
                                    </p:animMotion>
                                  </p:childTnLst>
                                </p:cTn>
                              </p:par>
                            </p:childTnLst>
                          </p:cTn>
                        </p:par>
                        <p:par>
                          <p:cTn id="138" fill="hold">
                            <p:stCondLst>
                              <p:cond delay="1500"/>
                            </p:stCondLst>
                            <p:childTnLst>
                              <p:par>
                                <p:cTn id="139" presetID="42" presetClass="path" presetSubtype="0" accel="50000" decel="50000" fill="hold" grpId="2" nodeType="afterEffect">
                                  <p:stCondLst>
                                    <p:cond delay="0"/>
                                  </p:stCondLst>
                                  <p:childTnLst>
                                    <p:animMotion origin="layout" path="M -0.15434 0.23194 L -0.41267 0.24398 " pathEditMode="relative" rAng="0" ptsTypes="AA">
                                      <p:cBhvr>
                                        <p:cTn id="140" dur="800" fill="hold"/>
                                        <p:tgtEl>
                                          <p:spTgt spid="37"/>
                                        </p:tgtEl>
                                        <p:attrNameLst>
                                          <p:attrName>ppt_x</p:attrName>
                                          <p:attrName>ppt_y</p:attrName>
                                        </p:attrNameLst>
                                      </p:cBhvr>
                                      <p:rCtr x="-12917" y="602"/>
                                    </p:animMotion>
                                  </p:childTnLst>
                                </p:cTn>
                              </p:par>
                            </p:childTnLst>
                          </p:cTn>
                        </p:par>
                      </p:childTnLst>
                    </p:cTn>
                  </p:par>
                  <p:par>
                    <p:cTn id="141" fill="hold">
                      <p:stCondLst>
                        <p:cond delay="indefinite"/>
                      </p:stCondLst>
                      <p:childTnLst>
                        <p:par>
                          <p:cTn id="142" fill="hold">
                            <p:stCondLst>
                              <p:cond delay="0"/>
                            </p:stCondLst>
                            <p:childTnLst>
                              <p:par>
                                <p:cTn id="143" presetID="42" presetClass="path" presetSubtype="0" accel="50000" decel="50000" fill="hold" grpId="5" nodeType="clickEffect">
                                  <p:stCondLst>
                                    <p:cond delay="0"/>
                                  </p:stCondLst>
                                  <p:childTnLst>
                                    <p:animMotion origin="layout" path="M -0.41267 0.24398 L -0.70417 0.23079 " pathEditMode="relative" rAng="0" ptsTypes="AA">
                                      <p:cBhvr>
                                        <p:cTn id="144" dur="1100" fill="hold"/>
                                        <p:tgtEl>
                                          <p:spTgt spid="37"/>
                                        </p:tgtEl>
                                        <p:attrNameLst>
                                          <p:attrName>ppt_x</p:attrName>
                                          <p:attrName>ppt_y</p:attrName>
                                        </p:attrNameLst>
                                      </p:cBhvr>
                                      <p:rCtr x="-14583" y="-556"/>
                                    </p:animMotion>
                                  </p:childTnLst>
                                </p:cTn>
                              </p:par>
                            </p:childTnLst>
                          </p:cTn>
                        </p:par>
                        <p:par>
                          <p:cTn id="145" fill="hold">
                            <p:stCondLst>
                              <p:cond delay="1100"/>
                            </p:stCondLst>
                            <p:childTnLst>
                              <p:par>
                                <p:cTn id="146" presetID="50" presetClass="path" presetSubtype="0" accel="50000" decel="50000" fill="hold" grpId="3" nodeType="afterEffect">
                                  <p:stCondLst>
                                    <p:cond delay="0"/>
                                  </p:stCondLst>
                                  <p:childTnLst>
                                    <p:animMotion origin="layout" path="M -0.70416 0.23125 L -0.70416 0.12222 C -0.70416 0.07338 -0.74236 0.01388 -0.77448 0.01388 L -0.84392 0.01388 " pathEditMode="relative" rAng="5400000" ptsTypes="AAAA">
                                      <p:cBhvr>
                                        <p:cTn id="147" dur="1000" fill="hold"/>
                                        <p:tgtEl>
                                          <p:spTgt spid="37"/>
                                        </p:tgtEl>
                                        <p:attrNameLst>
                                          <p:attrName>ppt_x</p:attrName>
                                          <p:attrName>ppt_y</p:attrName>
                                        </p:attrNameLst>
                                      </p:cBhvr>
                                      <p:rCtr x="-6979" y="-10880"/>
                                    </p:animMotion>
                                  </p:childTnLst>
                                </p:cTn>
                              </p:par>
                            </p:childTnLst>
                          </p:cTn>
                        </p:par>
                        <p:par>
                          <p:cTn id="148" fill="hold">
                            <p:stCondLst>
                              <p:cond delay="2100"/>
                            </p:stCondLst>
                            <p:childTnLst>
                              <p:par>
                                <p:cTn id="149" presetID="6" presetClass="exit" presetSubtype="32" fill="hold" grpId="4" nodeType="afterEffect">
                                  <p:stCondLst>
                                    <p:cond delay="0"/>
                                  </p:stCondLst>
                                  <p:childTnLst>
                                    <p:animEffect transition="out" filter="circle(out)">
                                      <p:cBhvr>
                                        <p:cTn id="150" dur="2000"/>
                                        <p:tgtEl>
                                          <p:spTgt spid="37"/>
                                        </p:tgtEl>
                                      </p:cBhvr>
                                    </p:animEffect>
                                    <p:set>
                                      <p:cBhvr>
                                        <p:cTn id="151" dur="1" fill="hold">
                                          <p:stCondLst>
                                            <p:cond delay="1999"/>
                                          </p:stCondLst>
                                        </p:cTn>
                                        <p:tgtEl>
                                          <p:spTgt spid="37"/>
                                        </p:tgtEl>
                                        <p:attrNameLst>
                                          <p:attrName>style.visibility</p:attrName>
                                        </p:attrNameLst>
                                      </p:cBhvr>
                                      <p:to>
                                        <p:strVal val="hidden"/>
                                      </p:to>
                                    </p:set>
                                  </p:childTnLst>
                                </p:cTn>
                              </p:par>
                            </p:childTnLst>
                          </p:cTn>
                        </p:par>
                      </p:childTnLst>
                    </p:cTn>
                  </p:par>
                  <p:par>
                    <p:cTn id="152" fill="hold">
                      <p:stCondLst>
                        <p:cond delay="indefinite"/>
                      </p:stCondLst>
                      <p:childTnLst>
                        <p:par>
                          <p:cTn id="153" fill="hold">
                            <p:stCondLst>
                              <p:cond delay="0"/>
                            </p:stCondLst>
                            <p:childTnLst>
                              <p:par>
                                <p:cTn id="154" presetID="10" presetClass="entr" presetSubtype="0" fill="hold" grpId="0" nodeType="clickEffect">
                                  <p:stCondLst>
                                    <p:cond delay="0"/>
                                  </p:stCondLst>
                                  <p:childTnLst>
                                    <p:set>
                                      <p:cBhvr>
                                        <p:cTn id="155" dur="1" fill="hold">
                                          <p:stCondLst>
                                            <p:cond delay="0"/>
                                          </p:stCondLst>
                                        </p:cTn>
                                        <p:tgtEl>
                                          <p:spTgt spid="12"/>
                                        </p:tgtEl>
                                        <p:attrNameLst>
                                          <p:attrName>style.visibility</p:attrName>
                                        </p:attrNameLst>
                                      </p:cBhvr>
                                      <p:to>
                                        <p:strVal val="visible"/>
                                      </p:to>
                                    </p:set>
                                    <p:animEffect transition="in" filter="fade">
                                      <p:cBhvr>
                                        <p:cTn id="156" dur="500"/>
                                        <p:tgtEl>
                                          <p:spTgt spid="12"/>
                                        </p:tgtEl>
                                      </p:cBhvr>
                                    </p:animEffect>
                                  </p:childTnLst>
                                </p:cTn>
                              </p:par>
                              <p:par>
                                <p:cTn id="157" presetID="10" presetClass="entr" presetSubtype="0" fill="hold" grpId="0" nodeType="withEffect">
                                  <p:stCondLst>
                                    <p:cond delay="0"/>
                                  </p:stCondLst>
                                  <p:childTnLst>
                                    <p:set>
                                      <p:cBhvr>
                                        <p:cTn id="158" dur="1" fill="hold">
                                          <p:stCondLst>
                                            <p:cond delay="0"/>
                                          </p:stCondLst>
                                        </p:cTn>
                                        <p:tgtEl>
                                          <p:spTgt spid="13"/>
                                        </p:tgtEl>
                                        <p:attrNameLst>
                                          <p:attrName>style.visibility</p:attrName>
                                        </p:attrNameLst>
                                      </p:cBhvr>
                                      <p:to>
                                        <p:strVal val="visible"/>
                                      </p:to>
                                    </p:set>
                                    <p:animEffect transition="in" filter="fade">
                                      <p:cBhvr>
                                        <p:cTn id="15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20" grpId="0" animBg="1"/>
      <p:bldP spid="20" grpId="1" animBg="1"/>
      <p:bldP spid="20" grpId="2" animBg="1"/>
      <p:bldP spid="20" grpId="3" animBg="1"/>
      <p:bldP spid="21" grpId="0" animBg="1"/>
      <p:bldP spid="21" grpId="1" animBg="1"/>
      <p:bldP spid="21" grpId="2" animBg="1"/>
      <p:bldP spid="21" grpId="3" animBg="1"/>
      <p:bldP spid="22" grpId="0" animBg="1"/>
      <p:bldP spid="22" grpId="1" animBg="1"/>
      <p:bldP spid="22" grpId="2" animBg="1"/>
      <p:bldP spid="22" grpId="3" animBg="1"/>
      <p:bldP spid="23" grpId="0"/>
      <p:bldP spid="23" grpId="1"/>
      <p:bldP spid="35" grpId="0" animBg="1"/>
      <p:bldP spid="35" grpId="1" animBg="1"/>
      <p:bldP spid="35" grpId="2" animBg="1"/>
      <p:bldP spid="35" grpId="3" animBg="1"/>
      <p:bldP spid="36" grpId="0" animBg="1"/>
      <p:bldP spid="36" grpId="1" animBg="1"/>
      <p:bldP spid="36" grpId="2" animBg="1"/>
      <p:bldP spid="36" grpId="3" animBg="1"/>
      <p:bldP spid="37" grpId="0" animBg="1"/>
      <p:bldP spid="37" grpId="1" animBg="1"/>
      <p:bldP spid="37" grpId="2" animBg="1"/>
      <p:bldP spid="37" grpId="3" animBg="1"/>
      <p:bldP spid="37" grpId="4" animBg="1"/>
      <p:bldP spid="37" grpId="5"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altLang="en-US" sz="4800" dirty="0"/>
              <a:t>Outline</a:t>
            </a:r>
          </a:p>
        </p:txBody>
      </p:sp>
      <p:sp>
        <p:nvSpPr>
          <p:cNvPr id="7173" name="Slide Number Placeholder 4"/>
          <p:cNvSpPr>
            <a:spLocks noGrp="1"/>
          </p:cNvSpPr>
          <p:nvPr>
            <p:ph type="sldNum" sz="quarter" idx="11"/>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F22F892-648D-43CC-8C29-2FF410E22ECF}" type="slidenum">
              <a:rPr lang="en-US" altLang="en-US">
                <a:solidFill>
                  <a:srgbClr val="5F5F5F"/>
                </a:solidFill>
              </a:rPr>
              <a:pPr/>
              <a:t>33</a:t>
            </a:fld>
            <a:endParaRPr lang="en-US" altLang="en-US">
              <a:solidFill>
                <a:srgbClr val="5F5F5F"/>
              </a:solidFill>
            </a:endParaRPr>
          </a:p>
        </p:txBody>
      </p:sp>
      <p:sp>
        <p:nvSpPr>
          <p:cNvPr id="2" name="TextBox 1"/>
          <p:cNvSpPr txBox="1"/>
          <p:nvPr/>
        </p:nvSpPr>
        <p:spPr>
          <a:xfrm>
            <a:off x="304800" y="914400"/>
            <a:ext cx="8458200" cy="5139869"/>
          </a:xfrm>
          <a:prstGeom prst="rect">
            <a:avLst/>
          </a:prstGeom>
          <a:noFill/>
        </p:spPr>
        <p:txBody>
          <a:bodyPr wrap="square" rtlCol="0">
            <a:spAutoFit/>
          </a:bodyPr>
          <a:lstStyle/>
          <a:p>
            <a:pPr marL="342900" indent="-342900">
              <a:spcBef>
                <a:spcPts val="800"/>
              </a:spcBef>
              <a:spcAft>
                <a:spcPts val="800"/>
              </a:spcAft>
              <a:buFont typeface="+mj-lt"/>
              <a:buAutoNum type="arabicPeriod"/>
            </a:pPr>
            <a:r>
              <a:rPr lang="en-US" sz="3600" dirty="0">
                <a:solidFill>
                  <a:schemeClr val="bg1">
                    <a:lumMod val="50000"/>
                  </a:schemeClr>
                </a:solidFill>
                <a:latin typeface="+mn-lt"/>
              </a:rPr>
              <a:t> DRAM Basics &amp; Motivation</a:t>
            </a:r>
          </a:p>
          <a:p>
            <a:pPr marL="342900" indent="-342900">
              <a:spcBef>
                <a:spcPts val="800"/>
              </a:spcBef>
              <a:spcAft>
                <a:spcPts val="800"/>
              </a:spcAft>
              <a:buFont typeface="+mj-lt"/>
              <a:buAutoNum type="arabicPeriod"/>
            </a:pPr>
            <a:r>
              <a:rPr lang="en-US" sz="3600" dirty="0">
                <a:solidFill>
                  <a:schemeClr val="bg1">
                    <a:lumMod val="50000"/>
                  </a:schemeClr>
                </a:solidFill>
                <a:latin typeface="+mn-lt"/>
              </a:rPr>
              <a:t> </a:t>
            </a:r>
            <a:r>
              <a:rPr lang="en-US" sz="3600" dirty="0" err="1">
                <a:solidFill>
                  <a:schemeClr val="bg1">
                    <a:lumMod val="50000"/>
                  </a:schemeClr>
                </a:solidFill>
                <a:latin typeface="+mn-lt"/>
              </a:rPr>
              <a:t>SoftMC</a:t>
            </a:r>
            <a:endParaRPr lang="en-US" sz="3600" dirty="0">
              <a:solidFill>
                <a:schemeClr val="bg1">
                  <a:lumMod val="50000"/>
                </a:schemeClr>
              </a:solidFill>
              <a:latin typeface="+mn-lt"/>
            </a:endParaRPr>
          </a:p>
          <a:p>
            <a:pPr marL="342900" indent="-342900">
              <a:spcBef>
                <a:spcPts val="800"/>
              </a:spcBef>
              <a:spcAft>
                <a:spcPts val="800"/>
              </a:spcAft>
              <a:buFont typeface="+mj-lt"/>
              <a:buAutoNum type="arabicPeriod"/>
            </a:pPr>
            <a:r>
              <a:rPr lang="en-US" sz="3600" dirty="0">
                <a:solidFill>
                  <a:srgbClr val="C00000"/>
                </a:solidFill>
                <a:latin typeface="+mn-lt"/>
              </a:rPr>
              <a:t> Use Cases</a:t>
            </a:r>
          </a:p>
          <a:p>
            <a:pPr marL="1028700" lvl="1" indent="-571500">
              <a:spcBef>
                <a:spcPts val="800"/>
              </a:spcBef>
              <a:spcAft>
                <a:spcPts val="800"/>
              </a:spcAft>
              <a:buFont typeface="Cambria" panose="02040503050406030204" pitchFamily="18" charset="0"/>
              <a:buChar char="–"/>
            </a:pPr>
            <a:r>
              <a:rPr lang="en-US" sz="3600" dirty="0">
                <a:solidFill>
                  <a:srgbClr val="C00000"/>
                </a:solidFill>
                <a:latin typeface="+mn-lt"/>
              </a:rPr>
              <a:t> </a:t>
            </a:r>
            <a:r>
              <a:rPr lang="en-US" sz="3200" dirty="0">
                <a:solidFill>
                  <a:srgbClr val="C00000"/>
                </a:solidFill>
                <a:latin typeface="+mn-lt"/>
              </a:rPr>
              <a:t>Retention Time Distribution Study</a:t>
            </a:r>
          </a:p>
          <a:p>
            <a:pPr marL="1028700" lvl="1" indent="-571500">
              <a:spcBef>
                <a:spcPts val="800"/>
              </a:spcBef>
              <a:spcAft>
                <a:spcPts val="800"/>
              </a:spcAft>
              <a:buFont typeface="Cambria" panose="02040503050406030204" pitchFamily="18" charset="0"/>
              <a:buChar char="–"/>
            </a:pPr>
            <a:r>
              <a:rPr lang="en-US" sz="3200" dirty="0">
                <a:solidFill>
                  <a:schemeClr val="tx1">
                    <a:lumMod val="50000"/>
                    <a:lumOff val="50000"/>
                  </a:schemeClr>
                </a:solidFill>
                <a:latin typeface="+mn-lt"/>
              </a:rPr>
              <a:t> Evaluating Recently-Proposed Ideas</a:t>
            </a:r>
          </a:p>
          <a:p>
            <a:pPr marL="342900" indent="-342900">
              <a:spcBef>
                <a:spcPts val="800"/>
              </a:spcBef>
              <a:spcAft>
                <a:spcPts val="800"/>
              </a:spcAft>
              <a:buFont typeface="+mj-lt"/>
              <a:buAutoNum type="arabicPeriod"/>
            </a:pPr>
            <a:r>
              <a:rPr lang="en-US" sz="3600" dirty="0">
                <a:solidFill>
                  <a:schemeClr val="tx1">
                    <a:lumMod val="50000"/>
                    <a:lumOff val="50000"/>
                  </a:schemeClr>
                </a:solidFill>
                <a:latin typeface="+mn-lt"/>
              </a:rPr>
              <a:t> Future Research Directions</a:t>
            </a:r>
          </a:p>
          <a:p>
            <a:pPr marL="342900" indent="-342900">
              <a:spcBef>
                <a:spcPts val="800"/>
              </a:spcBef>
              <a:spcAft>
                <a:spcPts val="800"/>
              </a:spcAft>
              <a:buFont typeface="+mj-lt"/>
              <a:buAutoNum type="arabicPeriod"/>
            </a:pPr>
            <a:r>
              <a:rPr lang="en-US" sz="3600" dirty="0">
                <a:solidFill>
                  <a:schemeClr val="tx1">
                    <a:lumMod val="50000"/>
                    <a:lumOff val="50000"/>
                  </a:schemeClr>
                </a:solidFill>
                <a:latin typeface="+mn-lt"/>
              </a:rPr>
              <a:t> Conclusion</a:t>
            </a:r>
          </a:p>
        </p:txBody>
      </p:sp>
    </p:spTree>
    <p:extLst>
      <p:ext uri="{BB962C8B-B14F-4D97-AF65-F5344CB8AC3E}">
        <p14:creationId xmlns:p14="http://schemas.microsoft.com/office/powerpoint/2010/main" val="3099948251"/>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Retention Time Distribution Study</a:t>
            </a:r>
          </a:p>
        </p:txBody>
      </p:sp>
      <p:sp>
        <p:nvSpPr>
          <p:cNvPr id="5" name="Slide Number Placeholder 4"/>
          <p:cNvSpPr>
            <a:spLocks noGrp="1"/>
          </p:cNvSpPr>
          <p:nvPr>
            <p:ph type="sldNum" sz="quarter" idx="11"/>
          </p:nvPr>
        </p:nvSpPr>
        <p:spPr/>
        <p:txBody>
          <a:bodyPr/>
          <a:lstStyle/>
          <a:p>
            <a:pPr>
              <a:defRPr/>
            </a:pPr>
            <a:fld id="{9C6405EB-A0CD-489A-8152-61CB2DF54052}" type="slidenum">
              <a:rPr lang="en-US" altLang="en-US" smtClean="0"/>
              <a:pPr>
                <a:defRPr/>
              </a:pPr>
              <a:t>34</a:t>
            </a:fld>
            <a:endParaRPr lang="en-US" altLang="en-US"/>
          </a:p>
        </p:txBody>
      </p:sp>
      <p:sp>
        <p:nvSpPr>
          <p:cNvPr id="11" name="Rectangle: Rounded Corners 10"/>
          <p:cNvSpPr/>
          <p:nvPr/>
        </p:nvSpPr>
        <p:spPr bwMode="auto">
          <a:xfrm>
            <a:off x="6934200" y="3207769"/>
            <a:ext cx="1828800" cy="762000"/>
          </a:xfrm>
          <a:prstGeom prst="roundRect">
            <a:avLst/>
          </a:prstGeom>
          <a:noFill/>
          <a:ln w="19050"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a:ln>
                  <a:noFill/>
                </a:ln>
                <a:solidFill>
                  <a:srgbClr val="336699"/>
                </a:solidFill>
                <a:effectLst/>
                <a:latin typeface="+mn-lt"/>
              </a:rPr>
              <a:t>Increase the refresh interval</a:t>
            </a:r>
          </a:p>
        </p:txBody>
      </p:sp>
      <p:sp>
        <p:nvSpPr>
          <p:cNvPr id="12" name="Rectangle: Rounded Corners 11"/>
          <p:cNvSpPr/>
          <p:nvPr/>
        </p:nvSpPr>
        <p:spPr bwMode="auto">
          <a:xfrm>
            <a:off x="5712909" y="3202629"/>
            <a:ext cx="1090032" cy="762000"/>
          </a:xfrm>
          <a:prstGeom prst="roundRect">
            <a:avLst/>
          </a:prstGeom>
          <a:noFill/>
          <a:ln w="19050"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a:ln>
                  <a:noFill/>
                </a:ln>
                <a:solidFill>
                  <a:srgbClr val="336699"/>
                </a:solidFill>
                <a:effectLst/>
                <a:latin typeface="+mn-lt"/>
              </a:rPr>
              <a:t>Observe Errors</a:t>
            </a:r>
          </a:p>
        </p:txBody>
      </p:sp>
      <p:sp>
        <p:nvSpPr>
          <p:cNvPr id="13" name="Rectangle: Rounded Corners 12"/>
          <p:cNvSpPr/>
          <p:nvPr/>
        </p:nvSpPr>
        <p:spPr bwMode="auto">
          <a:xfrm>
            <a:off x="4491618" y="3205199"/>
            <a:ext cx="1090032" cy="762000"/>
          </a:xfrm>
          <a:prstGeom prst="roundRect">
            <a:avLst/>
          </a:prstGeom>
          <a:noFill/>
          <a:ln w="19050"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a:ln>
                  <a:noFill/>
                </a:ln>
                <a:solidFill>
                  <a:srgbClr val="336699"/>
                </a:solidFill>
                <a:effectLst/>
                <a:latin typeface="+mn-lt"/>
              </a:rPr>
              <a:t>Read Back</a:t>
            </a:r>
          </a:p>
        </p:txBody>
      </p:sp>
      <p:sp>
        <p:nvSpPr>
          <p:cNvPr id="14" name="Rectangle: Rounded Corners 13"/>
          <p:cNvSpPr/>
          <p:nvPr/>
        </p:nvSpPr>
        <p:spPr bwMode="auto">
          <a:xfrm>
            <a:off x="2302959" y="3212908"/>
            <a:ext cx="2057400" cy="762000"/>
          </a:xfrm>
          <a:prstGeom prst="roundRect">
            <a:avLst/>
          </a:prstGeom>
          <a:noFill/>
          <a:ln w="19050"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a:ln>
                  <a:noFill/>
                </a:ln>
                <a:solidFill>
                  <a:srgbClr val="336699"/>
                </a:solidFill>
                <a:effectLst/>
                <a:latin typeface="+mn-lt"/>
              </a:rPr>
              <a:t>Wait </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a:ln>
                  <a:noFill/>
                </a:ln>
                <a:solidFill>
                  <a:srgbClr val="336699"/>
                </a:solidFill>
                <a:effectLst/>
                <a:latin typeface="+mn-lt"/>
              </a:rPr>
              <a:t>(Refresh Interval)</a:t>
            </a:r>
          </a:p>
        </p:txBody>
      </p:sp>
      <p:sp>
        <p:nvSpPr>
          <p:cNvPr id="15" name="Rectangle: Rounded Corners 14"/>
          <p:cNvSpPr/>
          <p:nvPr/>
        </p:nvSpPr>
        <p:spPr bwMode="auto">
          <a:xfrm>
            <a:off x="304800" y="3210339"/>
            <a:ext cx="1866900" cy="762000"/>
          </a:xfrm>
          <a:prstGeom prst="roundRect">
            <a:avLst/>
          </a:prstGeom>
          <a:noFill/>
          <a:ln w="19050"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a:ln>
                  <a:noFill/>
                </a:ln>
                <a:solidFill>
                  <a:srgbClr val="336699"/>
                </a:solidFill>
                <a:effectLst/>
                <a:latin typeface="+mn-lt"/>
              </a:rPr>
              <a:t>Write Reference Data to a Row</a:t>
            </a:r>
          </a:p>
        </p:txBody>
      </p:sp>
      <p:cxnSp>
        <p:nvCxnSpPr>
          <p:cNvPr id="18" name="Connector: Curved 17"/>
          <p:cNvCxnSpPr>
            <a:cxnSpLocks/>
            <a:stCxn id="15" idx="0"/>
            <a:endCxn id="14" idx="0"/>
          </p:cNvCxnSpPr>
          <p:nvPr/>
        </p:nvCxnSpPr>
        <p:spPr bwMode="auto">
          <a:xfrm rot="16200000" flipH="1">
            <a:off x="2283669" y="2164919"/>
            <a:ext cx="2569" cy="2093409"/>
          </a:xfrm>
          <a:prstGeom prst="curvedConnector3">
            <a:avLst>
              <a:gd name="adj1" fmla="val -24958933"/>
            </a:avLst>
          </a:prstGeom>
          <a:solidFill>
            <a:schemeClr val="accent1"/>
          </a:solidFill>
          <a:ln w="28575" cap="flat" cmpd="sng" algn="ctr">
            <a:solidFill>
              <a:srgbClr val="C00000"/>
            </a:solidFill>
            <a:prstDash val="sysDash"/>
            <a:round/>
            <a:headEnd type="none" w="med" len="med"/>
            <a:tailEnd type="triangle" w="lg"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Connector: Curved 20"/>
          <p:cNvCxnSpPr>
            <a:cxnSpLocks/>
            <a:stCxn id="14" idx="0"/>
            <a:endCxn id="13" idx="0"/>
          </p:cNvCxnSpPr>
          <p:nvPr/>
        </p:nvCxnSpPr>
        <p:spPr bwMode="auto">
          <a:xfrm rot="5400000" flipH="1" flipV="1">
            <a:off x="4180292" y="2356567"/>
            <a:ext cx="7709" cy="1704975"/>
          </a:xfrm>
          <a:prstGeom prst="curvedConnector3">
            <a:avLst>
              <a:gd name="adj1" fmla="val 8562135"/>
            </a:avLst>
          </a:prstGeom>
          <a:solidFill>
            <a:schemeClr val="accent1"/>
          </a:solidFill>
          <a:ln w="28575" cap="flat" cmpd="sng" algn="ctr">
            <a:solidFill>
              <a:srgbClr val="C00000"/>
            </a:solidFill>
            <a:prstDash val="sysDash"/>
            <a:round/>
            <a:headEnd type="none" w="med" len="med"/>
            <a:tailEnd type="triangle" w="lg"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Connector: Curved 24"/>
          <p:cNvCxnSpPr>
            <a:cxnSpLocks/>
            <a:stCxn id="13" idx="0"/>
            <a:endCxn id="12" idx="0"/>
          </p:cNvCxnSpPr>
          <p:nvPr/>
        </p:nvCxnSpPr>
        <p:spPr bwMode="auto">
          <a:xfrm rot="5400000" flipH="1" flipV="1">
            <a:off x="5645994" y="2593269"/>
            <a:ext cx="2570" cy="1221291"/>
          </a:xfrm>
          <a:prstGeom prst="curvedConnector3">
            <a:avLst>
              <a:gd name="adj1" fmla="val 26784825"/>
            </a:avLst>
          </a:prstGeom>
          <a:solidFill>
            <a:schemeClr val="accent1"/>
          </a:solidFill>
          <a:ln w="28575" cap="flat" cmpd="sng" algn="ctr">
            <a:solidFill>
              <a:srgbClr val="C00000"/>
            </a:solidFill>
            <a:prstDash val="sysDash"/>
            <a:round/>
            <a:headEnd type="none" w="med" len="med"/>
            <a:tailEnd type="triangle" w="lg"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 name="Connector: Curved 28"/>
          <p:cNvCxnSpPr>
            <a:cxnSpLocks/>
            <a:stCxn id="12" idx="0"/>
            <a:endCxn id="11" idx="0"/>
          </p:cNvCxnSpPr>
          <p:nvPr/>
        </p:nvCxnSpPr>
        <p:spPr bwMode="auto">
          <a:xfrm rot="16200000" flipH="1">
            <a:off x="7050692" y="2409862"/>
            <a:ext cx="5140" cy="1590675"/>
          </a:xfrm>
          <a:prstGeom prst="curvedConnector3">
            <a:avLst>
              <a:gd name="adj1" fmla="val -12691576"/>
            </a:avLst>
          </a:prstGeom>
          <a:solidFill>
            <a:schemeClr val="accent1"/>
          </a:solidFill>
          <a:ln w="28575" cap="flat" cmpd="sng" algn="ctr">
            <a:solidFill>
              <a:srgbClr val="C00000"/>
            </a:solidFill>
            <a:prstDash val="sysDash"/>
            <a:round/>
            <a:headEnd type="none" w="med" len="med"/>
            <a:tailEnd type="triangle" w="lg"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Connector: Curved 32"/>
          <p:cNvCxnSpPr>
            <a:cxnSpLocks/>
            <a:stCxn id="11" idx="2"/>
            <a:endCxn id="15" idx="2"/>
          </p:cNvCxnSpPr>
          <p:nvPr/>
        </p:nvCxnSpPr>
        <p:spPr bwMode="auto">
          <a:xfrm rot="5400000">
            <a:off x="4542140" y="665879"/>
            <a:ext cx="2570" cy="6610350"/>
          </a:xfrm>
          <a:prstGeom prst="curvedConnector3">
            <a:avLst>
              <a:gd name="adj1" fmla="val 22445837"/>
            </a:avLst>
          </a:prstGeom>
          <a:solidFill>
            <a:schemeClr val="accent1"/>
          </a:solidFill>
          <a:ln w="28575" cap="flat" cmpd="sng" algn="ctr">
            <a:solidFill>
              <a:srgbClr val="C00000"/>
            </a:solidFill>
            <a:prstDash val="sysDash"/>
            <a:round/>
            <a:headEnd type="none" w="med" len="med"/>
            <a:tailEnd type="triangle" w="lg"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7" name="Picture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2291" y="2057400"/>
            <a:ext cx="5761236" cy="2706328"/>
          </a:xfrm>
          <a:prstGeom prst="rect">
            <a:avLst/>
          </a:prstGeom>
          <a:ln>
            <a:solidFill>
              <a:schemeClr val="bg1">
                <a:lumMod val="50000"/>
              </a:schemeClr>
            </a:solidFill>
          </a:ln>
        </p:spPr>
      </p:pic>
      <p:cxnSp>
        <p:nvCxnSpPr>
          <p:cNvPr id="39" name="Straight Connector 38"/>
          <p:cNvCxnSpPr/>
          <p:nvPr/>
        </p:nvCxnSpPr>
        <p:spPr bwMode="auto">
          <a:xfrm flipV="1">
            <a:off x="2156016" y="2115779"/>
            <a:ext cx="610646" cy="1086850"/>
          </a:xfrm>
          <a:prstGeom prst="line">
            <a:avLst/>
          </a:prstGeom>
          <a:solidFill>
            <a:schemeClr val="accent1"/>
          </a:solidFill>
          <a:ln w="28575" cap="flat" cmpd="sng" algn="ctr">
            <a:solidFill>
              <a:schemeClr val="bg1">
                <a:lumMod val="50000"/>
              </a:schemeClr>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Straight Connector 39"/>
          <p:cNvCxnSpPr>
            <a:cxnSpLocks/>
          </p:cNvCxnSpPr>
          <p:nvPr/>
        </p:nvCxnSpPr>
        <p:spPr bwMode="auto">
          <a:xfrm>
            <a:off x="2152036" y="3954797"/>
            <a:ext cx="660591" cy="764569"/>
          </a:xfrm>
          <a:prstGeom prst="line">
            <a:avLst/>
          </a:prstGeom>
          <a:solidFill>
            <a:schemeClr val="accent1"/>
          </a:solidFill>
          <a:ln w="28575" cap="flat" cmpd="sng" algn="ctr">
            <a:solidFill>
              <a:schemeClr val="bg1">
                <a:lumMod val="50000"/>
              </a:schemeClr>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TextBox 2"/>
          <p:cNvSpPr txBox="1"/>
          <p:nvPr/>
        </p:nvSpPr>
        <p:spPr>
          <a:xfrm>
            <a:off x="609600" y="5181600"/>
            <a:ext cx="8001000" cy="523220"/>
          </a:xfrm>
          <a:prstGeom prst="rect">
            <a:avLst/>
          </a:prstGeom>
          <a:noFill/>
        </p:spPr>
        <p:txBody>
          <a:bodyPr wrap="square" rtlCol="0">
            <a:spAutoFit/>
          </a:bodyPr>
          <a:lstStyle/>
          <a:p>
            <a:pPr algn="ctr"/>
            <a:r>
              <a:rPr lang="en-US" sz="2800" i="1" u="sng" dirty="0">
                <a:latin typeface="+mn-lt"/>
              </a:rPr>
              <a:t>Can be implemented with just ~100 lines of code</a:t>
            </a:r>
          </a:p>
        </p:txBody>
      </p:sp>
    </p:spTree>
    <p:extLst>
      <p:ext uri="{BB962C8B-B14F-4D97-AF65-F5344CB8AC3E}">
        <p14:creationId xmlns:p14="http://schemas.microsoft.com/office/powerpoint/2010/main" val="324902113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500"/>
                                        <p:tgtEl>
                                          <p:spTgt spid="40"/>
                                        </p:tgtEl>
                                      </p:cBhvr>
                                    </p:animEffect>
                                  </p:childTnLst>
                                </p:cTn>
                              </p:par>
                              <p:par>
                                <p:cTn id="13" presetID="10" presetClass="entr" presetSubtype="0" fill="hold" nodeType="with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childTnLst>
                                </p:cTn>
                              </p:par>
                              <p:par>
                                <p:cTn id="16" presetID="10" presetClass="entr" presetSubtype="0" fill="hold"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500"/>
                                        <p:tgtEl>
                                          <p:spTgt spid="3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nodeType="clickEffect">
                                  <p:stCondLst>
                                    <p:cond delay="0"/>
                                  </p:stCondLst>
                                  <p:childTnLst>
                                    <p:animEffect transition="out" filter="fade">
                                      <p:cBhvr>
                                        <p:cTn id="22" dur="500"/>
                                        <p:tgtEl>
                                          <p:spTgt spid="40"/>
                                        </p:tgtEl>
                                      </p:cBhvr>
                                    </p:animEffect>
                                    <p:set>
                                      <p:cBhvr>
                                        <p:cTn id="23" dur="1" fill="hold">
                                          <p:stCondLst>
                                            <p:cond delay="499"/>
                                          </p:stCondLst>
                                        </p:cTn>
                                        <p:tgtEl>
                                          <p:spTgt spid="40"/>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39"/>
                                        </p:tgtEl>
                                      </p:cBhvr>
                                    </p:animEffect>
                                    <p:set>
                                      <p:cBhvr>
                                        <p:cTn id="26" dur="1" fill="hold">
                                          <p:stCondLst>
                                            <p:cond delay="499"/>
                                          </p:stCondLst>
                                        </p:cTn>
                                        <p:tgtEl>
                                          <p:spTgt spid="39"/>
                                        </p:tgtEl>
                                        <p:attrNameLst>
                                          <p:attrName>style.visibility</p:attrName>
                                        </p:attrNameLst>
                                      </p:cBhvr>
                                      <p:to>
                                        <p:strVal val="hidden"/>
                                      </p:to>
                                    </p:set>
                                  </p:childTnLst>
                                </p:cTn>
                              </p:par>
                              <p:par>
                                <p:cTn id="27" presetID="10" presetClass="exit" presetSubtype="0" fill="hold" nodeType="withEffect">
                                  <p:stCondLst>
                                    <p:cond delay="0"/>
                                  </p:stCondLst>
                                  <p:childTnLst>
                                    <p:animEffect transition="out" filter="fade">
                                      <p:cBhvr>
                                        <p:cTn id="28" dur="500"/>
                                        <p:tgtEl>
                                          <p:spTgt spid="37"/>
                                        </p:tgtEl>
                                      </p:cBhvr>
                                    </p:animEffect>
                                    <p:set>
                                      <p:cBhvr>
                                        <p:cTn id="29" dur="1" fill="hold">
                                          <p:stCondLst>
                                            <p:cond delay="499"/>
                                          </p:stCondLst>
                                        </p:cTn>
                                        <p:tgtEl>
                                          <p:spTgt spid="37"/>
                                        </p:tgtEl>
                                        <p:attrNameLst>
                                          <p:attrName>style.visibility</p:attrName>
                                        </p:attrNameLst>
                                      </p:cBhvr>
                                      <p:to>
                                        <p:strVal val="hidden"/>
                                      </p:to>
                                    </p:set>
                                  </p:childTnLst>
                                </p:cTn>
                              </p:par>
                            </p:childTnLst>
                          </p:cTn>
                        </p:par>
                        <p:par>
                          <p:cTn id="30" fill="hold">
                            <p:stCondLst>
                              <p:cond delay="500"/>
                            </p:stCondLst>
                            <p:childTnLst>
                              <p:par>
                                <p:cTn id="31" presetID="10" presetClass="entr" presetSubtype="0"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fade">
                                      <p:cBhvr>
                                        <p:cTn id="57" dur="500"/>
                                        <p:tgtEl>
                                          <p:spTgt spid="29"/>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fade">
                                      <p:cBhvr>
                                        <p:cTn id="60" dur="500"/>
                                        <p:tgtEl>
                                          <p:spTgt spid="11"/>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33"/>
                                        </p:tgtEl>
                                        <p:attrNameLst>
                                          <p:attrName>style.visibility</p:attrName>
                                        </p:attrNameLst>
                                      </p:cBhvr>
                                      <p:to>
                                        <p:strVal val="visible"/>
                                      </p:to>
                                    </p:set>
                                    <p:animEffect transition="in" filter="fade">
                                      <p:cBhvr>
                                        <p:cTn id="65" dur="500"/>
                                        <p:tgtEl>
                                          <p:spTgt spid="33"/>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3"/>
                                        </p:tgtEl>
                                        <p:attrNameLst>
                                          <p:attrName>style.visibility</p:attrName>
                                        </p:attrNameLst>
                                      </p:cBhvr>
                                      <p:to>
                                        <p:strVal val="visible"/>
                                      </p:to>
                                    </p:set>
                                    <p:animEffect transition="in" filter="fade">
                                      <p:cBhvr>
                                        <p:cTn id="7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Retention Time Test: Results</a:t>
            </a:r>
          </a:p>
        </p:txBody>
      </p:sp>
      <p:sp>
        <p:nvSpPr>
          <p:cNvPr id="5" name="Slide Number Placeholder 4"/>
          <p:cNvSpPr>
            <a:spLocks noGrp="1"/>
          </p:cNvSpPr>
          <p:nvPr>
            <p:ph type="sldNum" sz="quarter" idx="11"/>
          </p:nvPr>
        </p:nvSpPr>
        <p:spPr/>
        <p:txBody>
          <a:bodyPr/>
          <a:lstStyle/>
          <a:p>
            <a:pPr>
              <a:defRPr/>
            </a:pPr>
            <a:fld id="{9C6405EB-A0CD-489A-8152-61CB2DF54052}" type="slidenum">
              <a:rPr lang="en-US" altLang="en-US" smtClean="0"/>
              <a:pPr>
                <a:defRPr/>
              </a:pPr>
              <a:t>35</a:t>
            </a:fld>
            <a:endParaRPr lang="en-US" altLang="en-US"/>
          </a:p>
        </p:txBody>
      </p:sp>
      <p:graphicFrame>
        <p:nvGraphicFramePr>
          <p:cNvPr id="7" name="Chart 6">
            <a:extLst>
              <a:ext uri="{FF2B5EF4-FFF2-40B4-BE49-F238E27FC236}">
                <a16:creationId xmlns:a16="http://schemas.microsoft.com/office/drawing/2014/main" id="{00000000-0008-0000-0000-000002000000}"/>
              </a:ext>
            </a:extLst>
          </p:cNvPr>
          <p:cNvGraphicFramePr>
            <a:graphicFrameLocks/>
          </p:cNvGraphicFramePr>
          <p:nvPr/>
        </p:nvGraphicFramePr>
        <p:xfrm>
          <a:off x="304800" y="1247775"/>
          <a:ext cx="8153400" cy="4543425"/>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3200400" y="1447800"/>
            <a:ext cx="3886200" cy="430887"/>
          </a:xfrm>
          <a:prstGeom prst="rect">
            <a:avLst/>
          </a:prstGeom>
          <a:noFill/>
        </p:spPr>
        <p:txBody>
          <a:bodyPr wrap="square" rtlCol="0">
            <a:spAutoFit/>
          </a:bodyPr>
          <a:lstStyle/>
          <a:p>
            <a:r>
              <a:rPr lang="en-US" sz="2200" i="1" dirty="0">
                <a:solidFill>
                  <a:schemeClr val="tx1">
                    <a:lumMod val="50000"/>
                    <a:lumOff val="50000"/>
                  </a:schemeClr>
                </a:solidFill>
                <a:latin typeface="+mn-lt"/>
              </a:rPr>
              <a:t>@ ~20</a:t>
            </a:r>
            <a:r>
              <a:rPr lang="en-US" sz="2200" i="1" baseline="30000" dirty="0">
                <a:solidFill>
                  <a:schemeClr val="tx1">
                    <a:lumMod val="50000"/>
                    <a:lumOff val="50000"/>
                  </a:schemeClr>
                </a:solidFill>
                <a:latin typeface="+mn-lt"/>
              </a:rPr>
              <a:t>⁰</a:t>
            </a:r>
            <a:r>
              <a:rPr lang="en-US" sz="2200" i="1" dirty="0">
                <a:solidFill>
                  <a:schemeClr val="tx1">
                    <a:lumMod val="50000"/>
                    <a:lumOff val="50000"/>
                  </a:schemeClr>
                </a:solidFill>
                <a:latin typeface="+mn-lt"/>
              </a:rPr>
              <a:t>C (room temperature)</a:t>
            </a:r>
          </a:p>
        </p:txBody>
      </p:sp>
      <p:cxnSp>
        <p:nvCxnSpPr>
          <p:cNvPr id="4" name="Straight Arrow Connector 3"/>
          <p:cNvCxnSpPr/>
          <p:nvPr/>
        </p:nvCxnSpPr>
        <p:spPr bwMode="auto">
          <a:xfrm flipH="1" flipV="1">
            <a:off x="6172200" y="2743200"/>
            <a:ext cx="609600" cy="228600"/>
          </a:xfrm>
          <a:prstGeom prst="straightConnector1">
            <a:avLst/>
          </a:prstGeom>
          <a:solidFill>
            <a:schemeClr val="accent1"/>
          </a:solidFill>
          <a:ln w="38100" cap="flat" cmpd="sng" algn="ctr">
            <a:solidFill>
              <a:srgbClr val="C00000"/>
            </a:solidFill>
            <a:prstDash val="sysDot"/>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TextBox 5"/>
          <p:cNvSpPr txBox="1"/>
          <p:nvPr/>
        </p:nvSpPr>
        <p:spPr>
          <a:xfrm>
            <a:off x="4724400" y="2493202"/>
            <a:ext cx="1600200" cy="461665"/>
          </a:xfrm>
          <a:prstGeom prst="rect">
            <a:avLst/>
          </a:prstGeom>
          <a:noFill/>
        </p:spPr>
        <p:txBody>
          <a:bodyPr wrap="square" rtlCol="0" anchor="ctr">
            <a:spAutoFit/>
          </a:bodyPr>
          <a:lstStyle/>
          <a:p>
            <a:pPr algn="ctr"/>
            <a:r>
              <a:rPr lang="en-US" sz="2400" dirty="0">
                <a:solidFill>
                  <a:srgbClr val="C00000"/>
                </a:solidFill>
                <a:latin typeface="+mn-lt"/>
              </a:rPr>
              <a:t>Module A</a:t>
            </a:r>
          </a:p>
        </p:txBody>
      </p:sp>
      <p:cxnSp>
        <p:nvCxnSpPr>
          <p:cNvPr id="10" name="Straight Arrow Connector 9"/>
          <p:cNvCxnSpPr/>
          <p:nvPr/>
        </p:nvCxnSpPr>
        <p:spPr bwMode="auto">
          <a:xfrm flipH="1" flipV="1">
            <a:off x="6019800" y="3190875"/>
            <a:ext cx="609600" cy="228600"/>
          </a:xfrm>
          <a:prstGeom prst="straightConnector1">
            <a:avLst/>
          </a:prstGeom>
          <a:solidFill>
            <a:schemeClr val="accent1"/>
          </a:solidFill>
          <a:ln w="38100" cap="flat" cmpd="sng" algn="ctr">
            <a:solidFill>
              <a:srgbClr val="008A3E"/>
            </a:solidFill>
            <a:prstDash val="sysDot"/>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TextBox 10"/>
          <p:cNvSpPr txBox="1"/>
          <p:nvPr/>
        </p:nvSpPr>
        <p:spPr>
          <a:xfrm>
            <a:off x="4572000" y="2940877"/>
            <a:ext cx="1600200" cy="461665"/>
          </a:xfrm>
          <a:prstGeom prst="rect">
            <a:avLst/>
          </a:prstGeom>
          <a:noFill/>
        </p:spPr>
        <p:txBody>
          <a:bodyPr wrap="square" rtlCol="0" anchor="ctr">
            <a:spAutoFit/>
          </a:bodyPr>
          <a:lstStyle/>
          <a:p>
            <a:pPr algn="ctr"/>
            <a:r>
              <a:rPr lang="en-US" sz="2400" dirty="0">
                <a:solidFill>
                  <a:srgbClr val="008A3E"/>
                </a:solidFill>
                <a:latin typeface="+mn-lt"/>
              </a:rPr>
              <a:t>Module B</a:t>
            </a:r>
          </a:p>
        </p:txBody>
      </p:sp>
      <p:cxnSp>
        <p:nvCxnSpPr>
          <p:cNvPr id="12" name="Straight Arrow Connector 11"/>
          <p:cNvCxnSpPr/>
          <p:nvPr/>
        </p:nvCxnSpPr>
        <p:spPr bwMode="auto">
          <a:xfrm flipH="1" flipV="1">
            <a:off x="5715000" y="3652540"/>
            <a:ext cx="609600" cy="228600"/>
          </a:xfrm>
          <a:prstGeom prst="straightConnector1">
            <a:avLst/>
          </a:prstGeom>
          <a:solidFill>
            <a:schemeClr val="accent1"/>
          </a:solidFill>
          <a:ln w="38100" cap="flat" cmpd="sng" algn="ctr">
            <a:solidFill>
              <a:srgbClr val="2B0BB5"/>
            </a:solidFill>
            <a:prstDash val="sysDot"/>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TextBox 12"/>
          <p:cNvSpPr txBox="1"/>
          <p:nvPr/>
        </p:nvSpPr>
        <p:spPr>
          <a:xfrm>
            <a:off x="4255911" y="3402542"/>
            <a:ext cx="1600200" cy="461665"/>
          </a:xfrm>
          <a:prstGeom prst="rect">
            <a:avLst/>
          </a:prstGeom>
          <a:noFill/>
        </p:spPr>
        <p:txBody>
          <a:bodyPr wrap="square" rtlCol="0" anchor="ctr">
            <a:spAutoFit/>
          </a:bodyPr>
          <a:lstStyle/>
          <a:p>
            <a:pPr algn="ctr"/>
            <a:r>
              <a:rPr lang="en-US" sz="2400" b="1" dirty="0">
                <a:solidFill>
                  <a:srgbClr val="2B0BB5"/>
                </a:solidFill>
                <a:latin typeface="+mn-lt"/>
              </a:rPr>
              <a:t>Module C</a:t>
            </a:r>
          </a:p>
        </p:txBody>
      </p:sp>
      <p:sp>
        <p:nvSpPr>
          <p:cNvPr id="8" name="Rectangle: Diagonal Corners Snipped 7"/>
          <p:cNvSpPr/>
          <p:nvPr/>
        </p:nvSpPr>
        <p:spPr bwMode="auto">
          <a:xfrm>
            <a:off x="342900" y="3072695"/>
            <a:ext cx="8458200" cy="3124200"/>
          </a:xfrm>
          <a:prstGeom prst="snip2DiagRect">
            <a:avLst/>
          </a:prstGeom>
          <a:solidFill>
            <a:srgbClr val="FFC9C9"/>
          </a:solidFill>
          <a:ln w="57150" cap="flat" cmpd="sng" algn="ctr">
            <a:solidFill>
              <a:srgbClr val="0070C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4400" b="1" i="0" u="none" strike="noStrike" cap="none" normalizeH="0" baseline="0" dirty="0">
                <a:ln>
                  <a:noFill/>
                </a:ln>
                <a:effectLst/>
                <a:latin typeface="+mn-lt"/>
              </a:rPr>
              <a:t>Validates the correctness of the </a:t>
            </a:r>
            <a:r>
              <a:rPr kumimoji="0" lang="en-US" sz="4400" b="1" i="0" u="none" strike="noStrike" cap="none" normalizeH="0" baseline="0" dirty="0" err="1">
                <a:ln>
                  <a:noFill/>
                </a:ln>
                <a:effectLst/>
                <a:latin typeface="+mn-lt"/>
              </a:rPr>
              <a:t>SoftMC</a:t>
            </a:r>
            <a:r>
              <a:rPr kumimoji="0" lang="en-US" sz="4400" b="1" i="0" u="none" strike="noStrike" cap="none" normalizeH="0" baseline="0" dirty="0">
                <a:ln>
                  <a:noFill/>
                </a:ln>
                <a:effectLst/>
                <a:latin typeface="+mn-lt"/>
              </a:rPr>
              <a:t> Infrastructure</a:t>
            </a:r>
          </a:p>
        </p:txBody>
      </p:sp>
    </p:spTree>
    <p:extLst>
      <p:ext uri="{BB962C8B-B14F-4D97-AF65-F5344CB8AC3E}">
        <p14:creationId xmlns:p14="http://schemas.microsoft.com/office/powerpoint/2010/main" val="322482408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altLang="en-US" sz="4800" dirty="0"/>
              <a:t>Outline</a:t>
            </a:r>
          </a:p>
        </p:txBody>
      </p:sp>
      <p:sp>
        <p:nvSpPr>
          <p:cNvPr id="7173" name="Slide Number Placeholder 4"/>
          <p:cNvSpPr>
            <a:spLocks noGrp="1"/>
          </p:cNvSpPr>
          <p:nvPr>
            <p:ph type="sldNum" sz="quarter" idx="11"/>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F22F892-648D-43CC-8C29-2FF410E22ECF}" type="slidenum">
              <a:rPr lang="en-US" altLang="en-US">
                <a:solidFill>
                  <a:srgbClr val="5F5F5F"/>
                </a:solidFill>
              </a:rPr>
              <a:pPr/>
              <a:t>36</a:t>
            </a:fld>
            <a:endParaRPr lang="en-US" altLang="en-US">
              <a:solidFill>
                <a:srgbClr val="5F5F5F"/>
              </a:solidFill>
            </a:endParaRPr>
          </a:p>
        </p:txBody>
      </p:sp>
      <p:sp>
        <p:nvSpPr>
          <p:cNvPr id="2" name="TextBox 1"/>
          <p:cNvSpPr txBox="1"/>
          <p:nvPr/>
        </p:nvSpPr>
        <p:spPr>
          <a:xfrm>
            <a:off x="304800" y="914400"/>
            <a:ext cx="8458200" cy="5139869"/>
          </a:xfrm>
          <a:prstGeom prst="rect">
            <a:avLst/>
          </a:prstGeom>
          <a:noFill/>
        </p:spPr>
        <p:txBody>
          <a:bodyPr wrap="square" rtlCol="0">
            <a:spAutoFit/>
          </a:bodyPr>
          <a:lstStyle/>
          <a:p>
            <a:pPr marL="342900" indent="-342900">
              <a:spcBef>
                <a:spcPts val="800"/>
              </a:spcBef>
              <a:spcAft>
                <a:spcPts val="800"/>
              </a:spcAft>
              <a:buFont typeface="+mj-lt"/>
              <a:buAutoNum type="arabicPeriod"/>
            </a:pPr>
            <a:r>
              <a:rPr lang="en-US" sz="3600" dirty="0">
                <a:solidFill>
                  <a:schemeClr val="bg1">
                    <a:lumMod val="50000"/>
                  </a:schemeClr>
                </a:solidFill>
                <a:latin typeface="+mn-lt"/>
              </a:rPr>
              <a:t> DRAM Basics &amp; Motivation</a:t>
            </a:r>
          </a:p>
          <a:p>
            <a:pPr marL="342900" indent="-342900">
              <a:spcBef>
                <a:spcPts val="800"/>
              </a:spcBef>
              <a:spcAft>
                <a:spcPts val="800"/>
              </a:spcAft>
              <a:buFont typeface="+mj-lt"/>
              <a:buAutoNum type="arabicPeriod"/>
            </a:pPr>
            <a:r>
              <a:rPr lang="en-US" sz="3600" dirty="0">
                <a:solidFill>
                  <a:schemeClr val="bg1">
                    <a:lumMod val="50000"/>
                  </a:schemeClr>
                </a:solidFill>
                <a:latin typeface="+mn-lt"/>
              </a:rPr>
              <a:t> </a:t>
            </a:r>
            <a:r>
              <a:rPr lang="en-US" sz="3600" dirty="0" err="1">
                <a:solidFill>
                  <a:schemeClr val="bg1">
                    <a:lumMod val="50000"/>
                  </a:schemeClr>
                </a:solidFill>
                <a:latin typeface="+mn-lt"/>
              </a:rPr>
              <a:t>SoftMC</a:t>
            </a:r>
            <a:endParaRPr lang="en-US" sz="3600" dirty="0">
              <a:solidFill>
                <a:schemeClr val="bg1">
                  <a:lumMod val="50000"/>
                </a:schemeClr>
              </a:solidFill>
              <a:latin typeface="+mn-lt"/>
            </a:endParaRPr>
          </a:p>
          <a:p>
            <a:pPr marL="342900" indent="-342900">
              <a:spcBef>
                <a:spcPts val="800"/>
              </a:spcBef>
              <a:spcAft>
                <a:spcPts val="800"/>
              </a:spcAft>
              <a:buFont typeface="+mj-lt"/>
              <a:buAutoNum type="arabicPeriod"/>
            </a:pPr>
            <a:r>
              <a:rPr lang="en-US" sz="3600" dirty="0">
                <a:solidFill>
                  <a:srgbClr val="C00000"/>
                </a:solidFill>
                <a:latin typeface="+mn-lt"/>
              </a:rPr>
              <a:t> Use Cases</a:t>
            </a:r>
          </a:p>
          <a:p>
            <a:pPr marL="1028700" lvl="1" indent="-571500">
              <a:spcBef>
                <a:spcPts val="800"/>
              </a:spcBef>
              <a:spcAft>
                <a:spcPts val="800"/>
              </a:spcAft>
              <a:buFont typeface="Cambria" panose="02040503050406030204" pitchFamily="18" charset="0"/>
              <a:buChar char="–"/>
            </a:pPr>
            <a:r>
              <a:rPr lang="en-US" sz="3600" dirty="0">
                <a:solidFill>
                  <a:schemeClr val="bg1">
                    <a:lumMod val="50000"/>
                  </a:schemeClr>
                </a:solidFill>
                <a:latin typeface="+mn-lt"/>
              </a:rPr>
              <a:t> </a:t>
            </a:r>
            <a:r>
              <a:rPr lang="en-US" sz="3200" dirty="0">
                <a:solidFill>
                  <a:schemeClr val="bg1">
                    <a:lumMod val="50000"/>
                  </a:schemeClr>
                </a:solidFill>
                <a:latin typeface="+mn-lt"/>
              </a:rPr>
              <a:t>Retention Time Distribution Study</a:t>
            </a:r>
          </a:p>
          <a:p>
            <a:pPr marL="1028700" lvl="1" indent="-571500">
              <a:spcBef>
                <a:spcPts val="800"/>
              </a:spcBef>
              <a:spcAft>
                <a:spcPts val="800"/>
              </a:spcAft>
              <a:buFont typeface="Cambria" panose="02040503050406030204" pitchFamily="18" charset="0"/>
              <a:buChar char="–"/>
            </a:pPr>
            <a:r>
              <a:rPr lang="en-US" sz="3200" dirty="0">
                <a:solidFill>
                  <a:srgbClr val="C00000"/>
                </a:solidFill>
                <a:latin typeface="+mn-lt"/>
              </a:rPr>
              <a:t> Evaluating Recently-Proposed Ideas</a:t>
            </a:r>
          </a:p>
          <a:p>
            <a:pPr marL="342900" indent="-342900">
              <a:spcBef>
                <a:spcPts val="800"/>
              </a:spcBef>
              <a:spcAft>
                <a:spcPts val="800"/>
              </a:spcAft>
              <a:buFont typeface="+mj-lt"/>
              <a:buAutoNum type="arabicPeriod"/>
            </a:pPr>
            <a:r>
              <a:rPr lang="en-US" sz="3600" dirty="0">
                <a:solidFill>
                  <a:schemeClr val="tx1">
                    <a:lumMod val="50000"/>
                    <a:lumOff val="50000"/>
                  </a:schemeClr>
                </a:solidFill>
                <a:latin typeface="+mn-lt"/>
              </a:rPr>
              <a:t> Future Research Directions</a:t>
            </a:r>
          </a:p>
          <a:p>
            <a:pPr marL="342900" indent="-342900">
              <a:spcBef>
                <a:spcPts val="800"/>
              </a:spcBef>
              <a:spcAft>
                <a:spcPts val="800"/>
              </a:spcAft>
              <a:buFont typeface="+mj-lt"/>
              <a:buAutoNum type="arabicPeriod"/>
            </a:pPr>
            <a:r>
              <a:rPr lang="en-US" sz="3600" dirty="0">
                <a:solidFill>
                  <a:schemeClr val="tx1">
                    <a:lumMod val="50000"/>
                    <a:lumOff val="50000"/>
                  </a:schemeClr>
                </a:solidFill>
                <a:latin typeface="+mn-lt"/>
              </a:rPr>
              <a:t> Conclusion</a:t>
            </a:r>
          </a:p>
        </p:txBody>
      </p:sp>
    </p:spTree>
    <p:extLst>
      <p:ext uri="{BB962C8B-B14F-4D97-AF65-F5344CB8AC3E}">
        <p14:creationId xmlns:p14="http://schemas.microsoft.com/office/powerpoint/2010/main" val="555373041"/>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400" dirty="0"/>
              <a:t>Accessing Highly-charged Cells Faster</a:t>
            </a:r>
          </a:p>
        </p:txBody>
      </p:sp>
      <p:sp>
        <p:nvSpPr>
          <p:cNvPr id="5" name="Slide Number Placeholder 4"/>
          <p:cNvSpPr>
            <a:spLocks noGrp="1"/>
          </p:cNvSpPr>
          <p:nvPr>
            <p:ph type="sldNum" sz="quarter" idx="11"/>
          </p:nvPr>
        </p:nvSpPr>
        <p:spPr/>
        <p:txBody>
          <a:bodyPr/>
          <a:lstStyle/>
          <a:p>
            <a:pPr>
              <a:defRPr/>
            </a:pPr>
            <a:fld id="{9C6405EB-A0CD-489A-8152-61CB2DF54052}" type="slidenum">
              <a:rPr lang="en-US" altLang="en-US" smtClean="0"/>
              <a:pPr>
                <a:defRPr/>
              </a:pPr>
              <a:t>37</a:t>
            </a:fld>
            <a:endParaRPr lang="en-US" altLang="en-US"/>
          </a:p>
        </p:txBody>
      </p:sp>
      <p:sp>
        <p:nvSpPr>
          <p:cNvPr id="6" name="TextBox 5"/>
          <p:cNvSpPr txBox="1"/>
          <p:nvPr/>
        </p:nvSpPr>
        <p:spPr>
          <a:xfrm>
            <a:off x="1626731" y="1752600"/>
            <a:ext cx="2559205" cy="913070"/>
          </a:xfrm>
          <a:prstGeom prst="rect">
            <a:avLst/>
          </a:prstGeom>
          <a:noFill/>
        </p:spPr>
        <p:txBody>
          <a:bodyPr wrap="square" rtlCol="0">
            <a:spAutoFit/>
          </a:bodyPr>
          <a:lstStyle/>
          <a:p>
            <a:pPr algn="ctr"/>
            <a:r>
              <a:rPr lang="en-US" sz="3200" b="1" dirty="0">
                <a:latin typeface="+mn-lt"/>
              </a:rPr>
              <a:t>NUAT</a:t>
            </a:r>
          </a:p>
          <a:p>
            <a:pPr algn="ctr"/>
            <a:r>
              <a:rPr lang="en-US" sz="3000" i="1" baseline="30000" dirty="0">
                <a:latin typeface="+mn-lt"/>
              </a:rPr>
              <a:t>(Shin+, HPCA 2014)</a:t>
            </a:r>
          </a:p>
        </p:txBody>
      </p:sp>
      <p:sp>
        <p:nvSpPr>
          <p:cNvPr id="7" name="TextBox 6"/>
          <p:cNvSpPr txBox="1"/>
          <p:nvPr/>
        </p:nvSpPr>
        <p:spPr>
          <a:xfrm>
            <a:off x="4388005" y="1752600"/>
            <a:ext cx="2850995" cy="897682"/>
          </a:xfrm>
          <a:prstGeom prst="rect">
            <a:avLst/>
          </a:prstGeom>
          <a:noFill/>
        </p:spPr>
        <p:txBody>
          <a:bodyPr wrap="square" rtlCol="0">
            <a:spAutoFit/>
          </a:bodyPr>
          <a:lstStyle/>
          <a:p>
            <a:pPr algn="ctr"/>
            <a:r>
              <a:rPr lang="en-US" sz="3100" b="1" dirty="0" err="1">
                <a:latin typeface="+mn-lt"/>
              </a:rPr>
              <a:t>ChargeCache</a:t>
            </a:r>
            <a:endParaRPr lang="en-US" sz="3100" b="1" dirty="0">
              <a:latin typeface="+mn-lt"/>
            </a:endParaRPr>
          </a:p>
          <a:p>
            <a:pPr algn="ctr"/>
            <a:r>
              <a:rPr lang="en-US" sz="3200" i="1" baseline="30000" dirty="0">
                <a:latin typeface="+mn-lt"/>
              </a:rPr>
              <a:t>(</a:t>
            </a:r>
            <a:r>
              <a:rPr lang="en-US" sz="3000" i="1" baseline="30000" dirty="0">
                <a:latin typeface="+mn-lt"/>
              </a:rPr>
              <a:t>Hassan+, HPCA 2016)</a:t>
            </a:r>
          </a:p>
        </p:txBody>
      </p:sp>
      <p:sp>
        <p:nvSpPr>
          <p:cNvPr id="14" name="TextBox 13"/>
          <p:cNvSpPr txBox="1"/>
          <p:nvPr/>
        </p:nvSpPr>
        <p:spPr>
          <a:xfrm>
            <a:off x="1650845" y="2859844"/>
            <a:ext cx="5766110" cy="1077218"/>
          </a:xfrm>
          <a:prstGeom prst="rect">
            <a:avLst/>
          </a:prstGeom>
          <a:noFill/>
        </p:spPr>
        <p:txBody>
          <a:bodyPr wrap="square" rtlCol="0">
            <a:spAutoFit/>
          </a:bodyPr>
          <a:lstStyle/>
          <a:p>
            <a:pPr algn="ctr"/>
            <a:r>
              <a:rPr lang="en-US" sz="3200" dirty="0">
                <a:latin typeface="+mn-lt"/>
              </a:rPr>
              <a:t>A </a:t>
            </a:r>
            <a:r>
              <a:rPr lang="en-US" sz="3200" dirty="0">
                <a:solidFill>
                  <a:srgbClr val="0070C0"/>
                </a:solidFill>
                <a:latin typeface="+mn-lt"/>
              </a:rPr>
              <a:t>highly-charged</a:t>
            </a:r>
            <a:r>
              <a:rPr lang="en-US" sz="3200" dirty="0">
                <a:latin typeface="+mn-lt"/>
              </a:rPr>
              <a:t> cell can be accessed with </a:t>
            </a:r>
            <a:r>
              <a:rPr lang="en-US" sz="3200" dirty="0">
                <a:solidFill>
                  <a:srgbClr val="008A3E"/>
                </a:solidFill>
                <a:latin typeface="+mn-lt"/>
              </a:rPr>
              <a:t>low latency</a:t>
            </a:r>
          </a:p>
        </p:txBody>
      </p:sp>
      <p:cxnSp>
        <p:nvCxnSpPr>
          <p:cNvPr id="16" name="Straight Connector 15"/>
          <p:cNvCxnSpPr>
            <a:cxnSpLocks/>
          </p:cNvCxnSpPr>
          <p:nvPr/>
        </p:nvCxnSpPr>
        <p:spPr bwMode="auto">
          <a:xfrm>
            <a:off x="1828800" y="2806651"/>
            <a:ext cx="5410200" cy="1"/>
          </a:xfrm>
          <a:prstGeom prst="line">
            <a:avLst/>
          </a:prstGeom>
          <a:solidFill>
            <a:schemeClr val="accent1"/>
          </a:solidFill>
          <a:ln w="28575" cap="flat" cmpd="sng" algn="ctr">
            <a:solidFill>
              <a:schemeClr val="tx1">
                <a:lumMod val="50000"/>
                <a:lumOff val="50000"/>
              </a:schemeClr>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46014850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3" name="Straight Connector 122"/>
          <p:cNvCxnSpPr/>
          <p:nvPr/>
        </p:nvCxnSpPr>
        <p:spPr bwMode="auto">
          <a:xfrm flipV="1">
            <a:off x="3619119" y="3487230"/>
            <a:ext cx="0" cy="981304"/>
          </a:xfrm>
          <a:prstGeom prst="line">
            <a:avLst/>
          </a:prstGeom>
          <a:solidFill>
            <a:schemeClr val="accent1"/>
          </a:solidFill>
          <a:ln w="9525" cap="flat" cmpd="sng" algn="ctr">
            <a:solidFill>
              <a:schemeClr val="tx1">
                <a:lumMod val="65000"/>
                <a:lumOff val="3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6" name="Straight Connector 95"/>
          <p:cNvCxnSpPr>
            <a:cxnSpLocks/>
          </p:cNvCxnSpPr>
          <p:nvPr/>
        </p:nvCxnSpPr>
        <p:spPr bwMode="auto">
          <a:xfrm flipV="1">
            <a:off x="5960443" y="3487231"/>
            <a:ext cx="252" cy="2062190"/>
          </a:xfrm>
          <a:prstGeom prst="line">
            <a:avLst/>
          </a:prstGeom>
          <a:solidFill>
            <a:schemeClr val="accent1"/>
          </a:solidFill>
          <a:ln w="9525" cap="flat" cmpd="sng" algn="ctr">
            <a:solidFill>
              <a:schemeClr val="tx1">
                <a:lumMod val="65000"/>
                <a:lumOff val="3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5" name="Straight Connector 94"/>
          <p:cNvCxnSpPr>
            <a:cxnSpLocks/>
          </p:cNvCxnSpPr>
          <p:nvPr/>
        </p:nvCxnSpPr>
        <p:spPr bwMode="auto">
          <a:xfrm flipH="1" flipV="1">
            <a:off x="1522043" y="3479062"/>
            <a:ext cx="1957" cy="2070359"/>
          </a:xfrm>
          <a:prstGeom prst="line">
            <a:avLst/>
          </a:prstGeom>
          <a:solidFill>
            <a:schemeClr val="accent1"/>
          </a:solidFill>
          <a:ln w="9525" cap="flat" cmpd="sng" algn="ctr">
            <a:solidFill>
              <a:schemeClr val="tx1">
                <a:lumMod val="65000"/>
                <a:lumOff val="3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Title 1"/>
          <p:cNvSpPr>
            <a:spLocks noGrp="1"/>
          </p:cNvSpPr>
          <p:nvPr>
            <p:ph type="title"/>
          </p:nvPr>
        </p:nvSpPr>
        <p:spPr>
          <a:xfrm>
            <a:off x="141012" y="48601"/>
            <a:ext cx="8534400" cy="914400"/>
          </a:xfrm>
        </p:spPr>
        <p:txBody>
          <a:bodyPr/>
          <a:lstStyle/>
          <a:p>
            <a:r>
              <a:rPr lang="en-US" sz="3000" dirty="0"/>
              <a:t>How a Highly-Charged Cell Is Accessed Faster?</a:t>
            </a:r>
          </a:p>
        </p:txBody>
      </p:sp>
      <p:sp>
        <p:nvSpPr>
          <p:cNvPr id="5" name="Slide Number Placeholder 4"/>
          <p:cNvSpPr>
            <a:spLocks noGrp="1"/>
          </p:cNvSpPr>
          <p:nvPr>
            <p:ph type="sldNum" sz="quarter" idx="11"/>
          </p:nvPr>
        </p:nvSpPr>
        <p:spPr/>
        <p:txBody>
          <a:bodyPr/>
          <a:lstStyle/>
          <a:p>
            <a:pPr>
              <a:defRPr/>
            </a:pPr>
            <a:fld id="{9C6405EB-A0CD-489A-8152-61CB2DF54052}" type="slidenum">
              <a:rPr lang="en-US" altLang="en-US" smtClean="0"/>
              <a:pPr>
                <a:defRPr/>
              </a:pPr>
              <a:t>38</a:t>
            </a:fld>
            <a:endParaRPr lang="en-US" altLang="en-US"/>
          </a:p>
        </p:txBody>
      </p:sp>
      <p:sp>
        <p:nvSpPr>
          <p:cNvPr id="6" name="Round Diagonal Corner Rectangle 5"/>
          <p:cNvSpPr/>
          <p:nvPr/>
        </p:nvSpPr>
        <p:spPr bwMode="auto">
          <a:xfrm>
            <a:off x="472440" y="3953574"/>
            <a:ext cx="1280160" cy="389826"/>
          </a:xfrm>
          <a:prstGeom prst="round2DiagRect">
            <a:avLst/>
          </a:prstGeom>
          <a:solidFill>
            <a:srgbClr val="FFFFCC">
              <a:alpha val="6902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300" b="0" i="0" u="none" strike="noStrike" cap="none" normalizeH="0" baseline="0" dirty="0">
                <a:ln>
                  <a:noFill/>
                </a:ln>
                <a:solidFill>
                  <a:schemeClr val="tx1"/>
                </a:solidFill>
                <a:effectLst/>
                <a:latin typeface="+mn-lt"/>
              </a:rPr>
              <a:t>Activate</a:t>
            </a:r>
          </a:p>
        </p:txBody>
      </p:sp>
      <p:cxnSp>
        <p:nvCxnSpPr>
          <p:cNvPr id="8" name="Straight Arrow Connector 7"/>
          <p:cNvCxnSpPr/>
          <p:nvPr/>
        </p:nvCxnSpPr>
        <p:spPr bwMode="auto">
          <a:xfrm>
            <a:off x="1524000" y="3365634"/>
            <a:ext cx="6858000" cy="0"/>
          </a:xfrm>
          <a:prstGeom prst="straightConnector1">
            <a:avLst/>
          </a:prstGeom>
          <a:solidFill>
            <a:schemeClr val="accent1"/>
          </a:solidFill>
          <a:ln w="2857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Straight Connector 10"/>
          <p:cNvCxnSpPr/>
          <p:nvPr/>
        </p:nvCxnSpPr>
        <p:spPr bwMode="auto">
          <a:xfrm>
            <a:off x="1524000" y="3289434"/>
            <a:ext cx="0" cy="15240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Straight Connector 25"/>
          <p:cNvCxnSpPr/>
          <p:nvPr/>
        </p:nvCxnSpPr>
        <p:spPr bwMode="auto">
          <a:xfrm>
            <a:off x="3619119" y="3289434"/>
            <a:ext cx="0" cy="15240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Straight Connector 27"/>
          <p:cNvCxnSpPr/>
          <p:nvPr/>
        </p:nvCxnSpPr>
        <p:spPr bwMode="auto">
          <a:xfrm>
            <a:off x="5960443" y="3271783"/>
            <a:ext cx="0" cy="15240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Straight Connector 29"/>
          <p:cNvCxnSpPr/>
          <p:nvPr/>
        </p:nvCxnSpPr>
        <p:spPr>
          <a:xfrm flipH="1" flipV="1">
            <a:off x="1524000" y="2243453"/>
            <a:ext cx="6093" cy="720361"/>
          </a:xfrm>
          <a:prstGeom prst="line">
            <a:avLst/>
          </a:prstGeom>
          <a:solidFill>
            <a:schemeClr val="tx1">
              <a:lumMod val="65000"/>
              <a:lumOff val="35000"/>
            </a:schemeClr>
          </a:solidFill>
          <a:ln w="25400" cap="rnd">
            <a:solidFill>
              <a:schemeClr val="tx1">
                <a:lumMod val="85000"/>
                <a:lumOff val="15000"/>
              </a:schemeClr>
            </a:solidFill>
            <a:round/>
          </a:ln>
        </p:spPr>
        <p:style>
          <a:lnRef idx="1">
            <a:schemeClr val="accent1"/>
          </a:lnRef>
          <a:fillRef idx="0">
            <a:schemeClr val="accent1"/>
          </a:fillRef>
          <a:effectRef idx="0">
            <a:schemeClr val="accent1"/>
          </a:effectRef>
          <a:fontRef idx="minor">
            <a:schemeClr val="tx1"/>
          </a:fontRef>
        </p:style>
      </p:cxnSp>
      <p:sp>
        <p:nvSpPr>
          <p:cNvPr id="21" name="Oval 20"/>
          <p:cNvSpPr/>
          <p:nvPr/>
        </p:nvSpPr>
        <p:spPr>
          <a:xfrm>
            <a:off x="1295400" y="2023307"/>
            <a:ext cx="457200" cy="457200"/>
          </a:xfrm>
          <a:prstGeom prst="ellipse">
            <a:avLst/>
          </a:prstGeom>
          <a:solidFill>
            <a:srgbClr val="83C3FD"/>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29" name="DRAM"/>
          <p:cNvSpPr/>
          <p:nvPr/>
        </p:nvSpPr>
        <p:spPr>
          <a:xfrm>
            <a:off x="1295400" y="2627795"/>
            <a:ext cx="457200" cy="533400"/>
          </a:xfrm>
          <a:prstGeom prst="roundRect">
            <a:avLst>
              <a:gd name="adj" fmla="val 11319"/>
            </a:avLst>
          </a:prstGeom>
          <a:solidFill>
            <a:schemeClr val="bg1"/>
          </a:solidFill>
          <a:ln w="25400">
            <a:solidFill>
              <a:schemeClr val="tx1">
                <a:lumMod val="85000"/>
                <a:lumOff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34" name="67Text"/>
          <p:cNvSpPr txBox="1"/>
          <p:nvPr/>
        </p:nvSpPr>
        <p:spPr>
          <a:xfrm>
            <a:off x="0" y="1980691"/>
            <a:ext cx="1710115" cy="492712"/>
          </a:xfrm>
          <a:prstGeom prst="rect">
            <a:avLst/>
          </a:prstGeom>
          <a:no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i="1" dirty="0">
                <a:solidFill>
                  <a:srgbClr val="000000"/>
                </a:solidFill>
                <a:latin typeface="Cambria" panose="02040503050406030204" pitchFamily="18" charset="0"/>
              </a:rPr>
              <a:t>DRAM</a:t>
            </a:r>
          </a:p>
          <a:p>
            <a:pPr algn="ctr"/>
            <a:r>
              <a:rPr lang="en-US" sz="2000" i="1" dirty="0">
                <a:solidFill>
                  <a:srgbClr val="000000"/>
                </a:solidFill>
                <a:latin typeface="Cambria" panose="02040503050406030204" pitchFamily="18" charset="0"/>
              </a:rPr>
              <a:t> Cell</a:t>
            </a:r>
          </a:p>
        </p:txBody>
      </p:sp>
      <p:sp>
        <p:nvSpPr>
          <p:cNvPr id="36" name="67Text"/>
          <p:cNvSpPr txBox="1"/>
          <p:nvPr/>
        </p:nvSpPr>
        <p:spPr>
          <a:xfrm>
            <a:off x="-46093" y="2692775"/>
            <a:ext cx="1554650" cy="370182"/>
          </a:xfrm>
          <a:prstGeom prst="rect">
            <a:avLst/>
          </a:prstGeom>
          <a:no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i="1" dirty="0">
                <a:solidFill>
                  <a:srgbClr val="000000"/>
                </a:solidFill>
                <a:latin typeface="Cambria" panose="02040503050406030204" pitchFamily="18" charset="0"/>
              </a:rPr>
              <a:t>Sense Amplifier</a:t>
            </a:r>
          </a:p>
        </p:txBody>
      </p:sp>
      <p:grpSp>
        <p:nvGrpSpPr>
          <p:cNvPr id="82" name="Group 81"/>
          <p:cNvGrpSpPr/>
          <p:nvPr/>
        </p:nvGrpSpPr>
        <p:grpSpPr>
          <a:xfrm>
            <a:off x="3260597" y="1882145"/>
            <a:ext cx="701803" cy="1305070"/>
            <a:chOff x="3984878" y="1403285"/>
            <a:chExt cx="701803" cy="1305070"/>
          </a:xfrm>
        </p:grpSpPr>
        <p:cxnSp>
          <p:nvCxnSpPr>
            <p:cNvPr id="39" name="Straight Connector 38"/>
            <p:cNvCxnSpPr/>
            <p:nvPr/>
          </p:nvCxnSpPr>
          <p:spPr>
            <a:xfrm flipH="1" flipV="1">
              <a:off x="4335780" y="1790613"/>
              <a:ext cx="6093" cy="720361"/>
            </a:xfrm>
            <a:prstGeom prst="line">
              <a:avLst/>
            </a:prstGeom>
            <a:solidFill>
              <a:schemeClr val="tx1">
                <a:lumMod val="65000"/>
                <a:lumOff val="35000"/>
              </a:schemeClr>
            </a:solidFill>
            <a:ln w="25400" cap="rnd">
              <a:solidFill>
                <a:schemeClr val="tx1">
                  <a:lumMod val="85000"/>
                  <a:lumOff val="15000"/>
                </a:schemeClr>
              </a:solidFill>
              <a:round/>
            </a:ln>
          </p:spPr>
          <p:style>
            <a:lnRef idx="1">
              <a:schemeClr val="accent1"/>
            </a:lnRef>
            <a:fillRef idx="0">
              <a:schemeClr val="accent1"/>
            </a:fillRef>
            <a:effectRef idx="0">
              <a:schemeClr val="accent1"/>
            </a:effectRef>
            <a:fontRef idx="minor">
              <a:schemeClr val="tx1"/>
            </a:fontRef>
          </p:style>
        </p:cxnSp>
        <p:sp>
          <p:nvSpPr>
            <p:cNvPr id="40" name="Oval 39"/>
            <p:cNvSpPr/>
            <p:nvPr/>
          </p:nvSpPr>
          <p:spPr>
            <a:xfrm>
              <a:off x="4107180" y="1570467"/>
              <a:ext cx="457200" cy="457200"/>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41" name="DRAM"/>
            <p:cNvSpPr/>
            <p:nvPr/>
          </p:nvSpPr>
          <p:spPr>
            <a:xfrm>
              <a:off x="4107180" y="2174955"/>
              <a:ext cx="457200" cy="533400"/>
            </a:xfrm>
            <a:prstGeom prst="roundRect">
              <a:avLst>
                <a:gd name="adj" fmla="val 11319"/>
              </a:avLst>
            </a:prstGeom>
            <a:solidFill>
              <a:schemeClr val="bg1"/>
            </a:solidFill>
            <a:ln w="25400">
              <a:solidFill>
                <a:schemeClr val="tx1">
                  <a:lumMod val="85000"/>
                  <a:lumOff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42" name="DRAM"/>
            <p:cNvSpPr/>
            <p:nvPr/>
          </p:nvSpPr>
          <p:spPr>
            <a:xfrm>
              <a:off x="4107180" y="2391720"/>
              <a:ext cx="457200" cy="307808"/>
            </a:xfrm>
            <a:prstGeom prst="roundRect">
              <a:avLst>
                <a:gd name="adj" fmla="val 11319"/>
              </a:avLst>
            </a:prstGeom>
            <a:solidFill>
              <a:srgbClr val="83C3FD"/>
            </a:solidFill>
            <a:ln w="254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43" name="DRAM"/>
            <p:cNvSpPr/>
            <p:nvPr/>
          </p:nvSpPr>
          <p:spPr>
            <a:xfrm>
              <a:off x="4107180" y="2174955"/>
              <a:ext cx="457200" cy="533400"/>
            </a:xfrm>
            <a:prstGeom prst="roundRect">
              <a:avLst>
                <a:gd name="adj" fmla="val 11319"/>
              </a:avLst>
            </a:prstGeom>
            <a:noFill/>
            <a:ln w="25400">
              <a:solidFill>
                <a:schemeClr val="tx1">
                  <a:lumMod val="85000"/>
                  <a:lumOff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46" name="Oval 45"/>
            <p:cNvSpPr/>
            <p:nvPr/>
          </p:nvSpPr>
          <p:spPr>
            <a:xfrm>
              <a:off x="4107180" y="1570467"/>
              <a:ext cx="457200" cy="457200"/>
            </a:xfrm>
            <a:prstGeom prst="ellipse">
              <a:avLst/>
            </a:prstGeom>
            <a:solidFill>
              <a:srgbClr val="83C3FD"/>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47" name="Rectangle 46"/>
            <p:cNvSpPr/>
            <p:nvPr/>
          </p:nvSpPr>
          <p:spPr bwMode="auto">
            <a:xfrm>
              <a:off x="3984878" y="1403285"/>
              <a:ext cx="701803" cy="448375"/>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sp>
          <p:nvSpPr>
            <p:cNvPr id="45" name="Oval 44"/>
            <p:cNvSpPr/>
            <p:nvPr/>
          </p:nvSpPr>
          <p:spPr>
            <a:xfrm>
              <a:off x="4107180" y="1562099"/>
              <a:ext cx="457200" cy="45720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grpSp>
      <p:sp>
        <p:nvSpPr>
          <p:cNvPr id="53" name="67Text"/>
          <p:cNvSpPr txBox="1"/>
          <p:nvPr/>
        </p:nvSpPr>
        <p:spPr>
          <a:xfrm>
            <a:off x="7859986" y="3384983"/>
            <a:ext cx="815426" cy="370182"/>
          </a:xfrm>
          <a:prstGeom prst="rect">
            <a:avLst/>
          </a:prstGeom>
          <a:no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i="1" dirty="0">
                <a:solidFill>
                  <a:srgbClr val="000000"/>
                </a:solidFill>
                <a:latin typeface="Cambria" panose="02040503050406030204" pitchFamily="18" charset="0"/>
              </a:rPr>
              <a:t>time</a:t>
            </a:r>
          </a:p>
        </p:txBody>
      </p:sp>
      <p:sp>
        <p:nvSpPr>
          <p:cNvPr id="55" name="Curved Up Arrow 54"/>
          <p:cNvSpPr/>
          <p:nvPr/>
        </p:nvSpPr>
        <p:spPr bwMode="auto">
          <a:xfrm>
            <a:off x="680107" y="3488864"/>
            <a:ext cx="937260" cy="381295"/>
          </a:xfrm>
          <a:prstGeom prst="curvedUpArrow">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grpSp>
        <p:nvGrpSpPr>
          <p:cNvPr id="71" name="Group 70"/>
          <p:cNvGrpSpPr/>
          <p:nvPr/>
        </p:nvGrpSpPr>
        <p:grpSpPr>
          <a:xfrm>
            <a:off x="2597076" y="3488864"/>
            <a:ext cx="1219200" cy="854536"/>
            <a:chOff x="3321357" y="3010004"/>
            <a:chExt cx="1219200" cy="854536"/>
          </a:xfrm>
        </p:grpSpPr>
        <p:sp>
          <p:nvSpPr>
            <p:cNvPr id="56" name="Round Diagonal Corner Rectangle 55"/>
            <p:cNvSpPr/>
            <p:nvPr/>
          </p:nvSpPr>
          <p:spPr bwMode="auto">
            <a:xfrm>
              <a:off x="3321357" y="3474714"/>
              <a:ext cx="1219200" cy="389826"/>
            </a:xfrm>
            <a:prstGeom prst="round2DiagRect">
              <a:avLst/>
            </a:prstGeom>
            <a:solidFill>
              <a:srgbClr val="FFFFCC">
                <a:alpha val="6902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mn-lt"/>
                </a:rPr>
                <a:t>Read</a:t>
              </a:r>
            </a:p>
          </p:txBody>
        </p:sp>
        <p:sp>
          <p:nvSpPr>
            <p:cNvPr id="57" name="Curved Up Arrow 56"/>
            <p:cNvSpPr/>
            <p:nvPr/>
          </p:nvSpPr>
          <p:spPr bwMode="auto">
            <a:xfrm>
              <a:off x="3483304" y="3010004"/>
              <a:ext cx="937260" cy="381295"/>
            </a:xfrm>
            <a:prstGeom prst="curvedUpArrow">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grpSp>
      <p:grpSp>
        <p:nvGrpSpPr>
          <p:cNvPr id="72" name="Group 71"/>
          <p:cNvGrpSpPr/>
          <p:nvPr/>
        </p:nvGrpSpPr>
        <p:grpSpPr>
          <a:xfrm>
            <a:off x="4752572" y="3488864"/>
            <a:ext cx="1572028" cy="854536"/>
            <a:chOff x="5726329" y="3010004"/>
            <a:chExt cx="1572028" cy="854536"/>
          </a:xfrm>
        </p:grpSpPr>
        <p:sp>
          <p:nvSpPr>
            <p:cNvPr id="58" name="Round Diagonal Corner Rectangle 57"/>
            <p:cNvSpPr/>
            <p:nvPr/>
          </p:nvSpPr>
          <p:spPr bwMode="auto">
            <a:xfrm>
              <a:off x="5726329" y="3474714"/>
              <a:ext cx="1572028" cy="389826"/>
            </a:xfrm>
            <a:prstGeom prst="round2DiagRect">
              <a:avLst/>
            </a:prstGeom>
            <a:solidFill>
              <a:srgbClr val="FFFFCC">
                <a:alpha val="6902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err="1">
                  <a:ln>
                    <a:noFill/>
                  </a:ln>
                  <a:solidFill>
                    <a:schemeClr val="tx1"/>
                  </a:solidFill>
                  <a:effectLst/>
                  <a:latin typeface="+mn-lt"/>
                </a:rPr>
                <a:t>Precharge</a:t>
              </a:r>
              <a:endParaRPr kumimoji="0" lang="en-US" sz="2400" b="0" i="0" u="none" strike="noStrike" cap="none" normalizeH="0" baseline="0" dirty="0">
                <a:ln>
                  <a:noFill/>
                </a:ln>
                <a:solidFill>
                  <a:schemeClr val="tx1"/>
                </a:solidFill>
                <a:effectLst/>
                <a:latin typeface="+mn-lt"/>
              </a:endParaRPr>
            </a:p>
          </p:txBody>
        </p:sp>
        <p:sp>
          <p:nvSpPr>
            <p:cNvPr id="59" name="Curved Up Arrow 58"/>
            <p:cNvSpPr/>
            <p:nvPr/>
          </p:nvSpPr>
          <p:spPr bwMode="auto">
            <a:xfrm>
              <a:off x="6082687" y="3010004"/>
              <a:ext cx="937260" cy="381295"/>
            </a:xfrm>
            <a:prstGeom prst="curvedUpArrow">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grpSp>
      <p:grpSp>
        <p:nvGrpSpPr>
          <p:cNvPr id="84" name="Group 83"/>
          <p:cNvGrpSpPr/>
          <p:nvPr/>
        </p:nvGrpSpPr>
        <p:grpSpPr>
          <a:xfrm>
            <a:off x="5715000" y="2022609"/>
            <a:ext cx="457200" cy="1137888"/>
            <a:chOff x="6688757" y="1543749"/>
            <a:chExt cx="457200" cy="1137888"/>
          </a:xfrm>
        </p:grpSpPr>
        <p:cxnSp>
          <p:nvCxnSpPr>
            <p:cNvPr id="60" name="Straight Connector 59"/>
            <p:cNvCxnSpPr/>
            <p:nvPr/>
          </p:nvCxnSpPr>
          <p:spPr>
            <a:xfrm flipH="1" flipV="1">
              <a:off x="6917357" y="1763895"/>
              <a:ext cx="6093" cy="720361"/>
            </a:xfrm>
            <a:prstGeom prst="line">
              <a:avLst/>
            </a:prstGeom>
            <a:solidFill>
              <a:schemeClr val="tx1">
                <a:lumMod val="65000"/>
                <a:lumOff val="35000"/>
              </a:schemeClr>
            </a:solidFill>
            <a:ln w="25400" cap="rnd">
              <a:solidFill>
                <a:schemeClr val="tx1">
                  <a:lumMod val="85000"/>
                  <a:lumOff val="15000"/>
                </a:schemeClr>
              </a:solidFill>
              <a:round/>
            </a:ln>
          </p:spPr>
          <p:style>
            <a:lnRef idx="1">
              <a:schemeClr val="accent1"/>
            </a:lnRef>
            <a:fillRef idx="0">
              <a:schemeClr val="accent1"/>
            </a:fillRef>
            <a:effectRef idx="0">
              <a:schemeClr val="accent1"/>
            </a:effectRef>
            <a:fontRef idx="minor">
              <a:schemeClr val="tx1"/>
            </a:fontRef>
          </p:style>
        </p:cxnSp>
        <p:sp>
          <p:nvSpPr>
            <p:cNvPr id="61" name="Oval 60"/>
            <p:cNvSpPr/>
            <p:nvPr/>
          </p:nvSpPr>
          <p:spPr>
            <a:xfrm>
              <a:off x="6688757" y="1543749"/>
              <a:ext cx="457200" cy="457200"/>
            </a:xfrm>
            <a:prstGeom prst="ellipse">
              <a:avLst/>
            </a:prstGeom>
            <a:solidFill>
              <a:srgbClr val="83C3FD"/>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62" name="DRAM"/>
            <p:cNvSpPr/>
            <p:nvPr/>
          </p:nvSpPr>
          <p:spPr>
            <a:xfrm>
              <a:off x="6688757" y="2148237"/>
              <a:ext cx="457200" cy="533400"/>
            </a:xfrm>
            <a:prstGeom prst="roundRect">
              <a:avLst>
                <a:gd name="adj" fmla="val 11319"/>
              </a:avLst>
            </a:prstGeom>
            <a:solidFill>
              <a:srgbClr val="83C3FD"/>
            </a:solidFill>
            <a:ln w="25400">
              <a:solidFill>
                <a:schemeClr val="tx1">
                  <a:lumMod val="85000"/>
                  <a:lumOff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grpSp>
      <p:sp>
        <p:nvSpPr>
          <p:cNvPr id="91" name="Right Brace 90"/>
          <p:cNvSpPr/>
          <p:nvPr/>
        </p:nvSpPr>
        <p:spPr bwMode="auto">
          <a:xfrm rot="5400000">
            <a:off x="3513622" y="3646496"/>
            <a:ext cx="457200" cy="4436443"/>
          </a:xfrm>
          <a:prstGeom prst="rightBrace">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anose="020B0604020202020204" pitchFamily="34" charset="0"/>
            </a:endParaRPr>
          </a:p>
        </p:txBody>
      </p:sp>
      <p:sp>
        <p:nvSpPr>
          <p:cNvPr id="93" name="67Text"/>
          <p:cNvSpPr txBox="1"/>
          <p:nvPr/>
        </p:nvSpPr>
        <p:spPr>
          <a:xfrm>
            <a:off x="2034342" y="5984711"/>
            <a:ext cx="3415760" cy="492712"/>
          </a:xfrm>
          <a:prstGeom prst="rect">
            <a:avLst/>
          </a:prstGeom>
          <a:no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i="1" dirty="0">
                <a:solidFill>
                  <a:srgbClr val="000000"/>
                </a:solidFill>
                <a:latin typeface="Cambria" panose="02040503050406030204" pitchFamily="18" charset="0"/>
              </a:rPr>
              <a:t>Activation Latency</a:t>
            </a:r>
          </a:p>
        </p:txBody>
      </p:sp>
      <p:sp>
        <p:nvSpPr>
          <p:cNvPr id="97" name="Right Brace 96"/>
          <p:cNvSpPr/>
          <p:nvPr/>
        </p:nvSpPr>
        <p:spPr bwMode="auto">
          <a:xfrm rot="5400000">
            <a:off x="2355246" y="3669481"/>
            <a:ext cx="457200" cy="2055306"/>
          </a:xfrm>
          <a:prstGeom prst="rightBrace">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anose="020B0604020202020204" pitchFamily="34" charset="0"/>
            </a:endParaRPr>
          </a:p>
        </p:txBody>
      </p:sp>
      <p:sp>
        <p:nvSpPr>
          <p:cNvPr id="98" name="67Text"/>
          <p:cNvSpPr txBox="1"/>
          <p:nvPr/>
        </p:nvSpPr>
        <p:spPr>
          <a:xfrm>
            <a:off x="879671" y="5056709"/>
            <a:ext cx="3415760" cy="492712"/>
          </a:xfrm>
          <a:prstGeom prst="rect">
            <a:avLst/>
          </a:prstGeom>
          <a:no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i="1" dirty="0">
                <a:solidFill>
                  <a:srgbClr val="000000"/>
                </a:solidFill>
                <a:latin typeface="Cambria" panose="02040503050406030204" pitchFamily="18" charset="0"/>
              </a:rPr>
              <a:t>Ready-to-access </a:t>
            </a:r>
          </a:p>
          <a:p>
            <a:pPr algn="ctr"/>
            <a:r>
              <a:rPr lang="en-US" sz="2400" i="1" dirty="0">
                <a:solidFill>
                  <a:srgbClr val="000000"/>
                </a:solidFill>
                <a:latin typeface="Cambria" panose="02040503050406030204" pitchFamily="18" charset="0"/>
              </a:rPr>
              <a:t>Latency</a:t>
            </a:r>
          </a:p>
        </p:txBody>
      </p:sp>
      <p:cxnSp>
        <p:nvCxnSpPr>
          <p:cNvPr id="101" name="Straight Connector 100"/>
          <p:cNvCxnSpPr/>
          <p:nvPr/>
        </p:nvCxnSpPr>
        <p:spPr bwMode="auto">
          <a:xfrm>
            <a:off x="7696200" y="3284617"/>
            <a:ext cx="0" cy="152400"/>
          </a:xfrm>
          <a:prstGeom prst="line">
            <a:avLst/>
          </a:prstGeom>
          <a:solidFill>
            <a:schemeClr val="accent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2" name="Straight Connector 101"/>
          <p:cNvCxnSpPr/>
          <p:nvPr/>
        </p:nvCxnSpPr>
        <p:spPr bwMode="auto">
          <a:xfrm flipV="1">
            <a:off x="7692057" y="3476426"/>
            <a:ext cx="0" cy="1230468"/>
          </a:xfrm>
          <a:prstGeom prst="line">
            <a:avLst/>
          </a:prstGeom>
          <a:solidFill>
            <a:schemeClr val="accent1"/>
          </a:solidFill>
          <a:ln w="9525" cap="flat" cmpd="sng" algn="ctr">
            <a:solidFill>
              <a:schemeClr val="tx1">
                <a:lumMod val="65000"/>
                <a:lumOff val="35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3" name="Right Brace 102"/>
          <p:cNvSpPr/>
          <p:nvPr/>
        </p:nvSpPr>
        <p:spPr bwMode="auto">
          <a:xfrm rot="5400000">
            <a:off x="6613899" y="4157319"/>
            <a:ext cx="457200" cy="1699115"/>
          </a:xfrm>
          <a:prstGeom prst="rightBrace">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panose="020B0604020202020204" pitchFamily="34" charset="0"/>
            </a:endParaRPr>
          </a:p>
        </p:txBody>
      </p:sp>
      <p:sp>
        <p:nvSpPr>
          <p:cNvPr id="105" name="67Text"/>
          <p:cNvSpPr txBox="1"/>
          <p:nvPr/>
        </p:nvSpPr>
        <p:spPr>
          <a:xfrm>
            <a:off x="5137690" y="5374688"/>
            <a:ext cx="3415760" cy="492712"/>
          </a:xfrm>
          <a:prstGeom prst="rect">
            <a:avLst/>
          </a:prstGeom>
          <a:no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i="1" dirty="0" err="1">
                <a:solidFill>
                  <a:srgbClr val="000000"/>
                </a:solidFill>
                <a:latin typeface="Cambria" panose="02040503050406030204" pitchFamily="18" charset="0"/>
              </a:rPr>
              <a:t>Precharge</a:t>
            </a:r>
            <a:r>
              <a:rPr lang="en-US" sz="2800" i="1" dirty="0">
                <a:solidFill>
                  <a:srgbClr val="000000"/>
                </a:solidFill>
                <a:latin typeface="Cambria" panose="02040503050406030204" pitchFamily="18" charset="0"/>
              </a:rPr>
              <a:t> </a:t>
            </a:r>
          </a:p>
          <a:p>
            <a:pPr algn="ctr"/>
            <a:r>
              <a:rPr lang="en-US" sz="2800" i="1" dirty="0">
                <a:solidFill>
                  <a:srgbClr val="000000"/>
                </a:solidFill>
                <a:latin typeface="Cambria" panose="02040503050406030204" pitchFamily="18" charset="0"/>
              </a:rPr>
              <a:t>Latency</a:t>
            </a:r>
          </a:p>
        </p:txBody>
      </p:sp>
      <p:grpSp>
        <p:nvGrpSpPr>
          <p:cNvPr id="122" name="Group 121"/>
          <p:cNvGrpSpPr/>
          <p:nvPr/>
        </p:nvGrpSpPr>
        <p:grpSpPr>
          <a:xfrm>
            <a:off x="7467600" y="2022609"/>
            <a:ext cx="457200" cy="1137888"/>
            <a:chOff x="7467600" y="2022609"/>
            <a:chExt cx="457200" cy="1137888"/>
          </a:xfrm>
        </p:grpSpPr>
        <p:cxnSp>
          <p:nvCxnSpPr>
            <p:cNvPr id="107" name="Straight Connector 106"/>
            <p:cNvCxnSpPr/>
            <p:nvPr/>
          </p:nvCxnSpPr>
          <p:spPr>
            <a:xfrm flipH="1" flipV="1">
              <a:off x="7696200" y="2242755"/>
              <a:ext cx="6093" cy="720361"/>
            </a:xfrm>
            <a:prstGeom prst="line">
              <a:avLst/>
            </a:prstGeom>
            <a:solidFill>
              <a:schemeClr val="tx1">
                <a:lumMod val="65000"/>
                <a:lumOff val="35000"/>
              </a:schemeClr>
            </a:solidFill>
            <a:ln w="25400" cap="rnd">
              <a:solidFill>
                <a:schemeClr val="tx1">
                  <a:lumMod val="85000"/>
                  <a:lumOff val="15000"/>
                </a:schemeClr>
              </a:solidFill>
              <a:round/>
            </a:ln>
          </p:spPr>
          <p:style>
            <a:lnRef idx="1">
              <a:schemeClr val="accent1"/>
            </a:lnRef>
            <a:fillRef idx="0">
              <a:schemeClr val="accent1"/>
            </a:fillRef>
            <a:effectRef idx="0">
              <a:schemeClr val="accent1"/>
            </a:effectRef>
            <a:fontRef idx="minor">
              <a:schemeClr val="tx1"/>
            </a:fontRef>
          </p:style>
        </p:cxnSp>
        <p:sp>
          <p:nvSpPr>
            <p:cNvPr id="108" name="Oval 107"/>
            <p:cNvSpPr/>
            <p:nvPr/>
          </p:nvSpPr>
          <p:spPr>
            <a:xfrm>
              <a:off x="7467600" y="2022609"/>
              <a:ext cx="457200" cy="457200"/>
            </a:xfrm>
            <a:prstGeom prst="ellipse">
              <a:avLst/>
            </a:prstGeom>
            <a:solidFill>
              <a:srgbClr val="83C3FD"/>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109" name="DRAM"/>
            <p:cNvSpPr/>
            <p:nvPr/>
          </p:nvSpPr>
          <p:spPr>
            <a:xfrm>
              <a:off x="7467600" y="2627097"/>
              <a:ext cx="457200" cy="533400"/>
            </a:xfrm>
            <a:prstGeom prst="roundRect">
              <a:avLst>
                <a:gd name="adj" fmla="val 11319"/>
              </a:avLst>
            </a:prstGeom>
            <a:solidFill>
              <a:schemeClr val="bg1"/>
            </a:solidFill>
            <a:ln w="25400">
              <a:solidFill>
                <a:schemeClr val="tx1">
                  <a:lumMod val="85000"/>
                  <a:lumOff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grpSp>
      <p:grpSp>
        <p:nvGrpSpPr>
          <p:cNvPr id="127" name="Group 126"/>
          <p:cNvGrpSpPr/>
          <p:nvPr/>
        </p:nvGrpSpPr>
        <p:grpSpPr>
          <a:xfrm>
            <a:off x="6698428" y="3488864"/>
            <a:ext cx="1302572" cy="854536"/>
            <a:chOff x="6698428" y="3488864"/>
            <a:chExt cx="1302572" cy="854536"/>
          </a:xfrm>
        </p:grpSpPr>
        <p:sp>
          <p:nvSpPr>
            <p:cNvPr id="125" name="Round Diagonal Corner Rectangle 124"/>
            <p:cNvSpPr/>
            <p:nvPr/>
          </p:nvSpPr>
          <p:spPr bwMode="auto">
            <a:xfrm>
              <a:off x="6698428" y="3953574"/>
              <a:ext cx="1302572" cy="389826"/>
            </a:xfrm>
            <a:prstGeom prst="round2DiagRect">
              <a:avLst/>
            </a:prstGeom>
            <a:solidFill>
              <a:srgbClr val="FFFFCC">
                <a:alpha val="6902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mn-lt"/>
                </a:rPr>
                <a:t>Activate</a:t>
              </a:r>
            </a:p>
          </p:txBody>
        </p:sp>
        <p:sp>
          <p:nvSpPr>
            <p:cNvPr id="126" name="Curved Up Arrow 125"/>
            <p:cNvSpPr/>
            <p:nvPr/>
          </p:nvSpPr>
          <p:spPr bwMode="auto">
            <a:xfrm>
              <a:off x="6849237" y="3488864"/>
              <a:ext cx="937260" cy="381295"/>
            </a:xfrm>
            <a:prstGeom prst="curvedUpArrow">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grpSp>
      <p:sp>
        <p:nvSpPr>
          <p:cNvPr id="90" name="Rectangle 89"/>
          <p:cNvSpPr/>
          <p:nvPr/>
        </p:nvSpPr>
        <p:spPr bwMode="auto">
          <a:xfrm>
            <a:off x="1205291" y="1732989"/>
            <a:ext cx="701803" cy="448375"/>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sp>
        <p:nvSpPr>
          <p:cNvPr id="99" name="Oval 98"/>
          <p:cNvSpPr/>
          <p:nvPr/>
        </p:nvSpPr>
        <p:spPr>
          <a:xfrm>
            <a:off x="1293443" y="2014482"/>
            <a:ext cx="457200" cy="45720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ndParaRPr>
          </a:p>
        </p:txBody>
      </p:sp>
      <p:sp>
        <p:nvSpPr>
          <p:cNvPr id="3" name="Oval 2"/>
          <p:cNvSpPr/>
          <p:nvPr/>
        </p:nvSpPr>
        <p:spPr bwMode="auto">
          <a:xfrm>
            <a:off x="1379478" y="4655719"/>
            <a:ext cx="2316805" cy="1135481"/>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sp>
        <p:nvSpPr>
          <p:cNvPr id="100" name="Oval 99"/>
          <p:cNvSpPr/>
          <p:nvPr/>
        </p:nvSpPr>
        <p:spPr bwMode="auto">
          <a:xfrm>
            <a:off x="2209800" y="5791623"/>
            <a:ext cx="3048000" cy="913977"/>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sp>
        <p:nvSpPr>
          <p:cNvPr id="104" name="Oval 103"/>
          <p:cNvSpPr/>
          <p:nvPr/>
        </p:nvSpPr>
        <p:spPr bwMode="auto">
          <a:xfrm>
            <a:off x="1097725" y="1875242"/>
            <a:ext cx="840990" cy="726477"/>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cxnSp>
        <p:nvCxnSpPr>
          <p:cNvPr id="12" name="Straight Connector 11"/>
          <p:cNvCxnSpPr/>
          <p:nvPr/>
        </p:nvCxnSpPr>
        <p:spPr bwMode="auto">
          <a:xfrm>
            <a:off x="1938715" y="1447800"/>
            <a:ext cx="1680404" cy="0"/>
          </a:xfrm>
          <a:prstGeom prst="line">
            <a:avLst/>
          </a:prstGeom>
          <a:solidFill>
            <a:schemeClr val="accent1"/>
          </a:solidFill>
          <a:ln w="28575" cap="flat" cmpd="sng" algn="ctr">
            <a:solidFill>
              <a:schemeClr val="tx1"/>
            </a:solidFill>
            <a:prstDash val="solid"/>
            <a:round/>
            <a:headEnd type="none" w="med" len="med"/>
            <a:tailEnd type="arrow"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TextBox 12"/>
          <p:cNvSpPr txBox="1"/>
          <p:nvPr/>
        </p:nvSpPr>
        <p:spPr>
          <a:xfrm>
            <a:off x="1752600" y="1465751"/>
            <a:ext cx="1662981" cy="461665"/>
          </a:xfrm>
          <a:prstGeom prst="rect">
            <a:avLst/>
          </a:prstGeom>
          <a:noFill/>
        </p:spPr>
        <p:txBody>
          <a:bodyPr wrap="square" rtlCol="0">
            <a:spAutoFit/>
          </a:bodyPr>
          <a:lstStyle/>
          <a:p>
            <a:r>
              <a:rPr lang="en-US" sz="2400" i="1" dirty="0">
                <a:latin typeface="+mn-lt"/>
              </a:rPr>
              <a:t>0 (refresh)</a:t>
            </a:r>
          </a:p>
        </p:txBody>
      </p:sp>
      <p:sp>
        <p:nvSpPr>
          <p:cNvPr id="106" name="TextBox 105"/>
          <p:cNvSpPr txBox="1"/>
          <p:nvPr/>
        </p:nvSpPr>
        <p:spPr>
          <a:xfrm>
            <a:off x="3376386" y="1473206"/>
            <a:ext cx="1119413" cy="461665"/>
          </a:xfrm>
          <a:prstGeom prst="rect">
            <a:avLst/>
          </a:prstGeom>
          <a:noFill/>
        </p:spPr>
        <p:txBody>
          <a:bodyPr wrap="square" rtlCol="0">
            <a:spAutoFit/>
          </a:bodyPr>
          <a:lstStyle/>
          <a:p>
            <a:r>
              <a:rPr lang="en-US" sz="2400" i="1" dirty="0">
                <a:latin typeface="+mn-lt"/>
              </a:rPr>
              <a:t>64 </a:t>
            </a:r>
            <a:r>
              <a:rPr lang="en-US" sz="2400" i="1" dirty="0" err="1">
                <a:latin typeface="+mn-lt"/>
              </a:rPr>
              <a:t>ms</a:t>
            </a:r>
            <a:endParaRPr lang="en-US" sz="2400" i="1" dirty="0">
              <a:latin typeface="+mn-lt"/>
            </a:endParaRPr>
          </a:p>
        </p:txBody>
      </p:sp>
      <p:cxnSp>
        <p:nvCxnSpPr>
          <p:cNvPr id="15" name="Straight Arrow Connector 14"/>
          <p:cNvCxnSpPr/>
          <p:nvPr/>
        </p:nvCxnSpPr>
        <p:spPr bwMode="auto">
          <a:xfrm>
            <a:off x="1938715" y="990600"/>
            <a:ext cx="0" cy="381000"/>
          </a:xfrm>
          <a:prstGeom prst="straightConnector1">
            <a:avLst/>
          </a:prstGeom>
          <a:solidFill>
            <a:schemeClr val="accent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3" name="Straight Arrow Connector 62"/>
          <p:cNvCxnSpPr/>
          <p:nvPr/>
        </p:nvCxnSpPr>
        <p:spPr bwMode="auto">
          <a:xfrm>
            <a:off x="1943100" y="990600"/>
            <a:ext cx="0" cy="381000"/>
          </a:xfrm>
          <a:prstGeom prst="straightConnector1">
            <a:avLst/>
          </a:prstGeom>
          <a:solidFill>
            <a:schemeClr val="accent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45203014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fade">
                                      <p:cBhvr>
                                        <p:cTn id="7" dur="500"/>
                                        <p:tgtEl>
                                          <p:spTgt spid="10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104"/>
                                        </p:tgtEl>
                                        <p:attrNameLst>
                                          <p:attrName>style.visibility</p:attrName>
                                        </p:attrNameLst>
                                      </p:cBhvr>
                                      <p:to>
                                        <p:strVal val="hidden"/>
                                      </p:to>
                                    </p:set>
                                  </p:childTnLst>
                                </p:cTn>
                              </p:par>
                              <p:par>
                                <p:cTn id="12" presetID="10" presetClass="entr" presetSubtype="0" fill="hold"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par>
                                <p:cTn id="18" presetID="10" presetClass="entr" presetSubtype="0"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06"/>
                                        </p:tgtEl>
                                        <p:attrNameLst>
                                          <p:attrName>style.visibility</p:attrName>
                                        </p:attrNameLst>
                                      </p:cBhvr>
                                      <p:to>
                                        <p:strVal val="visible"/>
                                      </p:to>
                                    </p:set>
                                    <p:animEffect transition="in" filter="fade">
                                      <p:cBhvr>
                                        <p:cTn id="23" dur="500"/>
                                        <p:tgtEl>
                                          <p:spTgt spid="106"/>
                                        </p:tgtEl>
                                      </p:cBhvr>
                                    </p:animEffect>
                                  </p:childTnLst>
                                </p:cTn>
                              </p:par>
                              <p:par>
                                <p:cTn id="24" presetID="1" presetClass="entr" presetSubtype="0" fill="hold" grpId="1" nodeType="withEffect">
                                  <p:stCondLst>
                                    <p:cond delay="0"/>
                                  </p:stCondLst>
                                  <p:childTnLst>
                                    <p:set>
                                      <p:cBhvr>
                                        <p:cTn id="25" dur="1" fill="hold">
                                          <p:stCondLst>
                                            <p:cond delay="0"/>
                                          </p:stCondLst>
                                        </p:cTn>
                                        <p:tgtEl>
                                          <p:spTgt spid="90"/>
                                        </p:tgtEl>
                                        <p:attrNameLst>
                                          <p:attrName>style.visibility</p:attrName>
                                        </p:attrNameLst>
                                      </p:cBhvr>
                                      <p:to>
                                        <p:strVal val="visible"/>
                                      </p:to>
                                    </p:set>
                                  </p:childTnLst>
                                </p:cTn>
                              </p:par>
                              <p:par>
                                <p:cTn id="26" presetID="42" presetClass="path" presetSubtype="0" repeatCount="indefinite" accel="50000" decel="50000" fill="hold" grpId="0" nodeType="withEffect">
                                  <p:stCondLst>
                                    <p:cond delay="0"/>
                                  </p:stCondLst>
                                  <p:endCondLst>
                                    <p:cond evt="onNext" delay="0">
                                      <p:tgtEl>
                                        <p:sldTgt/>
                                      </p:tgtEl>
                                    </p:cond>
                                  </p:endCondLst>
                                  <p:childTnLst>
                                    <p:animMotion origin="layout" path="M 1.11111E-6 -0.02616 L 1.11111E-6 0.01157 " pathEditMode="relative" rAng="0" ptsTypes="AA">
                                      <p:cBhvr>
                                        <p:cTn id="27" dur="3000" fill="hold"/>
                                        <p:tgtEl>
                                          <p:spTgt spid="90"/>
                                        </p:tgtEl>
                                        <p:attrNameLst>
                                          <p:attrName>ppt_x</p:attrName>
                                          <p:attrName>ppt_y</p:attrName>
                                        </p:attrNameLst>
                                      </p:cBhvr>
                                      <p:rCtr x="0" y="1875"/>
                                    </p:animMotion>
                                  </p:childTnLst>
                                </p:cTn>
                              </p:par>
                              <p:par>
                                <p:cTn id="28" presetID="42" presetClass="path" presetSubtype="0" repeatCount="indefinite" accel="50000" decel="50000" fill="hold" nodeType="withEffect">
                                  <p:stCondLst>
                                    <p:cond delay="0"/>
                                  </p:stCondLst>
                                  <p:endCondLst>
                                    <p:cond evt="onNext" delay="0">
                                      <p:tgtEl>
                                        <p:sldTgt/>
                                      </p:tgtEl>
                                    </p:cond>
                                  </p:endCondLst>
                                  <p:childTnLst>
                                    <p:animMotion origin="layout" path="M 8.33333E-7 -2.22222E-6 L 0.18385 -0.00023 " pathEditMode="relative" rAng="0" ptsTypes="AA">
                                      <p:cBhvr>
                                        <p:cTn id="29" dur="3000" fill="hold"/>
                                        <p:tgtEl>
                                          <p:spTgt spid="15"/>
                                        </p:tgtEl>
                                        <p:attrNameLst>
                                          <p:attrName>ppt_x</p:attrName>
                                          <p:attrName>ppt_y</p:attrName>
                                        </p:attrNameLst>
                                      </p:cBhvr>
                                      <p:rCtr x="9184" y="-23"/>
                                    </p:animMotion>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par>
                                <p:cTn id="35" presetID="1" presetClass="exit" presetSubtype="0" fill="hold" grpId="2" nodeType="withEffect">
                                  <p:stCondLst>
                                    <p:cond delay="0"/>
                                  </p:stCondLst>
                                  <p:childTnLst>
                                    <p:set>
                                      <p:cBhvr>
                                        <p:cTn id="36" dur="1" fill="hold">
                                          <p:stCondLst>
                                            <p:cond delay="0"/>
                                          </p:stCondLst>
                                        </p:cTn>
                                        <p:tgtEl>
                                          <p:spTgt spid="90"/>
                                        </p:tgtEl>
                                        <p:attrNameLst>
                                          <p:attrName>style.visibility</p:attrName>
                                        </p:attrNameLst>
                                      </p:cBhvr>
                                      <p:to>
                                        <p:strVal val="hidden"/>
                                      </p:to>
                                    </p:set>
                                  </p:childTnLst>
                                </p:cTn>
                              </p:par>
                              <p:par>
                                <p:cTn id="37" presetID="1" presetClass="exit" presetSubtype="0" fill="hold" nodeType="withEffect">
                                  <p:stCondLst>
                                    <p:cond delay="0"/>
                                  </p:stCondLst>
                                  <p:childTnLst>
                                    <p:set>
                                      <p:cBhvr>
                                        <p:cTn id="38" dur="1" fill="hold">
                                          <p:stCondLst>
                                            <p:cond delay="0"/>
                                          </p:stCondLst>
                                        </p:cTn>
                                        <p:tgtEl>
                                          <p:spTgt spid="15"/>
                                        </p:tgtEl>
                                        <p:attrNameLst>
                                          <p:attrName>style.visibility</p:attrName>
                                        </p:attrNameLst>
                                      </p:cBhvr>
                                      <p:to>
                                        <p:strVal val="hidden"/>
                                      </p:to>
                                    </p:set>
                                  </p:childTnLst>
                                </p:cTn>
                              </p:par>
                              <p:par>
                                <p:cTn id="39" presetID="1" presetClass="entr" presetSubtype="0" fill="hold" nodeType="withEffect">
                                  <p:stCondLst>
                                    <p:cond delay="0"/>
                                  </p:stCondLst>
                                  <p:childTnLst>
                                    <p:set>
                                      <p:cBhvr>
                                        <p:cTn id="40" dur="1" fill="hold">
                                          <p:stCondLst>
                                            <p:cond delay="0"/>
                                          </p:stCondLst>
                                        </p:cTn>
                                        <p:tgtEl>
                                          <p:spTgt spid="6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0" grpId="1" animBg="1"/>
      <p:bldP spid="90" grpId="2" animBg="1"/>
      <p:bldP spid="3" grpId="0" animBg="1"/>
      <p:bldP spid="100" grpId="0" animBg="1"/>
      <p:bldP spid="104" grpId="0" animBg="1"/>
      <p:bldP spid="104" grpId="1" animBg="1"/>
      <p:bldP spid="13" grpId="0"/>
      <p:bldP spid="10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Ready-to-access Latency Test</a:t>
            </a:r>
          </a:p>
        </p:txBody>
      </p:sp>
      <p:sp>
        <p:nvSpPr>
          <p:cNvPr id="5" name="Slide Number Placeholder 4"/>
          <p:cNvSpPr>
            <a:spLocks noGrp="1"/>
          </p:cNvSpPr>
          <p:nvPr>
            <p:ph type="sldNum" sz="quarter" idx="11"/>
          </p:nvPr>
        </p:nvSpPr>
        <p:spPr/>
        <p:txBody>
          <a:bodyPr/>
          <a:lstStyle/>
          <a:p>
            <a:pPr>
              <a:defRPr/>
            </a:pPr>
            <a:fld id="{9C6405EB-A0CD-489A-8152-61CB2DF54052}" type="slidenum">
              <a:rPr lang="en-US" altLang="en-US" smtClean="0"/>
              <a:pPr>
                <a:defRPr/>
              </a:pPr>
              <a:t>39</a:t>
            </a:fld>
            <a:endParaRPr lang="en-US" altLang="en-US"/>
          </a:p>
        </p:txBody>
      </p:sp>
      <p:sp>
        <p:nvSpPr>
          <p:cNvPr id="10" name="Rectangle: Rounded Corners 9"/>
          <p:cNvSpPr/>
          <p:nvPr/>
        </p:nvSpPr>
        <p:spPr bwMode="auto">
          <a:xfrm>
            <a:off x="7162800" y="3148210"/>
            <a:ext cx="1828800" cy="1025671"/>
          </a:xfrm>
          <a:prstGeom prst="roundRect">
            <a:avLst/>
          </a:prstGeom>
          <a:noFill/>
          <a:ln w="19050"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a:ln>
                  <a:noFill/>
                </a:ln>
                <a:solidFill>
                  <a:srgbClr val="336699"/>
                </a:solidFill>
                <a:effectLst/>
                <a:latin typeface="+mn-lt"/>
              </a:rPr>
              <a:t>Change </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a:ln>
                  <a:noFill/>
                </a:ln>
                <a:solidFill>
                  <a:srgbClr val="336699"/>
                </a:solidFill>
                <a:effectLst/>
                <a:latin typeface="+mn-lt"/>
              </a:rPr>
              <a:t>the </a:t>
            </a:r>
            <a:r>
              <a:rPr kumimoji="0" lang="en-US" sz="2400" b="0" i="1" u="none" strike="noStrike" cap="none" normalizeH="0" baseline="0" dirty="0">
                <a:ln>
                  <a:noFill/>
                </a:ln>
                <a:solidFill>
                  <a:srgbClr val="336699"/>
                </a:solidFill>
                <a:effectLst/>
                <a:latin typeface="+mn-lt"/>
              </a:rPr>
              <a:t>Wait </a:t>
            </a:r>
            <a:r>
              <a:rPr lang="en-US" sz="2400" i="1" dirty="0">
                <a:solidFill>
                  <a:srgbClr val="336699"/>
                </a:solidFill>
                <a:latin typeface="+mn-lt"/>
              </a:rPr>
              <a:t>I</a:t>
            </a:r>
            <a:r>
              <a:rPr kumimoji="0" lang="en-US" sz="2400" b="0" i="1" u="none" strike="noStrike" cap="none" normalizeH="0" baseline="0" dirty="0">
                <a:ln>
                  <a:noFill/>
                </a:ln>
                <a:solidFill>
                  <a:srgbClr val="336699"/>
                </a:solidFill>
                <a:effectLst/>
                <a:latin typeface="+mn-lt"/>
              </a:rPr>
              <a:t>nterval</a:t>
            </a:r>
          </a:p>
        </p:txBody>
      </p:sp>
      <p:sp>
        <p:nvSpPr>
          <p:cNvPr id="11" name="Rectangle: Rounded Corners 10"/>
          <p:cNvSpPr/>
          <p:nvPr/>
        </p:nvSpPr>
        <p:spPr bwMode="auto">
          <a:xfrm>
            <a:off x="5712908" y="3133742"/>
            <a:ext cx="1373691" cy="1040139"/>
          </a:xfrm>
          <a:prstGeom prst="roundRect">
            <a:avLst/>
          </a:prstGeom>
          <a:noFill/>
          <a:ln w="19050"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300" b="0" i="0" u="none" strike="noStrike" cap="none" normalizeH="0" baseline="0" dirty="0">
                <a:ln>
                  <a:noFill/>
                </a:ln>
                <a:solidFill>
                  <a:srgbClr val="336699"/>
                </a:solidFill>
                <a:effectLst/>
                <a:latin typeface="+mn-lt"/>
              </a:rPr>
              <a:t>Observe Errors</a:t>
            </a:r>
          </a:p>
        </p:txBody>
      </p:sp>
      <p:sp>
        <p:nvSpPr>
          <p:cNvPr id="12" name="Rectangle: Rounded Corners 11"/>
          <p:cNvSpPr/>
          <p:nvPr/>
        </p:nvSpPr>
        <p:spPr bwMode="auto">
          <a:xfrm>
            <a:off x="4491618" y="3140092"/>
            <a:ext cx="1090032" cy="1036359"/>
          </a:xfrm>
          <a:prstGeom prst="roundRect">
            <a:avLst/>
          </a:prstGeom>
          <a:noFill/>
          <a:ln w="19050"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a:ln>
                  <a:noFill/>
                </a:ln>
                <a:solidFill>
                  <a:srgbClr val="336699"/>
                </a:solidFill>
                <a:effectLst/>
                <a:latin typeface="+mn-lt"/>
              </a:rPr>
              <a:t>Read Back</a:t>
            </a:r>
          </a:p>
        </p:txBody>
      </p:sp>
      <p:sp>
        <p:nvSpPr>
          <p:cNvPr id="13" name="Rectangle: Rounded Corners 12"/>
          <p:cNvSpPr/>
          <p:nvPr/>
        </p:nvSpPr>
        <p:spPr bwMode="auto">
          <a:xfrm>
            <a:off x="2302959" y="3140092"/>
            <a:ext cx="2057400" cy="1044068"/>
          </a:xfrm>
          <a:prstGeom prst="roundRect">
            <a:avLst/>
          </a:prstGeom>
          <a:noFill/>
          <a:ln w="19050"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a:ln>
                  <a:noFill/>
                </a:ln>
                <a:solidFill>
                  <a:srgbClr val="336699"/>
                </a:solidFill>
                <a:effectLst/>
                <a:latin typeface="+mn-lt"/>
              </a:rPr>
              <a:t>Wait for the</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2400" b="0" i="1" u="none" strike="noStrike" cap="none" normalizeH="0" baseline="0" dirty="0">
                <a:ln>
                  <a:noFill/>
                </a:ln>
                <a:solidFill>
                  <a:srgbClr val="336699"/>
                </a:solidFill>
                <a:effectLst/>
                <a:latin typeface="+mn-lt"/>
              </a:rPr>
              <a:t>Wait Interval</a:t>
            </a:r>
          </a:p>
        </p:txBody>
      </p:sp>
      <p:sp>
        <p:nvSpPr>
          <p:cNvPr id="14" name="Rectangle: Rounded Corners 13"/>
          <p:cNvSpPr/>
          <p:nvPr/>
        </p:nvSpPr>
        <p:spPr bwMode="auto">
          <a:xfrm>
            <a:off x="304800" y="3141217"/>
            <a:ext cx="1866900" cy="1040374"/>
          </a:xfrm>
          <a:prstGeom prst="roundRect">
            <a:avLst/>
          </a:prstGeom>
          <a:noFill/>
          <a:ln w="19050"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a:ln>
                  <a:noFill/>
                </a:ln>
                <a:solidFill>
                  <a:srgbClr val="336699"/>
                </a:solidFill>
                <a:effectLst/>
                <a:latin typeface="+mn-lt"/>
              </a:rPr>
              <a:t>Write Reference Data</a:t>
            </a:r>
          </a:p>
        </p:txBody>
      </p:sp>
      <p:cxnSp>
        <p:nvCxnSpPr>
          <p:cNvPr id="15" name="Connector: Curved 14"/>
          <p:cNvCxnSpPr>
            <a:cxnSpLocks/>
            <a:stCxn id="14" idx="0"/>
            <a:endCxn id="13" idx="0"/>
          </p:cNvCxnSpPr>
          <p:nvPr/>
        </p:nvCxnSpPr>
        <p:spPr bwMode="auto">
          <a:xfrm rot="5400000" flipH="1" flipV="1">
            <a:off x="2284392" y="2093951"/>
            <a:ext cx="1125" cy="2093409"/>
          </a:xfrm>
          <a:prstGeom prst="curvedConnector3">
            <a:avLst>
              <a:gd name="adj1" fmla="val 20420000"/>
            </a:avLst>
          </a:prstGeom>
          <a:solidFill>
            <a:schemeClr val="accent1"/>
          </a:solidFill>
          <a:ln w="28575" cap="flat" cmpd="sng" algn="ctr">
            <a:solidFill>
              <a:srgbClr val="C00000"/>
            </a:solidFill>
            <a:prstDash val="sysDash"/>
            <a:round/>
            <a:headEnd type="none" w="med" len="med"/>
            <a:tailEnd type="triangle" w="lg"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Connector: Curved 15"/>
          <p:cNvCxnSpPr>
            <a:cxnSpLocks/>
            <a:stCxn id="13" idx="0"/>
            <a:endCxn id="12" idx="0"/>
          </p:cNvCxnSpPr>
          <p:nvPr/>
        </p:nvCxnSpPr>
        <p:spPr bwMode="auto">
          <a:xfrm rot="5400000" flipH="1" flipV="1">
            <a:off x="4184146" y="2287605"/>
            <a:ext cx="12700" cy="1704975"/>
          </a:xfrm>
          <a:prstGeom prst="curvedConnector3">
            <a:avLst>
              <a:gd name="adj1" fmla="val 1800000"/>
            </a:avLst>
          </a:prstGeom>
          <a:solidFill>
            <a:schemeClr val="accent1"/>
          </a:solidFill>
          <a:ln w="28575" cap="flat" cmpd="sng" algn="ctr">
            <a:solidFill>
              <a:srgbClr val="C00000"/>
            </a:solidFill>
            <a:prstDash val="sysDash"/>
            <a:round/>
            <a:headEnd type="none" w="med" len="med"/>
            <a:tailEnd type="triangle" w="lg"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Connector: Curved 16"/>
          <p:cNvCxnSpPr>
            <a:cxnSpLocks/>
            <a:stCxn id="12" idx="0"/>
            <a:endCxn id="11" idx="0"/>
          </p:cNvCxnSpPr>
          <p:nvPr/>
        </p:nvCxnSpPr>
        <p:spPr bwMode="auto">
          <a:xfrm rot="5400000" flipH="1" flipV="1">
            <a:off x="5715019" y="2455357"/>
            <a:ext cx="6350" cy="1363120"/>
          </a:xfrm>
          <a:prstGeom prst="curvedConnector3">
            <a:avLst>
              <a:gd name="adj1" fmla="val 3700000"/>
            </a:avLst>
          </a:prstGeom>
          <a:solidFill>
            <a:schemeClr val="accent1"/>
          </a:solidFill>
          <a:ln w="28575" cap="flat" cmpd="sng" algn="ctr">
            <a:solidFill>
              <a:srgbClr val="C00000"/>
            </a:solidFill>
            <a:prstDash val="sysDash"/>
            <a:round/>
            <a:headEnd type="none" w="med" len="med"/>
            <a:tailEnd type="triangle" w="lg"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Connector: Curved 17"/>
          <p:cNvCxnSpPr>
            <a:cxnSpLocks/>
            <a:stCxn id="11" idx="0"/>
            <a:endCxn id="10" idx="0"/>
          </p:cNvCxnSpPr>
          <p:nvPr/>
        </p:nvCxnSpPr>
        <p:spPr bwMode="auto">
          <a:xfrm rot="16200000" flipH="1">
            <a:off x="7231243" y="2302253"/>
            <a:ext cx="14468" cy="1677446"/>
          </a:xfrm>
          <a:prstGeom prst="curvedConnector3">
            <a:avLst>
              <a:gd name="adj1" fmla="val -1580039"/>
            </a:avLst>
          </a:prstGeom>
          <a:solidFill>
            <a:schemeClr val="accent1"/>
          </a:solidFill>
          <a:ln w="28575" cap="flat" cmpd="sng" algn="ctr">
            <a:solidFill>
              <a:srgbClr val="C00000"/>
            </a:solidFill>
            <a:prstDash val="sysDash"/>
            <a:round/>
            <a:headEnd type="none" w="med" len="med"/>
            <a:tailEnd type="triangle" w="lg"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Connector: Curved 18"/>
          <p:cNvCxnSpPr>
            <a:cxnSpLocks/>
            <a:stCxn id="10" idx="2"/>
            <a:endCxn id="14" idx="2"/>
          </p:cNvCxnSpPr>
          <p:nvPr/>
        </p:nvCxnSpPr>
        <p:spPr bwMode="auto">
          <a:xfrm rot="5400000">
            <a:off x="4653870" y="758261"/>
            <a:ext cx="7710" cy="6838950"/>
          </a:xfrm>
          <a:prstGeom prst="curvedConnector3">
            <a:avLst>
              <a:gd name="adj1" fmla="val 3064981"/>
            </a:avLst>
          </a:prstGeom>
          <a:solidFill>
            <a:schemeClr val="accent1"/>
          </a:solidFill>
          <a:ln w="28575" cap="flat" cmpd="sng" algn="ctr">
            <a:solidFill>
              <a:srgbClr val="C00000"/>
            </a:solidFill>
            <a:prstDash val="sysDash"/>
            <a:round/>
            <a:headEnd type="none" w="med" len="med"/>
            <a:tailEnd type="triangle" w="lg"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Straight Arrow Connector 20"/>
          <p:cNvCxnSpPr>
            <a:cxnSpLocks/>
            <a:stCxn id="12" idx="2"/>
          </p:cNvCxnSpPr>
          <p:nvPr/>
        </p:nvCxnSpPr>
        <p:spPr bwMode="auto">
          <a:xfrm flipH="1">
            <a:off x="4648200" y="4176451"/>
            <a:ext cx="388434" cy="547949"/>
          </a:xfrm>
          <a:prstGeom prst="straightConnector1">
            <a:avLst/>
          </a:prstGeom>
          <a:solidFill>
            <a:schemeClr val="accent1"/>
          </a:solidFill>
          <a:ln w="28575" cap="flat" cmpd="sng" algn="ctr">
            <a:solidFill>
              <a:schemeClr val="tx1">
                <a:lumMod val="50000"/>
                <a:lumOff val="50000"/>
              </a:schemeClr>
            </a:solidFill>
            <a:prstDash val="sysDash"/>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30" name="Group 29"/>
          <p:cNvGrpSpPr/>
          <p:nvPr/>
        </p:nvGrpSpPr>
        <p:grpSpPr>
          <a:xfrm>
            <a:off x="1359983" y="1130702"/>
            <a:ext cx="4897941" cy="1312605"/>
            <a:chOff x="1936595" y="1290236"/>
            <a:chExt cx="3776314" cy="1312605"/>
          </a:xfrm>
        </p:grpSpPr>
        <p:sp>
          <p:nvSpPr>
            <p:cNvPr id="23" name="TextBox 22"/>
            <p:cNvSpPr txBox="1"/>
            <p:nvPr/>
          </p:nvSpPr>
          <p:spPr>
            <a:xfrm>
              <a:off x="1981200" y="1295400"/>
              <a:ext cx="1350459" cy="446276"/>
            </a:xfrm>
            <a:prstGeom prst="rect">
              <a:avLst/>
            </a:prstGeom>
            <a:noFill/>
          </p:spPr>
          <p:txBody>
            <a:bodyPr wrap="square" rtlCol="0">
              <a:spAutoFit/>
            </a:bodyPr>
            <a:lstStyle/>
            <a:p>
              <a:r>
                <a:rPr lang="en-US" sz="2300" dirty="0">
                  <a:latin typeface="+mn-lt"/>
                </a:rPr>
                <a:t>Longer wait</a:t>
              </a:r>
            </a:p>
          </p:txBody>
        </p:sp>
        <p:sp>
          <p:nvSpPr>
            <p:cNvPr id="24" name="TextBox 23"/>
            <p:cNvSpPr txBox="1"/>
            <p:nvPr/>
          </p:nvSpPr>
          <p:spPr>
            <a:xfrm>
              <a:off x="1936595" y="1771844"/>
              <a:ext cx="1524001" cy="830997"/>
            </a:xfrm>
            <a:prstGeom prst="rect">
              <a:avLst/>
            </a:prstGeom>
            <a:noFill/>
          </p:spPr>
          <p:txBody>
            <a:bodyPr wrap="square" rtlCol="0">
              <a:spAutoFit/>
            </a:bodyPr>
            <a:lstStyle/>
            <a:p>
              <a:r>
                <a:rPr lang="en-US" sz="2400" dirty="0">
                  <a:latin typeface="+mn-lt"/>
                </a:rPr>
                <a:t>Shorter wait</a:t>
              </a:r>
            </a:p>
          </p:txBody>
        </p:sp>
        <p:sp>
          <p:nvSpPr>
            <p:cNvPr id="26" name="Arrow: Right 25"/>
            <p:cNvSpPr/>
            <p:nvPr/>
          </p:nvSpPr>
          <p:spPr bwMode="auto">
            <a:xfrm>
              <a:off x="3366475" y="1389945"/>
              <a:ext cx="325941" cy="293132"/>
            </a:xfrm>
            <a:prstGeom prst="rightArrow">
              <a:avLst/>
            </a:prstGeom>
            <a:solidFill>
              <a:schemeClr val="bg1">
                <a:lumMod val="65000"/>
              </a:schemeClr>
            </a:solidFill>
            <a:ln w="9525" cap="flat" cmpd="sng" algn="ctr">
              <a:solidFill>
                <a:schemeClr val="tx1">
                  <a:lumMod val="50000"/>
                  <a:lumOff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anose="020B0604020202020204" pitchFamily="34" charset="0"/>
              </a:endParaRPr>
            </a:p>
          </p:txBody>
        </p:sp>
        <p:sp>
          <p:nvSpPr>
            <p:cNvPr id="27" name="Arrow: Right 26"/>
            <p:cNvSpPr/>
            <p:nvPr/>
          </p:nvSpPr>
          <p:spPr bwMode="auto">
            <a:xfrm>
              <a:off x="3366475" y="1887497"/>
              <a:ext cx="325941" cy="293132"/>
            </a:xfrm>
            <a:prstGeom prst="rightArrow">
              <a:avLst/>
            </a:prstGeom>
            <a:solidFill>
              <a:schemeClr val="bg1">
                <a:lumMod val="65000"/>
              </a:schemeClr>
            </a:solidFill>
            <a:ln w="9525" cap="flat" cmpd="sng" algn="ctr">
              <a:solidFill>
                <a:schemeClr val="tx1">
                  <a:lumMod val="50000"/>
                  <a:lumOff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anose="020B0604020202020204" pitchFamily="34" charset="0"/>
              </a:endParaRPr>
            </a:p>
          </p:txBody>
        </p:sp>
        <p:sp>
          <p:nvSpPr>
            <p:cNvPr id="28" name="TextBox 27"/>
            <p:cNvSpPr txBox="1"/>
            <p:nvPr/>
          </p:nvSpPr>
          <p:spPr>
            <a:xfrm>
              <a:off x="3729617" y="1793297"/>
              <a:ext cx="1983292" cy="446276"/>
            </a:xfrm>
            <a:prstGeom prst="rect">
              <a:avLst/>
            </a:prstGeom>
            <a:noFill/>
          </p:spPr>
          <p:txBody>
            <a:bodyPr wrap="square" rtlCol="0">
              <a:spAutoFit/>
            </a:bodyPr>
            <a:lstStyle/>
            <a:p>
              <a:r>
                <a:rPr lang="en-US" sz="2300" dirty="0">
                  <a:solidFill>
                    <a:srgbClr val="00B050"/>
                  </a:solidFill>
                  <a:latin typeface="+mn-lt"/>
                </a:rPr>
                <a:t>Higher</a:t>
              </a:r>
              <a:r>
                <a:rPr lang="en-US" sz="2300" dirty="0">
                  <a:latin typeface="+mn-lt"/>
                </a:rPr>
                <a:t> cell charge</a:t>
              </a:r>
            </a:p>
          </p:txBody>
        </p:sp>
        <p:sp>
          <p:nvSpPr>
            <p:cNvPr id="29" name="TextBox 28"/>
            <p:cNvSpPr txBox="1"/>
            <p:nvPr/>
          </p:nvSpPr>
          <p:spPr>
            <a:xfrm>
              <a:off x="3729617" y="1290236"/>
              <a:ext cx="1983292" cy="830997"/>
            </a:xfrm>
            <a:prstGeom prst="rect">
              <a:avLst/>
            </a:prstGeom>
            <a:noFill/>
          </p:spPr>
          <p:txBody>
            <a:bodyPr wrap="square" rtlCol="0">
              <a:spAutoFit/>
            </a:bodyPr>
            <a:lstStyle/>
            <a:p>
              <a:r>
                <a:rPr lang="en-US" sz="2400" dirty="0">
                  <a:solidFill>
                    <a:srgbClr val="FF0000"/>
                  </a:solidFill>
                  <a:latin typeface="+mn-lt"/>
                </a:rPr>
                <a:t>Lower</a:t>
              </a:r>
              <a:r>
                <a:rPr lang="en-US" sz="2400" dirty="0">
                  <a:latin typeface="+mn-lt"/>
                </a:rPr>
                <a:t> cell charge</a:t>
              </a:r>
            </a:p>
          </p:txBody>
        </p:sp>
      </p:grpSp>
      <p:sp>
        <p:nvSpPr>
          <p:cNvPr id="35" name="TextBox 34"/>
          <p:cNvSpPr txBox="1"/>
          <p:nvPr/>
        </p:nvSpPr>
        <p:spPr>
          <a:xfrm>
            <a:off x="2786875" y="4724400"/>
            <a:ext cx="4071125" cy="830997"/>
          </a:xfrm>
          <a:prstGeom prst="rect">
            <a:avLst/>
          </a:prstGeom>
          <a:noFill/>
        </p:spPr>
        <p:txBody>
          <a:bodyPr wrap="square" rtlCol="0">
            <a:spAutoFit/>
          </a:bodyPr>
          <a:lstStyle/>
          <a:p>
            <a:pPr algn="ctr"/>
            <a:r>
              <a:rPr lang="en-US" sz="2400" dirty="0">
                <a:latin typeface="+mn-lt"/>
              </a:rPr>
              <a:t>With </a:t>
            </a:r>
            <a:r>
              <a:rPr lang="en-US" sz="2400" b="1" dirty="0">
                <a:solidFill>
                  <a:srgbClr val="FF0000"/>
                </a:solidFill>
                <a:latin typeface="+mn-lt"/>
              </a:rPr>
              <a:t>custom</a:t>
            </a:r>
            <a:r>
              <a:rPr lang="en-US" sz="2400" dirty="0">
                <a:latin typeface="+mn-lt"/>
              </a:rPr>
              <a:t> ready-to-access latency parameter</a:t>
            </a:r>
          </a:p>
        </p:txBody>
      </p:sp>
      <p:cxnSp>
        <p:nvCxnSpPr>
          <p:cNvPr id="36" name="Straight Arrow Connector 35"/>
          <p:cNvCxnSpPr>
            <a:cxnSpLocks/>
          </p:cNvCxnSpPr>
          <p:nvPr/>
        </p:nvCxnSpPr>
        <p:spPr bwMode="auto">
          <a:xfrm flipV="1">
            <a:off x="3429000" y="2187677"/>
            <a:ext cx="340808" cy="1088923"/>
          </a:xfrm>
          <a:prstGeom prst="straightConnector1">
            <a:avLst/>
          </a:prstGeom>
          <a:solidFill>
            <a:schemeClr val="accent1"/>
          </a:solidFill>
          <a:ln w="28575" cap="flat" cmpd="sng" algn="ctr">
            <a:solidFill>
              <a:schemeClr val="tx1">
                <a:lumMod val="50000"/>
                <a:lumOff val="50000"/>
              </a:schemeClr>
            </a:solidFill>
            <a:prstDash val="sysDash"/>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 name="TextBox 24"/>
          <p:cNvSpPr txBox="1"/>
          <p:nvPr/>
        </p:nvSpPr>
        <p:spPr>
          <a:xfrm>
            <a:off x="609600" y="5801380"/>
            <a:ext cx="8001000" cy="523220"/>
          </a:xfrm>
          <a:prstGeom prst="rect">
            <a:avLst/>
          </a:prstGeom>
          <a:noFill/>
        </p:spPr>
        <p:txBody>
          <a:bodyPr wrap="square" rtlCol="0">
            <a:spAutoFit/>
          </a:bodyPr>
          <a:lstStyle/>
          <a:p>
            <a:pPr algn="ctr"/>
            <a:r>
              <a:rPr lang="en-US" sz="2800" i="1" u="sng" dirty="0">
                <a:latin typeface="+mn-lt"/>
              </a:rPr>
              <a:t>Can be implemented with just ~150 lines of code</a:t>
            </a:r>
          </a:p>
        </p:txBody>
      </p:sp>
    </p:spTree>
    <p:extLst>
      <p:ext uri="{BB962C8B-B14F-4D97-AF65-F5344CB8AC3E}">
        <p14:creationId xmlns:p14="http://schemas.microsoft.com/office/powerpoint/2010/main" val="98521814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500"/>
                                        <p:tgtEl>
                                          <p:spTgt spid="30"/>
                                        </p:tgtEl>
                                      </p:cBhvr>
                                    </p:animEffect>
                                  </p:childTnLst>
                                </p:cTn>
                              </p:par>
                              <p:par>
                                <p:cTn id="21" presetID="10" presetClass="entr" presetSubtype="0" fill="hold" nodeType="with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500"/>
                                        <p:tgtEl>
                                          <p:spTgt spid="3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500"/>
                                        <p:tgtEl>
                                          <p:spTgt spid="35"/>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500"/>
                                        <p:tgtEl>
                                          <p:spTgt spid="10"/>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35" grpId="0"/>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083456-BE25-A24C-8F8C-5365ADB3282E}"/>
              </a:ext>
            </a:extLst>
          </p:cNvPr>
          <p:cNvSpPr>
            <a:spLocks noGrp="1"/>
          </p:cNvSpPr>
          <p:nvPr>
            <p:ph type="title"/>
          </p:nvPr>
        </p:nvSpPr>
        <p:spPr/>
        <p:txBody>
          <a:bodyPr/>
          <a:lstStyle/>
          <a:p>
            <a:r>
              <a:rPr lang="en-US" dirty="0"/>
              <a:t>P&amp;S DRAM Bender: Key Goal</a:t>
            </a:r>
          </a:p>
        </p:txBody>
      </p:sp>
      <p:sp>
        <p:nvSpPr>
          <p:cNvPr id="3" name="Content Placeholder 2">
            <a:extLst>
              <a:ext uri="{FF2B5EF4-FFF2-40B4-BE49-F238E27FC236}">
                <a16:creationId xmlns:a16="http://schemas.microsoft.com/office/drawing/2014/main" id="{CA5C369C-A1F8-254C-ABEC-5A23933710F1}"/>
              </a:ext>
            </a:extLst>
          </p:cNvPr>
          <p:cNvSpPr>
            <a:spLocks noGrp="1"/>
          </p:cNvSpPr>
          <p:nvPr>
            <p:ph idx="1"/>
          </p:nvPr>
        </p:nvSpPr>
        <p:spPr>
          <a:xfrm>
            <a:off x="1143000" y="1543050"/>
            <a:ext cx="6858000" cy="4171950"/>
          </a:xfrm>
        </p:spPr>
        <p:txBody>
          <a:bodyPr/>
          <a:lstStyle/>
          <a:p>
            <a:pPr marL="0" indent="0" algn="ctr">
              <a:lnSpc>
                <a:spcPct val="150000"/>
              </a:lnSpc>
              <a:buNone/>
            </a:pPr>
            <a:r>
              <a:rPr lang="en-US" sz="3300" dirty="0">
                <a:solidFill>
                  <a:srgbClr val="0432FF"/>
                </a:solidFill>
              </a:rPr>
              <a:t>(Learn how to) study real memory devices using an FPGA-based DRAM infrastructure to gain new insights on DRAM behavior</a:t>
            </a:r>
            <a:endParaRPr lang="en-US" sz="3300" dirty="0">
              <a:solidFill>
                <a:srgbClr val="00B050"/>
              </a:solidFill>
            </a:endParaRPr>
          </a:p>
        </p:txBody>
      </p:sp>
      <p:sp>
        <p:nvSpPr>
          <p:cNvPr id="4" name="Slide Number Placeholder 3">
            <a:extLst>
              <a:ext uri="{FF2B5EF4-FFF2-40B4-BE49-F238E27FC236}">
                <a16:creationId xmlns:a16="http://schemas.microsoft.com/office/drawing/2014/main" id="{3BB0A3C7-EE1C-7B4F-A2CD-30A5DA9BD323}"/>
              </a:ext>
            </a:extLst>
          </p:cNvPr>
          <p:cNvSpPr>
            <a:spLocks noGrp="1"/>
          </p:cNvSpPr>
          <p:nvPr>
            <p:ph type="sldNum" sz="quarter" idx="11"/>
          </p:nvPr>
        </p:nvSpPr>
        <p:spPr/>
        <p:txBody>
          <a:bodyPr/>
          <a:lstStyle/>
          <a:p>
            <a:pPr>
              <a:defRPr/>
            </a:pPr>
            <a:fld id="{D1AB0E41-6335-3B40-AB06-F5B4D651A9D6}" type="slidenum">
              <a:rPr lang="en-US" altLang="en-US" smtClean="0"/>
              <a:pPr>
                <a:defRPr/>
              </a:pPr>
              <a:t>4</a:t>
            </a:fld>
            <a:endParaRPr lang="en-US" altLang="en-US"/>
          </a:p>
        </p:txBody>
      </p:sp>
    </p:spTree>
    <p:extLst>
      <p:ext uri="{BB962C8B-B14F-4D97-AF65-F5344CB8AC3E}">
        <p14:creationId xmlns:p14="http://schemas.microsoft.com/office/powerpoint/2010/main" val="1230884882"/>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Ready-to-access Latency: Results</a:t>
            </a:r>
          </a:p>
        </p:txBody>
      </p:sp>
      <p:sp>
        <p:nvSpPr>
          <p:cNvPr id="5" name="Slide Number Placeholder 4"/>
          <p:cNvSpPr>
            <a:spLocks noGrp="1"/>
          </p:cNvSpPr>
          <p:nvPr>
            <p:ph type="sldNum" sz="quarter" idx="11"/>
          </p:nvPr>
        </p:nvSpPr>
        <p:spPr/>
        <p:txBody>
          <a:bodyPr/>
          <a:lstStyle/>
          <a:p>
            <a:pPr>
              <a:defRPr/>
            </a:pPr>
            <a:fld id="{9C6405EB-A0CD-489A-8152-61CB2DF54052}" type="slidenum">
              <a:rPr lang="en-US" altLang="en-US" smtClean="0"/>
              <a:pPr>
                <a:defRPr/>
              </a:pPr>
              <a:t>40</a:t>
            </a:fld>
            <a:endParaRPr lang="en-US" altLang="en-US"/>
          </a:p>
        </p:txBody>
      </p:sp>
      <p:graphicFrame>
        <p:nvGraphicFramePr>
          <p:cNvPr id="6" name="Chart 5">
            <a:extLst>
              <a:ext uri="{FF2B5EF4-FFF2-40B4-BE49-F238E27FC236}">
                <a16:creationId xmlns:a16="http://schemas.microsoft.com/office/drawing/2014/main" id="{00000000-0008-0000-0100-000002000000}"/>
              </a:ext>
            </a:extLst>
          </p:cNvPr>
          <p:cNvGraphicFramePr>
            <a:graphicFrameLocks/>
          </p:cNvGraphicFramePr>
          <p:nvPr>
            <p:extLst>
              <p:ext uri="{D42A27DB-BD31-4B8C-83A1-F6EECF244321}">
                <p14:modId xmlns:p14="http://schemas.microsoft.com/office/powerpoint/2010/main" val="3270906480"/>
              </p:ext>
            </p:extLst>
          </p:nvPr>
        </p:nvGraphicFramePr>
        <p:xfrm>
          <a:off x="304800" y="1560879"/>
          <a:ext cx="7543800" cy="4916121"/>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p:cNvSpPr txBox="1"/>
          <p:nvPr/>
        </p:nvSpPr>
        <p:spPr>
          <a:xfrm>
            <a:off x="1586455" y="2967335"/>
            <a:ext cx="3124200" cy="461665"/>
          </a:xfrm>
          <a:prstGeom prst="rect">
            <a:avLst/>
          </a:prstGeom>
          <a:noFill/>
        </p:spPr>
        <p:txBody>
          <a:bodyPr wrap="square" rtlCol="0">
            <a:spAutoFit/>
          </a:bodyPr>
          <a:lstStyle/>
          <a:p>
            <a:r>
              <a:rPr lang="en-US" sz="2400" i="1" dirty="0">
                <a:solidFill>
                  <a:schemeClr val="tx1">
                    <a:lumMod val="50000"/>
                    <a:lumOff val="50000"/>
                  </a:schemeClr>
                </a:solidFill>
                <a:latin typeface="+mn-lt"/>
              </a:rPr>
              <a:t>@ 80</a:t>
            </a:r>
            <a:r>
              <a:rPr lang="en-US" sz="2400" i="1" baseline="30000" dirty="0">
                <a:solidFill>
                  <a:schemeClr val="tx1">
                    <a:lumMod val="50000"/>
                    <a:lumOff val="50000"/>
                  </a:schemeClr>
                </a:solidFill>
                <a:latin typeface="+mn-lt"/>
              </a:rPr>
              <a:t>⁰</a:t>
            </a:r>
            <a:r>
              <a:rPr lang="en-US" sz="2400" i="1" dirty="0">
                <a:solidFill>
                  <a:schemeClr val="tx1">
                    <a:lumMod val="50000"/>
                    <a:lumOff val="50000"/>
                  </a:schemeClr>
                </a:solidFill>
                <a:latin typeface="+mn-lt"/>
              </a:rPr>
              <a:t>C temperature</a:t>
            </a:r>
          </a:p>
        </p:txBody>
      </p:sp>
      <p:sp>
        <p:nvSpPr>
          <p:cNvPr id="12" name="TextBox 11"/>
          <p:cNvSpPr txBox="1"/>
          <p:nvPr/>
        </p:nvSpPr>
        <p:spPr>
          <a:xfrm>
            <a:off x="2286000" y="1179879"/>
            <a:ext cx="4419600" cy="646331"/>
          </a:xfrm>
          <a:prstGeom prst="rect">
            <a:avLst/>
          </a:prstGeom>
          <a:noFill/>
        </p:spPr>
        <p:txBody>
          <a:bodyPr wrap="square" rtlCol="0">
            <a:spAutoFit/>
          </a:bodyPr>
          <a:lstStyle/>
          <a:p>
            <a:pPr algn="ctr"/>
            <a:r>
              <a:rPr lang="en-US" sz="3600" b="1" dirty="0">
                <a:latin typeface="+mn-lt"/>
              </a:rPr>
              <a:t>Real Curves</a:t>
            </a:r>
          </a:p>
        </p:txBody>
      </p:sp>
      <p:sp>
        <p:nvSpPr>
          <p:cNvPr id="14" name="Oval 13"/>
          <p:cNvSpPr/>
          <p:nvPr/>
        </p:nvSpPr>
        <p:spPr bwMode="auto">
          <a:xfrm>
            <a:off x="5506197" y="3886200"/>
            <a:ext cx="2046718" cy="1905000"/>
          </a:xfrm>
          <a:prstGeom prst="ellipse">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sp>
        <p:nvSpPr>
          <p:cNvPr id="15" name="Oval 14"/>
          <p:cNvSpPr/>
          <p:nvPr/>
        </p:nvSpPr>
        <p:spPr bwMode="auto">
          <a:xfrm>
            <a:off x="1295400" y="3505755"/>
            <a:ext cx="818403" cy="699930"/>
          </a:xfrm>
          <a:prstGeom prst="ellipse">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sp>
        <p:nvSpPr>
          <p:cNvPr id="10" name="Rectangle: Diagonal Corners Snipped 9"/>
          <p:cNvSpPr/>
          <p:nvPr/>
        </p:nvSpPr>
        <p:spPr bwMode="auto">
          <a:xfrm>
            <a:off x="342900" y="3048000"/>
            <a:ext cx="8458200" cy="3124200"/>
          </a:xfrm>
          <a:prstGeom prst="snip2DiagRect">
            <a:avLst/>
          </a:prstGeom>
          <a:solidFill>
            <a:srgbClr val="FFC9C9"/>
          </a:solidFill>
          <a:ln w="57150" cap="flat" cmpd="sng" algn="ctr">
            <a:solidFill>
              <a:srgbClr val="0070C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4400" b="1" dirty="0">
                <a:latin typeface="+mn-lt"/>
              </a:rPr>
              <a:t>We d</a:t>
            </a:r>
            <a:r>
              <a:rPr kumimoji="0" lang="en-US" sz="4400" b="1" i="0" u="none" strike="noStrike" cap="none" normalizeH="0" baseline="0" dirty="0">
                <a:ln>
                  <a:noFill/>
                </a:ln>
                <a:effectLst/>
                <a:latin typeface="+mn-lt"/>
              </a:rPr>
              <a:t>o not observe </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4400" b="1" i="0" u="none" strike="noStrike" cap="none" normalizeH="0" baseline="0" dirty="0">
                <a:ln>
                  <a:noFill/>
                </a:ln>
                <a:effectLst/>
                <a:latin typeface="+mn-lt"/>
              </a:rPr>
              <a:t>the expected </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4400" b="1" i="0" u="none" strike="noStrike" cap="none" normalizeH="0" baseline="0" dirty="0">
                <a:ln>
                  <a:noFill/>
                </a:ln>
                <a:effectLst/>
                <a:latin typeface="+mn-lt"/>
              </a:rPr>
              <a:t>latency reduction effect </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4400" b="1" i="0" u="none" strike="noStrike" cap="none" normalizeH="0" baseline="0" dirty="0">
                <a:ln>
                  <a:noFill/>
                </a:ln>
                <a:effectLst/>
                <a:latin typeface="+mn-lt"/>
              </a:rPr>
              <a:t>in </a:t>
            </a:r>
            <a:r>
              <a:rPr kumimoji="0" lang="en-US" sz="4400" b="1" i="0" u="none" strike="noStrike" cap="none" normalizeH="0" baseline="0" dirty="0">
                <a:ln>
                  <a:noFill/>
                </a:ln>
                <a:solidFill>
                  <a:srgbClr val="0070C0"/>
                </a:solidFill>
                <a:effectLst/>
                <a:latin typeface="+mn-lt"/>
              </a:rPr>
              <a:t>existing</a:t>
            </a:r>
            <a:r>
              <a:rPr kumimoji="0" lang="en-US" sz="4400" b="1" i="0" u="none" strike="noStrike" cap="none" normalizeH="0" baseline="0" dirty="0">
                <a:ln>
                  <a:noFill/>
                </a:ln>
                <a:effectLst/>
                <a:latin typeface="+mn-lt"/>
              </a:rPr>
              <a:t> DRAM chips</a:t>
            </a:r>
          </a:p>
        </p:txBody>
      </p:sp>
      <p:graphicFrame>
        <p:nvGraphicFramePr>
          <p:cNvPr id="13" name="Chart 12">
            <a:extLst>
              <a:ext uri="{FF2B5EF4-FFF2-40B4-BE49-F238E27FC236}">
                <a16:creationId xmlns:a16="http://schemas.microsoft.com/office/drawing/2014/main" id="{1EE9E225-EC42-429F-BC60-F981486D537C}"/>
              </a:ext>
            </a:extLst>
          </p:cNvPr>
          <p:cNvGraphicFramePr>
            <a:graphicFrameLocks/>
          </p:cNvGraphicFramePr>
          <p:nvPr>
            <p:extLst>
              <p:ext uri="{D42A27DB-BD31-4B8C-83A1-F6EECF244321}">
                <p14:modId xmlns:p14="http://schemas.microsoft.com/office/powerpoint/2010/main" val="74501208"/>
              </p:ext>
            </p:extLst>
          </p:nvPr>
        </p:nvGraphicFramePr>
        <p:xfrm>
          <a:off x="457200" y="648255"/>
          <a:ext cx="8001000" cy="5715000"/>
        </p:xfrm>
        <a:graphic>
          <a:graphicData uri="http://schemas.openxmlformats.org/drawingml/2006/chart">
            <c:chart xmlns:c="http://schemas.openxmlformats.org/drawingml/2006/chart" xmlns:r="http://schemas.openxmlformats.org/officeDocument/2006/relationships" r:id="rId4"/>
          </a:graphicData>
        </a:graphic>
      </p:graphicFrame>
      <p:sp>
        <p:nvSpPr>
          <p:cNvPr id="8" name="Oval 7"/>
          <p:cNvSpPr/>
          <p:nvPr/>
        </p:nvSpPr>
        <p:spPr bwMode="auto">
          <a:xfrm>
            <a:off x="6934200" y="3048000"/>
            <a:ext cx="609600" cy="2133600"/>
          </a:xfrm>
          <a:prstGeom prst="ellipse">
            <a:avLst/>
          </a:prstGeom>
          <a:noFill/>
          <a:ln w="57150" cap="flat" cmpd="sng" algn="ctr">
            <a:solidFill>
              <a:srgbClr val="007033"/>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sp>
        <p:nvSpPr>
          <p:cNvPr id="9" name="Oval 8"/>
          <p:cNvSpPr/>
          <p:nvPr/>
        </p:nvSpPr>
        <p:spPr bwMode="auto">
          <a:xfrm>
            <a:off x="3505200" y="4153382"/>
            <a:ext cx="609600" cy="1028218"/>
          </a:xfrm>
          <a:prstGeom prst="ellipse">
            <a:avLst/>
          </a:prstGeom>
          <a:noFill/>
          <a:ln w="57150" cap="flat" cmpd="sng" algn="ctr">
            <a:solidFill>
              <a:srgbClr val="007033"/>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sp>
        <p:nvSpPr>
          <p:cNvPr id="3" name="TextBox 2"/>
          <p:cNvSpPr txBox="1"/>
          <p:nvPr/>
        </p:nvSpPr>
        <p:spPr>
          <a:xfrm>
            <a:off x="3047253" y="894279"/>
            <a:ext cx="4419600" cy="646331"/>
          </a:xfrm>
          <a:prstGeom prst="rect">
            <a:avLst/>
          </a:prstGeom>
          <a:noFill/>
        </p:spPr>
        <p:txBody>
          <a:bodyPr wrap="square" rtlCol="0">
            <a:spAutoFit/>
          </a:bodyPr>
          <a:lstStyle/>
          <a:p>
            <a:r>
              <a:rPr lang="en-US" sz="3600" b="1" dirty="0">
                <a:latin typeface="+mn-lt"/>
              </a:rPr>
              <a:t>Expected Curves</a:t>
            </a:r>
          </a:p>
        </p:txBody>
      </p:sp>
    </p:spTree>
    <p:extLst>
      <p:ext uri="{BB962C8B-B14F-4D97-AF65-F5344CB8AC3E}">
        <p14:creationId xmlns:p14="http://schemas.microsoft.com/office/powerpoint/2010/main" val="371620272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mph" presetSubtype="0" fill="hold" grpId="0" nodeType="clickEffect">
                                  <p:stCondLst>
                                    <p:cond delay="0"/>
                                  </p:stCondLst>
                                  <p:childTnLst>
                                    <p:animScale>
                                      <p:cBhvr>
                                        <p:cTn id="16" dur="2000" fill="hold"/>
                                        <p:tgtEl>
                                          <p:spTgt spid="13"/>
                                        </p:tgtEl>
                                      </p:cBhvr>
                                      <p:by x="35000" y="35000"/>
                                    </p:animScale>
                                  </p:childTnLst>
                                </p:cTn>
                              </p:par>
                              <p:par>
                                <p:cTn id="17" presetID="6" presetClass="emph" presetSubtype="0" fill="hold" grpId="1" nodeType="withEffect">
                                  <p:stCondLst>
                                    <p:cond delay="0"/>
                                  </p:stCondLst>
                                  <p:childTnLst>
                                    <p:animScale>
                                      <p:cBhvr>
                                        <p:cTn id="18" dur="2000" fill="hold"/>
                                        <p:tgtEl>
                                          <p:spTgt spid="8"/>
                                        </p:tgtEl>
                                      </p:cBhvr>
                                      <p:by x="35000" y="35000"/>
                                    </p:animScale>
                                  </p:childTnLst>
                                </p:cTn>
                              </p:par>
                              <p:par>
                                <p:cTn id="19" presetID="6" presetClass="emph" presetSubtype="0" fill="hold" grpId="1" nodeType="withEffect">
                                  <p:stCondLst>
                                    <p:cond delay="0"/>
                                  </p:stCondLst>
                                  <p:childTnLst>
                                    <p:animScale>
                                      <p:cBhvr>
                                        <p:cTn id="20" dur="2000" fill="hold"/>
                                        <p:tgtEl>
                                          <p:spTgt spid="9"/>
                                        </p:tgtEl>
                                      </p:cBhvr>
                                      <p:by x="35000" y="35000"/>
                                    </p:animScale>
                                  </p:childTnLst>
                                </p:cTn>
                              </p:par>
                              <p:par>
                                <p:cTn id="21" presetID="6" presetClass="emph" presetSubtype="0" fill="hold" grpId="0" nodeType="withEffect">
                                  <p:stCondLst>
                                    <p:cond delay="0"/>
                                  </p:stCondLst>
                                  <p:childTnLst>
                                    <p:animScale>
                                      <p:cBhvr>
                                        <p:cTn id="22" dur="2000" fill="hold"/>
                                        <p:tgtEl>
                                          <p:spTgt spid="3"/>
                                        </p:tgtEl>
                                      </p:cBhvr>
                                      <p:by x="35000" y="35000"/>
                                    </p:animScale>
                                  </p:childTnLst>
                                </p:cTn>
                              </p:par>
                              <p:par>
                                <p:cTn id="23" presetID="42" presetClass="path" presetSubtype="0" accel="50000" decel="50000" fill="hold" grpId="1" nodeType="withEffect">
                                  <p:stCondLst>
                                    <p:cond delay="300"/>
                                  </p:stCondLst>
                                  <p:childTnLst>
                                    <p:animMotion origin="layout" path="M -3.33333E-6 2.22222E-6 L 0.32917 -0.2838 " pathEditMode="relative" rAng="0" ptsTypes="AA">
                                      <p:cBhvr>
                                        <p:cTn id="24" dur="2000" fill="hold"/>
                                        <p:tgtEl>
                                          <p:spTgt spid="13"/>
                                        </p:tgtEl>
                                        <p:attrNameLst>
                                          <p:attrName>ppt_x</p:attrName>
                                          <p:attrName>ppt_y</p:attrName>
                                        </p:attrNameLst>
                                      </p:cBhvr>
                                      <p:rCtr x="16458" y="-14190"/>
                                    </p:animMotion>
                                  </p:childTnLst>
                                </p:cTn>
                              </p:par>
                              <p:par>
                                <p:cTn id="25" presetID="42" presetClass="path" presetSubtype="0" accel="50000" decel="50000" fill="hold" grpId="2" nodeType="withEffect">
                                  <p:stCondLst>
                                    <p:cond delay="300"/>
                                  </p:stCondLst>
                                  <p:childTnLst>
                                    <p:animMotion origin="layout" path="M 3.33333E-6 1.11022E-16 L 0.14166 -0.31991 " pathEditMode="relative" rAng="0" ptsTypes="AA">
                                      <p:cBhvr>
                                        <p:cTn id="26" dur="2000" fill="hold"/>
                                        <p:tgtEl>
                                          <p:spTgt spid="8"/>
                                        </p:tgtEl>
                                        <p:attrNameLst>
                                          <p:attrName>ppt_x</p:attrName>
                                          <p:attrName>ppt_y</p:attrName>
                                        </p:attrNameLst>
                                      </p:cBhvr>
                                      <p:rCtr x="7083" y="-15995"/>
                                    </p:animMotion>
                                  </p:childTnLst>
                                </p:cTn>
                              </p:par>
                              <p:par>
                                <p:cTn id="27" presetID="42" presetClass="path" presetSubtype="0" accel="50000" decel="50000" fill="hold" grpId="2" nodeType="withEffect">
                                  <p:stCondLst>
                                    <p:cond delay="300"/>
                                  </p:stCondLst>
                                  <p:childTnLst>
                                    <p:animMotion origin="layout" path="M 3.33333E-6 4.44444E-6 L 0.38541 -0.37547 " pathEditMode="relative" rAng="0" ptsTypes="AA">
                                      <p:cBhvr>
                                        <p:cTn id="28" dur="2000" fill="hold"/>
                                        <p:tgtEl>
                                          <p:spTgt spid="9"/>
                                        </p:tgtEl>
                                        <p:attrNameLst>
                                          <p:attrName>ppt_x</p:attrName>
                                          <p:attrName>ppt_y</p:attrName>
                                        </p:attrNameLst>
                                      </p:cBhvr>
                                      <p:rCtr x="19271" y="-18773"/>
                                    </p:animMotion>
                                  </p:childTnLst>
                                </p:cTn>
                              </p:par>
                              <p:par>
                                <p:cTn id="29" presetID="42" presetClass="path" presetSubtype="0" accel="50000" decel="50000" fill="hold" grpId="1" nodeType="withEffect">
                                  <p:stCondLst>
                                    <p:cond delay="300"/>
                                  </p:stCondLst>
                                  <p:childTnLst>
                                    <p:animMotion origin="layout" path="M 0 -4.81481E-6 L 0.31667 -0.06087 " pathEditMode="relative" rAng="0" ptsTypes="AA">
                                      <p:cBhvr>
                                        <p:cTn id="30" dur="2000" fill="hold"/>
                                        <p:tgtEl>
                                          <p:spTgt spid="3"/>
                                        </p:tgtEl>
                                        <p:attrNameLst>
                                          <p:attrName>ppt_x</p:attrName>
                                          <p:attrName>ppt_y</p:attrName>
                                        </p:attrNameLst>
                                      </p:cBhvr>
                                      <p:rCtr x="15833" y="-3056"/>
                                    </p:animMotion>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0" grpId="0" animBg="1"/>
      <p:bldGraphic spid="13" grpId="0">
        <p:bldAsOne/>
      </p:bldGraphic>
      <p:bldGraphic spid="13" grpId="1">
        <p:bldAsOne/>
      </p:bldGraphic>
      <p:bldP spid="8" grpId="0" animBg="1"/>
      <p:bldP spid="8" grpId="1" animBg="1"/>
      <p:bldP spid="8" grpId="2" animBg="1"/>
      <p:bldP spid="9" grpId="0" animBg="1"/>
      <p:bldP spid="9" grpId="1" animBg="1"/>
      <p:bldP spid="9" grpId="2" animBg="1"/>
      <p:bldP spid="3" grpId="0"/>
      <p:bldP spid="3"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001000" cy="914400"/>
          </a:xfrm>
        </p:spPr>
        <p:txBody>
          <a:bodyPr/>
          <a:lstStyle/>
          <a:p>
            <a:r>
              <a:rPr lang="en-US" sz="2800" dirty="0"/>
              <a:t>Why Don’t We See the Latency Reduction Effect?</a:t>
            </a:r>
          </a:p>
        </p:txBody>
      </p:sp>
      <p:sp>
        <p:nvSpPr>
          <p:cNvPr id="3" name="Content Placeholder 2"/>
          <p:cNvSpPr>
            <a:spLocks noGrp="1"/>
          </p:cNvSpPr>
          <p:nvPr>
            <p:ph idx="1"/>
          </p:nvPr>
        </p:nvSpPr>
        <p:spPr>
          <a:xfrm>
            <a:off x="304800" y="983674"/>
            <a:ext cx="8534400" cy="4830763"/>
          </a:xfrm>
        </p:spPr>
        <p:txBody>
          <a:bodyPr/>
          <a:lstStyle/>
          <a:p>
            <a:r>
              <a:rPr lang="en-US" sz="2600" dirty="0"/>
              <a:t>The memory controller </a:t>
            </a:r>
            <a:r>
              <a:rPr lang="en-US" sz="2600" dirty="0">
                <a:solidFill>
                  <a:srgbClr val="FF0000"/>
                </a:solidFill>
              </a:rPr>
              <a:t>cannot externally control </a:t>
            </a:r>
            <a:r>
              <a:rPr lang="en-US" sz="2600" dirty="0"/>
              <a:t>when a sense amplifier gets enabled in </a:t>
            </a:r>
            <a:r>
              <a:rPr lang="en-US" sz="2600" dirty="0">
                <a:solidFill>
                  <a:srgbClr val="0070C0"/>
                </a:solidFill>
              </a:rPr>
              <a:t>existing DRAM chips</a:t>
            </a:r>
          </a:p>
        </p:txBody>
      </p:sp>
      <p:sp>
        <p:nvSpPr>
          <p:cNvPr id="4" name="Slide Number Placeholder 3"/>
          <p:cNvSpPr>
            <a:spLocks noGrp="1"/>
          </p:cNvSpPr>
          <p:nvPr>
            <p:ph type="sldNum" sz="quarter" idx="11"/>
          </p:nvPr>
        </p:nvSpPr>
        <p:spPr/>
        <p:txBody>
          <a:bodyPr/>
          <a:lstStyle/>
          <a:p>
            <a:pPr>
              <a:defRPr/>
            </a:pPr>
            <a:fld id="{9C6405EB-A0CD-489A-8152-61CB2DF54052}" type="slidenum">
              <a:rPr lang="en-US" altLang="en-US" smtClean="0"/>
              <a:pPr>
                <a:defRPr/>
              </a:pPr>
              <a:t>41</a:t>
            </a:fld>
            <a:endParaRPr lang="en-US" altLang="en-US"/>
          </a:p>
        </p:txBody>
      </p:sp>
      <p:grpSp>
        <p:nvGrpSpPr>
          <p:cNvPr id="5" name="Group 4"/>
          <p:cNvGrpSpPr/>
          <p:nvPr/>
        </p:nvGrpSpPr>
        <p:grpSpPr>
          <a:xfrm>
            <a:off x="1182624" y="4827604"/>
            <a:ext cx="6966129" cy="921266"/>
            <a:chOff x="2743849" y="3427979"/>
            <a:chExt cx="6243104" cy="921266"/>
          </a:xfrm>
        </p:grpSpPr>
        <p:sp>
          <p:nvSpPr>
            <p:cNvPr id="6" name="Rectangle 5"/>
            <p:cNvSpPr/>
            <p:nvPr/>
          </p:nvSpPr>
          <p:spPr>
            <a:xfrm>
              <a:off x="2743849" y="3427979"/>
              <a:ext cx="6189223" cy="9144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Cambria" panose="02040503050406030204" pitchFamily="18" charset="0"/>
              </a:endParaRPr>
            </a:p>
          </p:txBody>
        </p:sp>
        <p:sp>
          <p:nvSpPr>
            <p:cNvPr id="7" name="67Text"/>
            <p:cNvSpPr txBox="1"/>
            <p:nvPr/>
          </p:nvSpPr>
          <p:spPr>
            <a:xfrm>
              <a:off x="7634774" y="3434845"/>
              <a:ext cx="1352179" cy="914400"/>
            </a:xfrm>
            <a:prstGeom prst="rect">
              <a:avLst/>
            </a:prstGeom>
            <a:no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2800" i="1" dirty="0">
                  <a:solidFill>
                    <a:srgbClr val="000000"/>
                  </a:solidFill>
                  <a:latin typeface="Cambria" panose="02040503050406030204" pitchFamily="18" charset="0"/>
                </a:rPr>
                <a:t>Data 0</a:t>
              </a:r>
            </a:p>
          </p:txBody>
        </p:sp>
      </p:grpSp>
      <p:grpSp>
        <p:nvGrpSpPr>
          <p:cNvPr id="8" name="Group 7"/>
          <p:cNvGrpSpPr/>
          <p:nvPr/>
        </p:nvGrpSpPr>
        <p:grpSpPr>
          <a:xfrm>
            <a:off x="1182624" y="2932518"/>
            <a:ext cx="6905919" cy="981707"/>
            <a:chOff x="2751424" y="1532893"/>
            <a:chExt cx="6181648" cy="981707"/>
          </a:xfrm>
        </p:grpSpPr>
        <p:sp>
          <p:nvSpPr>
            <p:cNvPr id="9" name="Rectangle 8"/>
            <p:cNvSpPr/>
            <p:nvPr/>
          </p:nvSpPr>
          <p:spPr>
            <a:xfrm>
              <a:off x="2751424" y="1600198"/>
              <a:ext cx="6181648" cy="91440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Cambria" panose="02040503050406030204" pitchFamily="18" charset="0"/>
              </a:endParaRPr>
            </a:p>
          </p:txBody>
        </p:sp>
        <p:sp>
          <p:nvSpPr>
            <p:cNvPr id="10" name="67Text"/>
            <p:cNvSpPr txBox="1"/>
            <p:nvPr/>
          </p:nvSpPr>
          <p:spPr>
            <a:xfrm>
              <a:off x="7558751" y="1532893"/>
              <a:ext cx="1367086" cy="914400"/>
            </a:xfrm>
            <a:prstGeom prst="rect">
              <a:avLst/>
            </a:prstGeom>
            <a:no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2800" i="1" dirty="0">
                  <a:solidFill>
                    <a:srgbClr val="000000"/>
                  </a:solidFill>
                  <a:latin typeface="Cambria" panose="02040503050406030204" pitchFamily="18" charset="0"/>
                </a:rPr>
                <a:t>Data 1</a:t>
              </a:r>
            </a:p>
          </p:txBody>
        </p:sp>
      </p:grpSp>
      <p:sp>
        <p:nvSpPr>
          <p:cNvPr id="11" name="TextBox 44"/>
          <p:cNvSpPr txBox="1"/>
          <p:nvPr/>
        </p:nvSpPr>
        <p:spPr>
          <a:xfrm>
            <a:off x="1219200" y="2588931"/>
            <a:ext cx="821027" cy="430985"/>
          </a:xfrm>
          <a:prstGeom prst="rect">
            <a:avLst/>
          </a:prstGeom>
          <a:no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b="1" dirty="0">
                <a:solidFill>
                  <a:srgbClr val="0000FF"/>
                </a:solidFill>
                <a:latin typeface="Cambria" panose="02040503050406030204" pitchFamily="18" charset="0"/>
              </a:rPr>
              <a:t>Cell</a:t>
            </a:r>
          </a:p>
        </p:txBody>
      </p:sp>
      <p:cxnSp>
        <p:nvCxnSpPr>
          <p:cNvPr id="12" name="Straight Arrow Connector 11"/>
          <p:cNvCxnSpPr/>
          <p:nvPr/>
        </p:nvCxnSpPr>
        <p:spPr>
          <a:xfrm>
            <a:off x="1182623" y="5738859"/>
            <a:ext cx="6912250" cy="3148"/>
          </a:xfrm>
          <a:prstGeom prst="straightConnector1">
            <a:avLst/>
          </a:prstGeom>
          <a:ln w="38100" cap="rnd">
            <a:solidFill>
              <a:schemeClr val="tx1"/>
            </a:solidFill>
            <a:tailEnd type="arrow" w="lg" len="med"/>
          </a:ln>
        </p:spPr>
        <p:style>
          <a:lnRef idx="1">
            <a:schemeClr val="accent1"/>
          </a:lnRef>
          <a:fillRef idx="0">
            <a:schemeClr val="accent1"/>
          </a:fillRef>
          <a:effectRef idx="0">
            <a:schemeClr val="accent1"/>
          </a:effectRef>
          <a:fontRef idx="minor">
            <a:schemeClr val="tx1"/>
          </a:fontRef>
        </p:style>
      </p:cxnSp>
      <p:sp>
        <p:nvSpPr>
          <p:cNvPr id="13" name="67Text"/>
          <p:cNvSpPr txBox="1"/>
          <p:nvPr/>
        </p:nvSpPr>
        <p:spPr>
          <a:xfrm>
            <a:off x="7010400" y="5748870"/>
            <a:ext cx="1295400" cy="457200"/>
          </a:xfrm>
          <a:prstGeom prst="rect">
            <a:avLst/>
          </a:prstGeom>
          <a:no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2800" b="1" i="1" dirty="0">
                <a:solidFill>
                  <a:srgbClr val="000000"/>
                </a:solidFill>
                <a:latin typeface="Cambria" panose="02040503050406030204" pitchFamily="18" charset="0"/>
              </a:rPr>
              <a:t>time</a:t>
            </a:r>
          </a:p>
        </p:txBody>
      </p:sp>
      <p:sp>
        <p:nvSpPr>
          <p:cNvPr id="14" name="67Text"/>
          <p:cNvSpPr txBox="1"/>
          <p:nvPr/>
        </p:nvSpPr>
        <p:spPr>
          <a:xfrm rot="16200000">
            <a:off x="-459589" y="3223613"/>
            <a:ext cx="2742182" cy="451403"/>
          </a:xfrm>
          <a:prstGeom prst="rect">
            <a:avLst/>
          </a:prstGeom>
          <a:no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800" b="1" i="1" dirty="0">
                <a:solidFill>
                  <a:srgbClr val="000000"/>
                </a:solidFill>
                <a:latin typeface="Cambria" panose="02040503050406030204" pitchFamily="18" charset="0"/>
              </a:rPr>
              <a:t>charge</a:t>
            </a:r>
            <a:endParaRPr lang="en-US" sz="3200" b="1" i="1" dirty="0">
              <a:solidFill>
                <a:srgbClr val="000000"/>
              </a:solidFill>
              <a:latin typeface="Cambria" panose="02040503050406030204" pitchFamily="18" charset="0"/>
            </a:endParaRPr>
          </a:p>
        </p:txBody>
      </p:sp>
      <p:cxnSp>
        <p:nvCxnSpPr>
          <p:cNvPr id="15" name="Straight Arrow Connector 14"/>
          <p:cNvCxnSpPr/>
          <p:nvPr/>
        </p:nvCxnSpPr>
        <p:spPr>
          <a:xfrm flipH="1" flipV="1">
            <a:off x="1182623" y="2695025"/>
            <a:ext cx="1" cy="3046982"/>
          </a:xfrm>
          <a:prstGeom prst="straightConnector1">
            <a:avLst/>
          </a:prstGeom>
          <a:ln w="38100" cap="rnd">
            <a:solidFill>
              <a:schemeClr val="tx1"/>
            </a:solidFill>
            <a:tailEnd type="arrow" w="lg" len="med"/>
          </a:ln>
        </p:spPr>
        <p:style>
          <a:lnRef idx="1">
            <a:schemeClr val="accent1"/>
          </a:lnRef>
          <a:fillRef idx="0">
            <a:schemeClr val="accent1"/>
          </a:fillRef>
          <a:effectRef idx="0">
            <a:schemeClr val="accent1"/>
          </a:effectRef>
          <a:fontRef idx="minor">
            <a:schemeClr val="tx1"/>
          </a:fontRef>
        </p:style>
      </p:cxnSp>
      <p:sp>
        <p:nvSpPr>
          <p:cNvPr id="16" name="TextBox 44"/>
          <p:cNvSpPr txBox="1"/>
          <p:nvPr/>
        </p:nvSpPr>
        <p:spPr>
          <a:xfrm>
            <a:off x="1189657" y="4357266"/>
            <a:ext cx="2848943" cy="430985"/>
          </a:xfrm>
          <a:prstGeom prst="rect">
            <a:avLst/>
          </a:prstGeom>
          <a:noFill/>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b="1" dirty="0">
                <a:solidFill>
                  <a:srgbClr val="0000FF"/>
                </a:solidFill>
                <a:latin typeface="Cambria" panose="02040503050406030204" pitchFamily="18" charset="0"/>
              </a:rPr>
              <a:t>Sense Amp</a:t>
            </a:r>
          </a:p>
        </p:txBody>
      </p:sp>
      <p:grpSp>
        <p:nvGrpSpPr>
          <p:cNvPr id="20" name="Group 19"/>
          <p:cNvGrpSpPr/>
          <p:nvPr/>
        </p:nvGrpSpPr>
        <p:grpSpPr>
          <a:xfrm>
            <a:off x="1189679" y="3462870"/>
            <a:ext cx="925633" cy="903652"/>
            <a:chOff x="2733751" y="1688418"/>
            <a:chExt cx="925633" cy="903652"/>
          </a:xfrm>
        </p:grpSpPr>
        <p:cxnSp>
          <p:nvCxnSpPr>
            <p:cNvPr id="21" name="Straight Arrow Connector 20"/>
            <p:cNvCxnSpPr/>
            <p:nvPr/>
          </p:nvCxnSpPr>
          <p:spPr>
            <a:xfrm>
              <a:off x="2744984" y="1688418"/>
              <a:ext cx="914400" cy="0"/>
            </a:xfrm>
            <a:prstGeom prst="straightConnector1">
              <a:avLst/>
            </a:prstGeom>
            <a:ln w="38100" cap="rnd">
              <a:solidFill>
                <a:srgbClr val="0000FF"/>
              </a:solidFill>
              <a:tailEnd type="none" w="lg" len="med"/>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2733751" y="2592070"/>
              <a:ext cx="911353" cy="0"/>
            </a:xfrm>
            <a:prstGeom prst="straightConnector1">
              <a:avLst/>
            </a:prstGeom>
            <a:ln w="38100" cap="rnd">
              <a:solidFill>
                <a:srgbClr val="0000FF"/>
              </a:solidFill>
              <a:prstDash val="dash"/>
              <a:tailEnd type="none" w="lg" len="med"/>
            </a:ln>
          </p:spPr>
          <p:style>
            <a:lnRef idx="1">
              <a:schemeClr val="accent1"/>
            </a:lnRef>
            <a:fillRef idx="0">
              <a:schemeClr val="accent1"/>
            </a:fillRef>
            <a:effectRef idx="0">
              <a:schemeClr val="accent1"/>
            </a:effectRef>
            <a:fontRef idx="minor">
              <a:schemeClr val="tx1"/>
            </a:fontRef>
          </p:style>
        </p:cxnSp>
      </p:grpSp>
      <p:grpSp>
        <p:nvGrpSpPr>
          <p:cNvPr id="23" name="Group 22"/>
          <p:cNvGrpSpPr/>
          <p:nvPr/>
        </p:nvGrpSpPr>
        <p:grpSpPr>
          <a:xfrm>
            <a:off x="3780318" y="3015111"/>
            <a:ext cx="2888706" cy="768858"/>
            <a:chOff x="4565094" y="1579885"/>
            <a:chExt cx="1867094" cy="1116969"/>
          </a:xfrm>
        </p:grpSpPr>
        <p:cxnSp>
          <p:nvCxnSpPr>
            <p:cNvPr id="24" name="Straight Arrow Connector 23"/>
            <p:cNvCxnSpPr/>
            <p:nvPr/>
          </p:nvCxnSpPr>
          <p:spPr>
            <a:xfrm flipV="1">
              <a:off x="4565094" y="1579885"/>
              <a:ext cx="1867094" cy="1116969"/>
            </a:xfrm>
            <a:prstGeom prst="straightConnector1">
              <a:avLst/>
            </a:prstGeom>
            <a:ln w="38100" cap="rnd">
              <a:solidFill>
                <a:srgbClr val="0000FF"/>
              </a:solidFill>
              <a:prstDash val="dash"/>
              <a:tailEnd type="none" w="lg" len="med"/>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V="1">
              <a:off x="4565095" y="1582172"/>
              <a:ext cx="1856932" cy="971424"/>
            </a:xfrm>
            <a:prstGeom prst="straightConnector1">
              <a:avLst/>
            </a:prstGeom>
            <a:ln w="38100" cap="rnd">
              <a:solidFill>
                <a:srgbClr val="0000FF"/>
              </a:solidFill>
              <a:tailEnd type="none" w="lg" len="med"/>
            </a:ln>
          </p:spPr>
          <p:style>
            <a:lnRef idx="1">
              <a:schemeClr val="accent1"/>
            </a:lnRef>
            <a:fillRef idx="0">
              <a:schemeClr val="accent1"/>
            </a:fillRef>
            <a:effectRef idx="0">
              <a:schemeClr val="accent1"/>
            </a:effectRef>
            <a:fontRef idx="minor">
              <a:schemeClr val="tx1"/>
            </a:fontRef>
          </p:style>
        </p:cxnSp>
      </p:grpSp>
      <p:cxnSp>
        <p:nvCxnSpPr>
          <p:cNvPr id="27" name="Straight Arrow Connector 26"/>
          <p:cNvCxnSpPr/>
          <p:nvPr/>
        </p:nvCxnSpPr>
        <p:spPr>
          <a:xfrm flipH="1">
            <a:off x="3733800" y="5668400"/>
            <a:ext cx="3407" cy="148438"/>
          </a:xfrm>
          <a:prstGeom prst="straightConnector1">
            <a:avLst/>
          </a:prstGeom>
          <a:ln w="34925" cap="rnd">
            <a:solidFill>
              <a:schemeClr val="tx1"/>
            </a:solidFill>
            <a:prstDash val="solid"/>
            <a:tailEnd type="none" w="lg" len="med"/>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4038600" y="6057923"/>
            <a:ext cx="846081" cy="381000"/>
          </a:xfrm>
          <a:prstGeom prst="rect">
            <a:avLst/>
          </a:prstGeom>
          <a:solidFill>
            <a:schemeClr val="tx1">
              <a:lumMod val="65000"/>
              <a:lumOff val="3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Cambria" panose="02040503050406030204" pitchFamily="18" charset="0"/>
              </a:rPr>
              <a:t>R/W</a:t>
            </a:r>
            <a:endParaRPr lang="en-US" sz="2400" b="1" dirty="0">
              <a:latin typeface="Cambria" panose="02040503050406030204" pitchFamily="18" charset="0"/>
            </a:endParaRPr>
          </a:p>
        </p:txBody>
      </p:sp>
      <p:sp>
        <p:nvSpPr>
          <p:cNvPr id="35" name="Rectangle 34"/>
          <p:cNvSpPr/>
          <p:nvPr/>
        </p:nvSpPr>
        <p:spPr>
          <a:xfrm>
            <a:off x="1712976" y="6057923"/>
            <a:ext cx="846081" cy="381000"/>
          </a:xfrm>
          <a:prstGeom prst="rect">
            <a:avLst/>
          </a:prstGeom>
          <a:solidFill>
            <a:schemeClr val="tx1">
              <a:lumMod val="65000"/>
              <a:lumOff val="3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a:latin typeface="Cambria" panose="02040503050406030204" pitchFamily="18" charset="0"/>
              </a:rPr>
              <a:t>ACT</a:t>
            </a:r>
            <a:endParaRPr lang="en-US" sz="2400" b="1" dirty="0">
              <a:latin typeface="Cambria" panose="02040503050406030204" pitchFamily="18" charset="0"/>
            </a:endParaRPr>
          </a:p>
        </p:txBody>
      </p:sp>
      <p:cxnSp>
        <p:nvCxnSpPr>
          <p:cNvPr id="37" name="Straight Arrow Connector 36"/>
          <p:cNvCxnSpPr/>
          <p:nvPr/>
        </p:nvCxnSpPr>
        <p:spPr>
          <a:xfrm>
            <a:off x="1219200" y="3576495"/>
            <a:ext cx="6438900" cy="0"/>
          </a:xfrm>
          <a:prstGeom prst="straightConnector1">
            <a:avLst/>
          </a:prstGeom>
          <a:ln w="38100" cap="rnd">
            <a:solidFill>
              <a:srgbClr val="FF0066"/>
            </a:solidFill>
            <a:prstDash val="dash"/>
            <a:tailEnd type="none" w="lg" len="med"/>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cxnSpLocks/>
            <a:endCxn id="39" idx="2"/>
          </p:cNvCxnSpPr>
          <p:nvPr/>
        </p:nvCxnSpPr>
        <p:spPr>
          <a:xfrm flipV="1">
            <a:off x="6731744" y="2726893"/>
            <a:ext cx="464785" cy="849604"/>
          </a:xfrm>
          <a:prstGeom prst="straightConnector1">
            <a:avLst/>
          </a:prstGeom>
          <a:ln w="38100">
            <a:solidFill>
              <a:srgbClr val="FF0066"/>
            </a:solidFill>
            <a:tailEnd type="triangle"/>
          </a:ln>
        </p:spPr>
        <p:style>
          <a:lnRef idx="1">
            <a:schemeClr val="accent1"/>
          </a:lnRef>
          <a:fillRef idx="0">
            <a:schemeClr val="accent1"/>
          </a:fillRef>
          <a:effectRef idx="0">
            <a:schemeClr val="accent1"/>
          </a:effectRef>
          <a:fontRef idx="minor">
            <a:schemeClr val="tx1"/>
          </a:fontRef>
        </p:style>
      </p:cxnSp>
      <p:sp>
        <p:nvSpPr>
          <p:cNvPr id="39" name="67Text"/>
          <p:cNvSpPr txBox="1"/>
          <p:nvPr/>
        </p:nvSpPr>
        <p:spPr>
          <a:xfrm>
            <a:off x="6104612" y="1996728"/>
            <a:ext cx="2183833" cy="730165"/>
          </a:xfrm>
          <a:prstGeom prst="rect">
            <a:avLst/>
          </a:prstGeom>
          <a:noFill/>
          <a:ln w="19050">
            <a:solidFill>
              <a:srgbClr val="FF0066"/>
            </a:solidFill>
          </a:ln>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2400" i="1" dirty="0">
                <a:solidFill>
                  <a:srgbClr val="000000"/>
                </a:solidFill>
                <a:latin typeface="Cambria" panose="02040503050406030204" pitchFamily="18" charset="0"/>
              </a:rPr>
              <a:t>Ready to Access</a:t>
            </a:r>
          </a:p>
          <a:p>
            <a:pPr algn="ctr"/>
            <a:r>
              <a:rPr lang="tr-TR" sz="2400" i="1" dirty="0">
                <a:solidFill>
                  <a:srgbClr val="000000"/>
                </a:solidFill>
                <a:latin typeface="Cambria" panose="02040503050406030204" pitchFamily="18" charset="0"/>
              </a:rPr>
              <a:t>Charge Level</a:t>
            </a:r>
            <a:endParaRPr lang="en-US" sz="2400" i="1" dirty="0">
              <a:solidFill>
                <a:srgbClr val="000000"/>
              </a:solidFill>
              <a:latin typeface="Cambria" panose="02040503050406030204" pitchFamily="18" charset="0"/>
            </a:endParaRPr>
          </a:p>
        </p:txBody>
      </p:sp>
      <p:cxnSp>
        <p:nvCxnSpPr>
          <p:cNvPr id="40" name="Straight Arrow Connector 39"/>
          <p:cNvCxnSpPr>
            <a:stCxn id="35" idx="3"/>
          </p:cNvCxnSpPr>
          <p:nvPr/>
        </p:nvCxnSpPr>
        <p:spPr>
          <a:xfrm>
            <a:off x="2559057" y="6248423"/>
            <a:ext cx="1479543" cy="0"/>
          </a:xfrm>
          <a:prstGeom prst="straightConnector1">
            <a:avLst/>
          </a:prstGeom>
          <a:ln w="38100">
            <a:solidFill>
              <a:srgbClr val="FF0066"/>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flipH="1">
            <a:off x="2133600" y="5665999"/>
            <a:ext cx="3407" cy="148438"/>
          </a:xfrm>
          <a:prstGeom prst="straightConnector1">
            <a:avLst/>
          </a:prstGeom>
          <a:ln w="34925" cap="rnd">
            <a:solidFill>
              <a:schemeClr val="tx1"/>
            </a:solidFill>
            <a:prstDash val="solid"/>
            <a:tailEnd type="none" w="lg" len="med"/>
          </a:ln>
        </p:spPr>
        <p:style>
          <a:lnRef idx="1">
            <a:schemeClr val="accent1"/>
          </a:lnRef>
          <a:fillRef idx="0">
            <a:schemeClr val="accent1"/>
          </a:fillRef>
          <a:effectRef idx="0">
            <a:schemeClr val="accent1"/>
          </a:effectRef>
          <a:fontRef idx="minor">
            <a:schemeClr val="tx1"/>
          </a:fontRef>
        </p:style>
      </p:cxnSp>
      <p:sp>
        <p:nvSpPr>
          <p:cNvPr id="45" name="Oval 44"/>
          <p:cNvSpPr/>
          <p:nvPr/>
        </p:nvSpPr>
        <p:spPr>
          <a:xfrm>
            <a:off x="4383024" y="3492656"/>
            <a:ext cx="196078" cy="215492"/>
          </a:xfrm>
          <a:prstGeom prst="ellipse">
            <a:avLst/>
          </a:prstGeom>
          <a:solidFill>
            <a:srgbClr val="0000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7" name="Straight Arrow Connector 46"/>
          <p:cNvCxnSpPr>
            <a:cxnSpLocks/>
            <a:stCxn id="45" idx="1"/>
          </p:cNvCxnSpPr>
          <p:nvPr/>
        </p:nvCxnSpPr>
        <p:spPr>
          <a:xfrm flipH="1" flipV="1">
            <a:off x="3813260" y="2734734"/>
            <a:ext cx="598479" cy="78948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9" name="67Text"/>
          <p:cNvSpPr txBox="1"/>
          <p:nvPr/>
        </p:nvSpPr>
        <p:spPr>
          <a:xfrm>
            <a:off x="2560718" y="1998889"/>
            <a:ext cx="2183833" cy="730165"/>
          </a:xfrm>
          <a:prstGeom prst="rect">
            <a:avLst/>
          </a:prstGeom>
          <a:noFill/>
          <a:ln w="28575">
            <a:solidFill>
              <a:schemeClr val="tx1"/>
            </a:solidFill>
          </a:ln>
        </p:spPr>
        <p:txBody>
          <a:bodyPr wrap="square" rtlCol="0" anchor="ctr">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2400" i="1" dirty="0">
                <a:solidFill>
                  <a:srgbClr val="000000"/>
                </a:solidFill>
                <a:latin typeface="Cambria" panose="02040503050406030204" pitchFamily="18" charset="0"/>
              </a:rPr>
              <a:t>Ready to Access</a:t>
            </a:r>
          </a:p>
        </p:txBody>
      </p:sp>
      <p:grpSp>
        <p:nvGrpSpPr>
          <p:cNvPr id="63" name="Group 62"/>
          <p:cNvGrpSpPr/>
          <p:nvPr/>
        </p:nvGrpSpPr>
        <p:grpSpPr>
          <a:xfrm>
            <a:off x="2102394" y="5029200"/>
            <a:ext cx="1677924" cy="152400"/>
            <a:chOff x="2322576" y="5181600"/>
            <a:chExt cx="1677924" cy="152400"/>
          </a:xfrm>
        </p:grpSpPr>
        <p:cxnSp>
          <p:nvCxnSpPr>
            <p:cNvPr id="54" name="Straight Connector 53"/>
            <p:cNvCxnSpPr/>
            <p:nvPr/>
          </p:nvCxnSpPr>
          <p:spPr bwMode="auto">
            <a:xfrm>
              <a:off x="2322576" y="5257800"/>
              <a:ext cx="1667076" cy="0"/>
            </a:xfrm>
            <a:prstGeom prst="line">
              <a:avLst/>
            </a:prstGeom>
            <a:solidFill>
              <a:schemeClr val="accent1"/>
            </a:solidFill>
            <a:ln w="571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Straight Connector 60"/>
            <p:cNvCxnSpPr/>
            <p:nvPr/>
          </p:nvCxnSpPr>
          <p:spPr bwMode="auto">
            <a:xfrm>
              <a:off x="2322576" y="5181600"/>
              <a:ext cx="0" cy="15240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 name="Straight Connector 61"/>
            <p:cNvCxnSpPr/>
            <p:nvPr/>
          </p:nvCxnSpPr>
          <p:spPr bwMode="auto">
            <a:xfrm>
              <a:off x="4000500" y="5181600"/>
              <a:ext cx="0" cy="152400"/>
            </a:xfrm>
            <a:prstGeom prst="lin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65" name="Straight Arrow Connector 64"/>
          <p:cNvCxnSpPr>
            <a:cxnSpLocks/>
            <a:endCxn id="66" idx="1"/>
          </p:cNvCxnSpPr>
          <p:nvPr/>
        </p:nvCxnSpPr>
        <p:spPr bwMode="auto">
          <a:xfrm>
            <a:off x="3298828" y="5212895"/>
            <a:ext cx="1142209" cy="164316"/>
          </a:xfrm>
          <a:prstGeom prst="straightConnector1">
            <a:avLst/>
          </a:prstGeom>
          <a:solidFill>
            <a:schemeClr val="accent1"/>
          </a:solidFill>
          <a:ln w="28575" cap="flat" cmpd="sng" algn="ctr">
            <a:solidFill>
              <a:srgbClr val="FF0000"/>
            </a:solidFill>
            <a:prstDash val="sysDash"/>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6" name="TextBox 65"/>
          <p:cNvSpPr txBox="1"/>
          <p:nvPr/>
        </p:nvSpPr>
        <p:spPr>
          <a:xfrm>
            <a:off x="4441037" y="5115601"/>
            <a:ext cx="2637447" cy="523220"/>
          </a:xfrm>
          <a:prstGeom prst="rect">
            <a:avLst/>
          </a:prstGeom>
          <a:noFill/>
        </p:spPr>
        <p:txBody>
          <a:bodyPr wrap="square" rtlCol="0">
            <a:spAutoFit/>
          </a:bodyPr>
          <a:lstStyle/>
          <a:p>
            <a:r>
              <a:rPr lang="en-US" sz="2800" b="1" dirty="0">
                <a:solidFill>
                  <a:srgbClr val="FF0000"/>
                </a:solidFill>
                <a:latin typeface="+mn-lt"/>
              </a:rPr>
              <a:t>Fixed Latency!</a:t>
            </a:r>
          </a:p>
        </p:txBody>
      </p:sp>
      <p:sp>
        <p:nvSpPr>
          <p:cNvPr id="67" name="Oval 66"/>
          <p:cNvSpPr/>
          <p:nvPr/>
        </p:nvSpPr>
        <p:spPr bwMode="auto">
          <a:xfrm>
            <a:off x="3438403" y="3534788"/>
            <a:ext cx="569976" cy="452297"/>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sp>
        <p:nvSpPr>
          <p:cNvPr id="68" name="TextBox 67"/>
          <p:cNvSpPr txBox="1"/>
          <p:nvPr/>
        </p:nvSpPr>
        <p:spPr>
          <a:xfrm>
            <a:off x="3001353" y="4003982"/>
            <a:ext cx="2637447" cy="830997"/>
          </a:xfrm>
          <a:prstGeom prst="rect">
            <a:avLst/>
          </a:prstGeom>
          <a:noFill/>
        </p:spPr>
        <p:txBody>
          <a:bodyPr wrap="square" rtlCol="0">
            <a:spAutoFit/>
          </a:bodyPr>
          <a:lstStyle/>
          <a:p>
            <a:r>
              <a:rPr lang="en-US" sz="2400" b="1" i="1" dirty="0">
                <a:solidFill>
                  <a:srgbClr val="FF0000"/>
                </a:solidFill>
                <a:latin typeface="+mn-lt"/>
              </a:rPr>
              <a:t>Enabling the Sense Amplifier</a:t>
            </a:r>
          </a:p>
        </p:txBody>
      </p:sp>
      <p:sp>
        <p:nvSpPr>
          <p:cNvPr id="78" name="Freeform: Shape 77"/>
          <p:cNvSpPr/>
          <p:nvPr/>
        </p:nvSpPr>
        <p:spPr bwMode="auto">
          <a:xfrm>
            <a:off x="2118853" y="3803600"/>
            <a:ext cx="1614527" cy="542622"/>
          </a:xfrm>
          <a:custGeom>
            <a:avLst/>
            <a:gdLst>
              <a:gd name="connsiteX0" fmla="*/ 0 w 1806222"/>
              <a:gd name="connsiteY0" fmla="*/ 555701 h 555701"/>
              <a:gd name="connsiteX1" fmla="*/ 146756 w 1806222"/>
              <a:gd name="connsiteY1" fmla="*/ 239612 h 555701"/>
              <a:gd name="connsiteX2" fmla="*/ 451556 w 1806222"/>
              <a:gd name="connsiteY2" fmla="*/ 126723 h 555701"/>
              <a:gd name="connsiteX3" fmla="*/ 1027289 w 1806222"/>
              <a:gd name="connsiteY3" fmla="*/ 25123 h 555701"/>
              <a:gd name="connsiteX4" fmla="*/ 1806222 w 1806222"/>
              <a:gd name="connsiteY4" fmla="*/ 13835 h 555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6222" h="555701">
                <a:moveTo>
                  <a:pt x="0" y="555701"/>
                </a:moveTo>
                <a:cubicBezTo>
                  <a:pt x="35748" y="433404"/>
                  <a:pt x="71497" y="311108"/>
                  <a:pt x="146756" y="239612"/>
                </a:cubicBezTo>
                <a:cubicBezTo>
                  <a:pt x="222015" y="168116"/>
                  <a:pt x="304801" y="162471"/>
                  <a:pt x="451556" y="126723"/>
                </a:cubicBezTo>
                <a:cubicBezTo>
                  <a:pt x="598312" y="90975"/>
                  <a:pt x="801511" y="43938"/>
                  <a:pt x="1027289" y="25123"/>
                </a:cubicBezTo>
                <a:cubicBezTo>
                  <a:pt x="1253067" y="6308"/>
                  <a:pt x="1672637" y="-14387"/>
                  <a:pt x="1806222" y="13835"/>
                </a:cubicBezTo>
              </a:path>
            </a:pathLst>
          </a:custGeom>
          <a:noFill/>
          <a:ln w="38100" cap="flat" cmpd="sng" algn="ctr">
            <a:solidFill>
              <a:srgbClr val="0000FF"/>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sp>
        <p:nvSpPr>
          <p:cNvPr id="79" name="Freeform: Shape 78"/>
          <p:cNvSpPr/>
          <p:nvPr/>
        </p:nvSpPr>
        <p:spPr bwMode="auto">
          <a:xfrm>
            <a:off x="2110458" y="3678143"/>
            <a:ext cx="1659012" cy="685145"/>
          </a:xfrm>
          <a:custGeom>
            <a:avLst/>
            <a:gdLst>
              <a:gd name="connsiteX0" fmla="*/ 0 w 1806222"/>
              <a:gd name="connsiteY0" fmla="*/ 555701 h 555701"/>
              <a:gd name="connsiteX1" fmla="*/ 146756 w 1806222"/>
              <a:gd name="connsiteY1" fmla="*/ 239612 h 555701"/>
              <a:gd name="connsiteX2" fmla="*/ 451556 w 1806222"/>
              <a:gd name="connsiteY2" fmla="*/ 126723 h 555701"/>
              <a:gd name="connsiteX3" fmla="*/ 1027289 w 1806222"/>
              <a:gd name="connsiteY3" fmla="*/ 25123 h 555701"/>
              <a:gd name="connsiteX4" fmla="*/ 1806222 w 1806222"/>
              <a:gd name="connsiteY4" fmla="*/ 13835 h 555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6222" h="555701">
                <a:moveTo>
                  <a:pt x="0" y="555701"/>
                </a:moveTo>
                <a:cubicBezTo>
                  <a:pt x="35748" y="433404"/>
                  <a:pt x="71497" y="311108"/>
                  <a:pt x="146756" y="239612"/>
                </a:cubicBezTo>
                <a:cubicBezTo>
                  <a:pt x="222015" y="168116"/>
                  <a:pt x="304801" y="162471"/>
                  <a:pt x="451556" y="126723"/>
                </a:cubicBezTo>
                <a:cubicBezTo>
                  <a:pt x="598312" y="90975"/>
                  <a:pt x="801511" y="43938"/>
                  <a:pt x="1027289" y="25123"/>
                </a:cubicBezTo>
                <a:cubicBezTo>
                  <a:pt x="1253067" y="6308"/>
                  <a:pt x="1672637" y="-14387"/>
                  <a:pt x="1806222" y="13835"/>
                </a:cubicBezTo>
              </a:path>
            </a:pathLst>
          </a:custGeom>
          <a:noFill/>
          <a:ln w="38100" cap="flat" cmpd="sng" algn="ctr">
            <a:solidFill>
              <a:srgbClr val="00B050"/>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sp>
        <p:nvSpPr>
          <p:cNvPr id="81" name="Freeform: Shape 80"/>
          <p:cNvSpPr/>
          <p:nvPr/>
        </p:nvSpPr>
        <p:spPr bwMode="auto">
          <a:xfrm flipV="1">
            <a:off x="2125991" y="3450646"/>
            <a:ext cx="1617751" cy="257643"/>
          </a:xfrm>
          <a:custGeom>
            <a:avLst/>
            <a:gdLst>
              <a:gd name="connsiteX0" fmla="*/ 0 w 1806222"/>
              <a:gd name="connsiteY0" fmla="*/ 555701 h 555701"/>
              <a:gd name="connsiteX1" fmla="*/ 146756 w 1806222"/>
              <a:gd name="connsiteY1" fmla="*/ 239612 h 555701"/>
              <a:gd name="connsiteX2" fmla="*/ 451556 w 1806222"/>
              <a:gd name="connsiteY2" fmla="*/ 126723 h 555701"/>
              <a:gd name="connsiteX3" fmla="*/ 1027289 w 1806222"/>
              <a:gd name="connsiteY3" fmla="*/ 25123 h 555701"/>
              <a:gd name="connsiteX4" fmla="*/ 1806222 w 1806222"/>
              <a:gd name="connsiteY4" fmla="*/ 13835 h 555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6222" h="555701">
                <a:moveTo>
                  <a:pt x="0" y="555701"/>
                </a:moveTo>
                <a:cubicBezTo>
                  <a:pt x="35748" y="433404"/>
                  <a:pt x="71497" y="311108"/>
                  <a:pt x="146756" y="239612"/>
                </a:cubicBezTo>
                <a:cubicBezTo>
                  <a:pt x="222015" y="168116"/>
                  <a:pt x="304801" y="162471"/>
                  <a:pt x="451556" y="126723"/>
                </a:cubicBezTo>
                <a:cubicBezTo>
                  <a:pt x="598312" y="90975"/>
                  <a:pt x="801511" y="43938"/>
                  <a:pt x="1027289" y="25123"/>
                </a:cubicBezTo>
                <a:cubicBezTo>
                  <a:pt x="1253067" y="6308"/>
                  <a:pt x="1672637" y="-14387"/>
                  <a:pt x="1806222" y="13835"/>
                </a:cubicBezTo>
              </a:path>
            </a:pathLst>
          </a:custGeom>
          <a:noFill/>
          <a:ln w="38100" cap="flat" cmpd="sng" algn="ctr">
            <a:solidFill>
              <a:srgbClr val="0000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grpSp>
        <p:nvGrpSpPr>
          <p:cNvPr id="82" name="Group 81"/>
          <p:cNvGrpSpPr/>
          <p:nvPr/>
        </p:nvGrpSpPr>
        <p:grpSpPr>
          <a:xfrm>
            <a:off x="1196316" y="3030960"/>
            <a:ext cx="925633" cy="1343459"/>
            <a:chOff x="2733751" y="1688418"/>
            <a:chExt cx="925633" cy="903652"/>
          </a:xfrm>
        </p:grpSpPr>
        <p:cxnSp>
          <p:nvCxnSpPr>
            <p:cNvPr id="83" name="Straight Arrow Connector 82"/>
            <p:cNvCxnSpPr/>
            <p:nvPr/>
          </p:nvCxnSpPr>
          <p:spPr>
            <a:xfrm>
              <a:off x="2744984" y="1688418"/>
              <a:ext cx="914400" cy="0"/>
            </a:xfrm>
            <a:prstGeom prst="straightConnector1">
              <a:avLst/>
            </a:prstGeom>
            <a:ln w="38100" cap="rnd">
              <a:solidFill>
                <a:srgbClr val="00B050"/>
              </a:solidFill>
              <a:tailEnd type="none" w="lg" len="med"/>
            </a:ln>
          </p:spPr>
          <p:style>
            <a:lnRef idx="1">
              <a:schemeClr val="accent1"/>
            </a:lnRef>
            <a:fillRef idx="0">
              <a:schemeClr val="accent1"/>
            </a:fillRef>
            <a:effectRef idx="0">
              <a:schemeClr val="accent1"/>
            </a:effectRef>
            <a:fontRef idx="minor">
              <a:schemeClr val="tx1"/>
            </a:fontRef>
          </p:style>
        </p:cxnSp>
        <p:cxnSp>
          <p:nvCxnSpPr>
            <p:cNvPr id="84" name="Straight Arrow Connector 83"/>
            <p:cNvCxnSpPr/>
            <p:nvPr/>
          </p:nvCxnSpPr>
          <p:spPr>
            <a:xfrm>
              <a:off x="2733751" y="2592070"/>
              <a:ext cx="911353" cy="0"/>
            </a:xfrm>
            <a:prstGeom prst="straightConnector1">
              <a:avLst/>
            </a:prstGeom>
            <a:ln w="38100" cap="rnd">
              <a:solidFill>
                <a:srgbClr val="00B050"/>
              </a:solidFill>
              <a:prstDash val="dash"/>
              <a:tailEnd type="none" w="lg" len="med"/>
            </a:ln>
          </p:spPr>
          <p:style>
            <a:lnRef idx="1">
              <a:schemeClr val="accent1"/>
            </a:lnRef>
            <a:fillRef idx="0">
              <a:schemeClr val="accent1"/>
            </a:fillRef>
            <a:effectRef idx="0">
              <a:schemeClr val="accent1"/>
            </a:effectRef>
            <a:fontRef idx="minor">
              <a:schemeClr val="tx1"/>
            </a:fontRef>
          </p:style>
        </p:cxnSp>
      </p:grpSp>
      <p:sp>
        <p:nvSpPr>
          <p:cNvPr id="85" name="Freeform: Shape 84"/>
          <p:cNvSpPr/>
          <p:nvPr/>
        </p:nvSpPr>
        <p:spPr bwMode="auto">
          <a:xfrm flipV="1">
            <a:off x="2099666" y="3015110"/>
            <a:ext cx="1617751" cy="623679"/>
          </a:xfrm>
          <a:custGeom>
            <a:avLst/>
            <a:gdLst>
              <a:gd name="connsiteX0" fmla="*/ 0 w 1806222"/>
              <a:gd name="connsiteY0" fmla="*/ 555701 h 555701"/>
              <a:gd name="connsiteX1" fmla="*/ 146756 w 1806222"/>
              <a:gd name="connsiteY1" fmla="*/ 239612 h 555701"/>
              <a:gd name="connsiteX2" fmla="*/ 451556 w 1806222"/>
              <a:gd name="connsiteY2" fmla="*/ 126723 h 555701"/>
              <a:gd name="connsiteX3" fmla="*/ 1027289 w 1806222"/>
              <a:gd name="connsiteY3" fmla="*/ 25123 h 555701"/>
              <a:gd name="connsiteX4" fmla="*/ 1806222 w 1806222"/>
              <a:gd name="connsiteY4" fmla="*/ 13835 h 555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6222" h="555701">
                <a:moveTo>
                  <a:pt x="0" y="555701"/>
                </a:moveTo>
                <a:cubicBezTo>
                  <a:pt x="35748" y="433404"/>
                  <a:pt x="71497" y="311108"/>
                  <a:pt x="146756" y="239612"/>
                </a:cubicBezTo>
                <a:cubicBezTo>
                  <a:pt x="222015" y="168116"/>
                  <a:pt x="304801" y="162471"/>
                  <a:pt x="451556" y="126723"/>
                </a:cubicBezTo>
                <a:cubicBezTo>
                  <a:pt x="598312" y="90975"/>
                  <a:pt x="801511" y="43938"/>
                  <a:pt x="1027289" y="25123"/>
                </a:cubicBezTo>
                <a:cubicBezTo>
                  <a:pt x="1253067" y="6308"/>
                  <a:pt x="1672637" y="-14387"/>
                  <a:pt x="1806222" y="13835"/>
                </a:cubicBezTo>
              </a:path>
            </a:pathLst>
          </a:custGeom>
          <a:noFill/>
          <a:ln w="38100" cap="flat" cmpd="sng" algn="ctr">
            <a:solidFill>
              <a:srgbClr val="00B05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panose="020B0604020202020204" pitchFamily="34" charset="0"/>
            </a:endParaRPr>
          </a:p>
        </p:txBody>
      </p:sp>
      <p:grpSp>
        <p:nvGrpSpPr>
          <p:cNvPr id="88" name="Group 87"/>
          <p:cNvGrpSpPr/>
          <p:nvPr/>
        </p:nvGrpSpPr>
        <p:grpSpPr>
          <a:xfrm>
            <a:off x="3726180" y="2997422"/>
            <a:ext cx="2888706" cy="712756"/>
            <a:chOff x="4565094" y="1579885"/>
            <a:chExt cx="1867094" cy="1116969"/>
          </a:xfrm>
        </p:grpSpPr>
        <p:cxnSp>
          <p:nvCxnSpPr>
            <p:cNvPr id="89" name="Straight Arrow Connector 88"/>
            <p:cNvCxnSpPr/>
            <p:nvPr/>
          </p:nvCxnSpPr>
          <p:spPr>
            <a:xfrm flipV="1">
              <a:off x="4565094" y="1579885"/>
              <a:ext cx="1867094" cy="1116969"/>
            </a:xfrm>
            <a:prstGeom prst="straightConnector1">
              <a:avLst/>
            </a:prstGeom>
            <a:ln w="38100" cap="rnd">
              <a:solidFill>
                <a:srgbClr val="00B050"/>
              </a:solidFill>
              <a:prstDash val="dash"/>
              <a:tailEnd type="none" w="lg" len="med"/>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p:nvPr/>
          </p:nvCxnSpPr>
          <p:spPr>
            <a:xfrm flipV="1">
              <a:off x="4565095" y="1582172"/>
              <a:ext cx="1856932" cy="971424"/>
            </a:xfrm>
            <a:prstGeom prst="straightConnector1">
              <a:avLst/>
            </a:prstGeom>
            <a:ln w="38100" cap="rnd">
              <a:solidFill>
                <a:srgbClr val="00B050"/>
              </a:solidFill>
              <a:tailEnd type="none" w="lg" len="med"/>
            </a:ln>
          </p:spPr>
          <p:style>
            <a:lnRef idx="1">
              <a:schemeClr val="accent1"/>
            </a:lnRef>
            <a:fillRef idx="0">
              <a:schemeClr val="accent1"/>
            </a:fillRef>
            <a:effectRef idx="0">
              <a:schemeClr val="accent1"/>
            </a:effectRef>
            <a:fontRef idx="minor">
              <a:schemeClr val="tx1"/>
            </a:fontRef>
          </p:style>
        </p:cxnSp>
      </p:grpSp>
      <p:grpSp>
        <p:nvGrpSpPr>
          <p:cNvPr id="91" name="Group 90"/>
          <p:cNvGrpSpPr/>
          <p:nvPr/>
        </p:nvGrpSpPr>
        <p:grpSpPr>
          <a:xfrm>
            <a:off x="2666999" y="3810000"/>
            <a:ext cx="1044197" cy="152400"/>
            <a:chOff x="2322576" y="5181600"/>
            <a:chExt cx="1677924" cy="152400"/>
          </a:xfrm>
        </p:grpSpPr>
        <p:cxnSp>
          <p:nvCxnSpPr>
            <p:cNvPr id="92" name="Straight Connector 91"/>
            <p:cNvCxnSpPr/>
            <p:nvPr/>
          </p:nvCxnSpPr>
          <p:spPr bwMode="auto">
            <a:xfrm>
              <a:off x="2322576" y="5257800"/>
              <a:ext cx="1667076" cy="0"/>
            </a:xfrm>
            <a:prstGeom prst="line">
              <a:avLst/>
            </a:prstGeom>
            <a:solidFill>
              <a:schemeClr val="accent1"/>
            </a:solidFill>
            <a:ln w="57150" cap="flat" cmpd="sng" algn="ctr">
              <a:solidFill>
                <a:srgbClr val="008A3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3" name="Straight Connector 92"/>
            <p:cNvCxnSpPr/>
            <p:nvPr/>
          </p:nvCxnSpPr>
          <p:spPr bwMode="auto">
            <a:xfrm>
              <a:off x="2322576" y="5181600"/>
              <a:ext cx="0" cy="152400"/>
            </a:xfrm>
            <a:prstGeom prst="line">
              <a:avLst/>
            </a:prstGeom>
            <a:solidFill>
              <a:schemeClr val="accent1"/>
            </a:solidFill>
            <a:ln w="28575" cap="flat" cmpd="sng" algn="ctr">
              <a:solidFill>
                <a:srgbClr val="008A3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4" name="Straight Connector 93"/>
            <p:cNvCxnSpPr/>
            <p:nvPr/>
          </p:nvCxnSpPr>
          <p:spPr bwMode="auto">
            <a:xfrm>
              <a:off x="4000500" y="5181600"/>
              <a:ext cx="0" cy="152400"/>
            </a:xfrm>
            <a:prstGeom prst="line">
              <a:avLst/>
            </a:prstGeom>
            <a:solidFill>
              <a:schemeClr val="accent1"/>
            </a:solidFill>
            <a:ln w="28575" cap="flat" cmpd="sng" algn="ctr">
              <a:solidFill>
                <a:srgbClr val="008A3E"/>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95" name="Straight Arrow Connector 94"/>
          <p:cNvCxnSpPr>
            <a:cxnSpLocks/>
          </p:cNvCxnSpPr>
          <p:nvPr/>
        </p:nvCxnSpPr>
        <p:spPr bwMode="auto">
          <a:xfrm>
            <a:off x="3785003" y="3886200"/>
            <a:ext cx="726758" cy="70035"/>
          </a:xfrm>
          <a:prstGeom prst="straightConnector1">
            <a:avLst/>
          </a:prstGeom>
          <a:solidFill>
            <a:schemeClr val="accent1"/>
          </a:solidFill>
          <a:ln w="28575" cap="flat" cmpd="sng" algn="ctr">
            <a:solidFill>
              <a:srgbClr val="008A3E"/>
            </a:solidFill>
            <a:prstDash val="sysDash"/>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6" name="TextBox 95"/>
          <p:cNvSpPr txBox="1"/>
          <p:nvPr/>
        </p:nvSpPr>
        <p:spPr>
          <a:xfrm>
            <a:off x="4508081" y="3655352"/>
            <a:ext cx="3492919" cy="523220"/>
          </a:xfrm>
          <a:prstGeom prst="rect">
            <a:avLst/>
          </a:prstGeom>
          <a:noFill/>
        </p:spPr>
        <p:txBody>
          <a:bodyPr wrap="square" rtlCol="0">
            <a:spAutoFit/>
          </a:bodyPr>
          <a:lstStyle/>
          <a:p>
            <a:r>
              <a:rPr lang="en-US" sz="2800" b="1" dirty="0">
                <a:solidFill>
                  <a:srgbClr val="008A3E"/>
                </a:solidFill>
                <a:latin typeface="+mn-lt"/>
              </a:rPr>
              <a:t>Potential Reduction</a:t>
            </a:r>
          </a:p>
        </p:txBody>
      </p:sp>
    </p:spTree>
    <p:extLst>
      <p:ext uri="{BB962C8B-B14F-4D97-AF65-F5344CB8AC3E}">
        <p14:creationId xmlns:p14="http://schemas.microsoft.com/office/powerpoint/2010/main" val="350297661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left)">
                                      <p:cBhvr>
                                        <p:cTn id="15" dur="500"/>
                                        <p:tgtEl>
                                          <p:spTgt spid="39"/>
                                        </p:tgtEl>
                                      </p:cBhvr>
                                    </p:animEffect>
                                  </p:childTnLst>
                                </p:cTn>
                              </p:par>
                              <p:par>
                                <p:cTn id="16" presetID="22" presetClass="entr" presetSubtype="8" fill="hold" nodeType="with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wipe(left)">
                                      <p:cBhvr>
                                        <p:cTn id="18" dur="500"/>
                                        <p:tgtEl>
                                          <p:spTgt spid="38"/>
                                        </p:tgtEl>
                                      </p:cBhvr>
                                    </p:animEffect>
                                  </p:childTnLst>
                                </p:cTn>
                              </p:par>
                              <p:par>
                                <p:cTn id="19" presetID="22" presetClass="entr" presetSubtype="8" fill="hold" nodeType="with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wipe(left)">
                                      <p:cBhvr>
                                        <p:cTn id="21" dur="500"/>
                                        <p:tgtEl>
                                          <p:spTgt spid="3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wipe(left)">
                                      <p:cBhvr>
                                        <p:cTn id="24" dur="500"/>
                                        <p:tgtEl>
                                          <p:spTgt spid="35"/>
                                        </p:tgtEl>
                                      </p:cBhvr>
                                    </p:animEffect>
                                  </p:childTnLst>
                                </p:cTn>
                              </p:par>
                            </p:childTnLst>
                          </p:cTn>
                        </p:par>
                        <p:par>
                          <p:cTn id="25" fill="hold">
                            <p:stCondLst>
                              <p:cond delay="500"/>
                            </p:stCondLst>
                            <p:childTnLst>
                              <p:par>
                                <p:cTn id="26" presetID="1" presetClass="entr" presetSubtype="0"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childTnLst>
                                </p:cTn>
                              </p:par>
                            </p:childTnLst>
                          </p:cTn>
                        </p:par>
                        <p:par>
                          <p:cTn id="28" fill="hold">
                            <p:stCondLst>
                              <p:cond delay="500"/>
                            </p:stCondLst>
                            <p:childTnLst>
                              <p:par>
                                <p:cTn id="29" presetID="1" presetClass="entr" presetSubtype="0"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81"/>
                                        </p:tgtEl>
                                        <p:attrNameLst>
                                          <p:attrName>style.visibility</p:attrName>
                                        </p:attrNameLst>
                                      </p:cBhvr>
                                      <p:to>
                                        <p:strVal val="visible"/>
                                      </p:to>
                                    </p:set>
                                    <p:animEffect transition="in" filter="wipe(left)">
                                      <p:cBhvr>
                                        <p:cTn id="35" dur="500"/>
                                        <p:tgtEl>
                                          <p:spTgt spid="81"/>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wipe(left)">
                                      <p:cBhvr>
                                        <p:cTn id="38" dur="500"/>
                                        <p:tgtEl>
                                          <p:spTgt spid="78"/>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fade">
                                      <p:cBhvr>
                                        <p:cTn id="43" dur="500"/>
                                        <p:tgtEl>
                                          <p:spTgt spid="6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7"/>
                                        </p:tgtEl>
                                        <p:attrNameLst>
                                          <p:attrName>style.visibility</p:attrName>
                                        </p:attrNameLst>
                                      </p:cBhvr>
                                      <p:to>
                                        <p:strVal val="visible"/>
                                      </p:to>
                                    </p:set>
                                    <p:animEffect transition="in" filter="fade">
                                      <p:cBhvr>
                                        <p:cTn id="46" dur="500"/>
                                        <p:tgtEl>
                                          <p:spTgt spid="67"/>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66"/>
                                        </p:tgtEl>
                                        <p:attrNameLst>
                                          <p:attrName>style.visibility</p:attrName>
                                        </p:attrNameLst>
                                      </p:cBhvr>
                                      <p:to>
                                        <p:strVal val="visible"/>
                                      </p:to>
                                    </p:set>
                                    <p:animEffect transition="in" filter="fade">
                                      <p:cBhvr>
                                        <p:cTn id="51" dur="500"/>
                                        <p:tgtEl>
                                          <p:spTgt spid="66"/>
                                        </p:tgtEl>
                                      </p:cBhvr>
                                    </p:animEffect>
                                  </p:childTnLst>
                                </p:cTn>
                              </p:par>
                              <p:par>
                                <p:cTn id="52" presetID="10" presetClass="entr" presetSubtype="0" fill="hold" nodeType="withEffect">
                                  <p:stCondLst>
                                    <p:cond delay="0"/>
                                  </p:stCondLst>
                                  <p:childTnLst>
                                    <p:set>
                                      <p:cBhvr>
                                        <p:cTn id="53" dur="1" fill="hold">
                                          <p:stCondLst>
                                            <p:cond delay="0"/>
                                          </p:stCondLst>
                                        </p:cTn>
                                        <p:tgtEl>
                                          <p:spTgt spid="65"/>
                                        </p:tgtEl>
                                        <p:attrNameLst>
                                          <p:attrName>style.visibility</p:attrName>
                                        </p:attrNameLst>
                                      </p:cBhvr>
                                      <p:to>
                                        <p:strVal val="visible"/>
                                      </p:to>
                                    </p:set>
                                    <p:animEffect transition="in" filter="fade">
                                      <p:cBhvr>
                                        <p:cTn id="54" dur="500"/>
                                        <p:tgtEl>
                                          <p:spTgt spid="65"/>
                                        </p:tgtEl>
                                      </p:cBhvr>
                                    </p:animEffect>
                                  </p:childTnLst>
                                </p:cTn>
                              </p:par>
                              <p:par>
                                <p:cTn id="55" presetID="10" presetClass="entr" presetSubtype="0" fill="hold" nodeType="withEffect">
                                  <p:stCondLst>
                                    <p:cond delay="0"/>
                                  </p:stCondLst>
                                  <p:childTnLst>
                                    <p:set>
                                      <p:cBhvr>
                                        <p:cTn id="56" dur="1" fill="hold">
                                          <p:stCondLst>
                                            <p:cond delay="0"/>
                                          </p:stCondLst>
                                        </p:cTn>
                                        <p:tgtEl>
                                          <p:spTgt spid="63"/>
                                        </p:tgtEl>
                                        <p:attrNameLst>
                                          <p:attrName>style.visibility</p:attrName>
                                        </p:attrNameLst>
                                      </p:cBhvr>
                                      <p:to>
                                        <p:strVal val="visible"/>
                                      </p:to>
                                    </p:set>
                                    <p:animEffect transition="in" filter="fade">
                                      <p:cBhvr>
                                        <p:cTn id="57" dur="500"/>
                                        <p:tgtEl>
                                          <p:spTgt spid="63"/>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xit" presetSubtype="0" fill="hold" grpId="1" nodeType="clickEffect">
                                  <p:stCondLst>
                                    <p:cond delay="0"/>
                                  </p:stCondLst>
                                  <p:childTnLst>
                                    <p:animEffect transition="out" filter="fade">
                                      <p:cBhvr>
                                        <p:cTn id="61" dur="500"/>
                                        <p:tgtEl>
                                          <p:spTgt spid="68"/>
                                        </p:tgtEl>
                                      </p:cBhvr>
                                    </p:animEffect>
                                    <p:set>
                                      <p:cBhvr>
                                        <p:cTn id="62" dur="1" fill="hold">
                                          <p:stCondLst>
                                            <p:cond delay="499"/>
                                          </p:stCondLst>
                                        </p:cTn>
                                        <p:tgtEl>
                                          <p:spTgt spid="68"/>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67"/>
                                        </p:tgtEl>
                                      </p:cBhvr>
                                    </p:animEffect>
                                    <p:set>
                                      <p:cBhvr>
                                        <p:cTn id="65" dur="1" fill="hold">
                                          <p:stCondLst>
                                            <p:cond delay="499"/>
                                          </p:stCondLst>
                                        </p:cTn>
                                        <p:tgtEl>
                                          <p:spTgt spid="67"/>
                                        </p:tgtEl>
                                        <p:attrNameLst>
                                          <p:attrName>style.visibility</p:attrName>
                                        </p:attrNameLst>
                                      </p:cBhvr>
                                      <p:to>
                                        <p:strVal val="hidden"/>
                                      </p:to>
                                    </p:set>
                                  </p:childTnLst>
                                </p:cTn>
                              </p:par>
                              <p:par>
                                <p:cTn id="66" presetID="22" presetClass="entr" presetSubtype="8" fill="hold" nodeType="with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wipe(left)">
                                      <p:cBhvr>
                                        <p:cTn id="68" dur="1500"/>
                                        <p:tgtEl>
                                          <p:spTgt spid="23"/>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45"/>
                                        </p:tgtEl>
                                        <p:attrNameLst>
                                          <p:attrName>style.visibility</p:attrName>
                                        </p:attrNameLst>
                                      </p:cBhvr>
                                      <p:to>
                                        <p:strVal val="visible"/>
                                      </p:to>
                                    </p:set>
                                    <p:animEffect transition="in" filter="fade">
                                      <p:cBhvr>
                                        <p:cTn id="73" dur="500"/>
                                        <p:tgtEl>
                                          <p:spTgt spid="45"/>
                                        </p:tgtEl>
                                      </p:cBhvr>
                                    </p:animEffect>
                                  </p:childTnLst>
                                </p:cTn>
                              </p:par>
                              <p:par>
                                <p:cTn id="74" presetID="10" presetClass="entr" presetSubtype="0" fill="hold" nodeType="withEffect">
                                  <p:stCondLst>
                                    <p:cond delay="0"/>
                                  </p:stCondLst>
                                  <p:childTnLst>
                                    <p:set>
                                      <p:cBhvr>
                                        <p:cTn id="75" dur="1" fill="hold">
                                          <p:stCondLst>
                                            <p:cond delay="0"/>
                                          </p:stCondLst>
                                        </p:cTn>
                                        <p:tgtEl>
                                          <p:spTgt spid="47"/>
                                        </p:tgtEl>
                                        <p:attrNameLst>
                                          <p:attrName>style.visibility</p:attrName>
                                        </p:attrNameLst>
                                      </p:cBhvr>
                                      <p:to>
                                        <p:strVal val="visible"/>
                                      </p:to>
                                    </p:set>
                                    <p:animEffect transition="in" filter="fade">
                                      <p:cBhvr>
                                        <p:cTn id="76" dur="500"/>
                                        <p:tgtEl>
                                          <p:spTgt spid="47"/>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49"/>
                                        </p:tgtEl>
                                        <p:attrNameLst>
                                          <p:attrName>style.visibility</p:attrName>
                                        </p:attrNameLst>
                                      </p:cBhvr>
                                      <p:to>
                                        <p:strVal val="visible"/>
                                      </p:to>
                                    </p:set>
                                    <p:animEffect transition="in" filter="fade">
                                      <p:cBhvr>
                                        <p:cTn id="79" dur="500"/>
                                        <p:tgtEl>
                                          <p:spTgt spid="49"/>
                                        </p:tgtEl>
                                      </p:cBhvr>
                                    </p:animEffect>
                                  </p:childTnLst>
                                </p:cTn>
                              </p:par>
                            </p:childTnLst>
                          </p:cTn>
                        </p:par>
                        <p:par>
                          <p:cTn id="80" fill="hold">
                            <p:stCondLst>
                              <p:cond delay="500"/>
                            </p:stCondLst>
                            <p:childTnLst>
                              <p:par>
                                <p:cTn id="81" presetID="22" presetClass="entr" presetSubtype="8" fill="hold" grpId="0" nodeType="after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wipe(left)">
                                      <p:cBhvr>
                                        <p:cTn id="83" dur="500"/>
                                        <p:tgtEl>
                                          <p:spTgt spid="34"/>
                                        </p:tgtEl>
                                      </p:cBhvr>
                                    </p:animEffect>
                                  </p:childTnLst>
                                </p:cTn>
                              </p:par>
                              <p:par>
                                <p:cTn id="84" presetID="22" presetClass="entr" presetSubtype="8" fill="hold" nodeType="withEffect">
                                  <p:stCondLst>
                                    <p:cond delay="0"/>
                                  </p:stCondLst>
                                  <p:childTnLst>
                                    <p:set>
                                      <p:cBhvr>
                                        <p:cTn id="85" dur="1" fill="hold">
                                          <p:stCondLst>
                                            <p:cond delay="0"/>
                                          </p:stCondLst>
                                        </p:cTn>
                                        <p:tgtEl>
                                          <p:spTgt spid="40"/>
                                        </p:tgtEl>
                                        <p:attrNameLst>
                                          <p:attrName>style.visibility</p:attrName>
                                        </p:attrNameLst>
                                      </p:cBhvr>
                                      <p:to>
                                        <p:strVal val="visible"/>
                                      </p:to>
                                    </p:set>
                                    <p:animEffect transition="in" filter="wipe(left)">
                                      <p:cBhvr>
                                        <p:cTn id="86" dur="500"/>
                                        <p:tgtEl>
                                          <p:spTgt spid="40"/>
                                        </p:tgtEl>
                                      </p:cBhvr>
                                    </p:animEffect>
                                  </p:childTnLst>
                                </p:cTn>
                              </p:par>
                            </p:childTnLst>
                          </p:cTn>
                        </p:par>
                      </p:childTnLst>
                    </p:cTn>
                  </p:par>
                  <p:par>
                    <p:cTn id="87" fill="hold">
                      <p:stCondLst>
                        <p:cond delay="indefinite"/>
                      </p:stCondLst>
                      <p:childTnLst>
                        <p:par>
                          <p:cTn id="88" fill="hold">
                            <p:stCondLst>
                              <p:cond delay="0"/>
                            </p:stCondLst>
                            <p:childTnLst>
                              <p:par>
                                <p:cTn id="89" presetID="9" presetClass="emph" presetSubtype="0" nodeType="clickEffect">
                                  <p:stCondLst>
                                    <p:cond delay="0"/>
                                  </p:stCondLst>
                                  <p:childTnLst>
                                    <p:set>
                                      <p:cBhvr>
                                        <p:cTn id="90" dur="indefinite"/>
                                        <p:tgtEl>
                                          <p:spTgt spid="20"/>
                                        </p:tgtEl>
                                        <p:attrNameLst>
                                          <p:attrName>style.opacity</p:attrName>
                                        </p:attrNameLst>
                                      </p:cBhvr>
                                      <p:to>
                                        <p:strVal val="0.25"/>
                                      </p:to>
                                    </p:set>
                                    <p:animEffect filter="image" prLst="opacity: 0.25">
                                      <p:cBhvr rctx="IE">
                                        <p:cTn id="91" dur="indefinite"/>
                                        <p:tgtEl>
                                          <p:spTgt spid="20"/>
                                        </p:tgtEl>
                                      </p:cBhvr>
                                    </p:animEffect>
                                  </p:childTnLst>
                                </p:cTn>
                              </p:par>
                              <p:par>
                                <p:cTn id="92" presetID="9" presetClass="emph" presetSubtype="0" grpId="1" nodeType="withEffect">
                                  <p:stCondLst>
                                    <p:cond delay="0"/>
                                  </p:stCondLst>
                                  <p:childTnLst>
                                    <p:set>
                                      <p:cBhvr>
                                        <p:cTn id="93" dur="indefinite"/>
                                        <p:tgtEl>
                                          <p:spTgt spid="81"/>
                                        </p:tgtEl>
                                        <p:attrNameLst>
                                          <p:attrName>style.opacity</p:attrName>
                                        </p:attrNameLst>
                                      </p:cBhvr>
                                      <p:to>
                                        <p:strVal val="0.25"/>
                                      </p:to>
                                    </p:set>
                                    <p:animEffect filter="image" prLst="opacity: 0.25">
                                      <p:cBhvr rctx="IE">
                                        <p:cTn id="94" dur="indefinite"/>
                                        <p:tgtEl>
                                          <p:spTgt spid="81"/>
                                        </p:tgtEl>
                                      </p:cBhvr>
                                    </p:animEffect>
                                  </p:childTnLst>
                                </p:cTn>
                              </p:par>
                              <p:par>
                                <p:cTn id="95" presetID="9" presetClass="emph" presetSubtype="0" grpId="1" nodeType="withEffect">
                                  <p:stCondLst>
                                    <p:cond delay="0"/>
                                  </p:stCondLst>
                                  <p:childTnLst>
                                    <p:set>
                                      <p:cBhvr>
                                        <p:cTn id="96" dur="indefinite"/>
                                        <p:tgtEl>
                                          <p:spTgt spid="78"/>
                                        </p:tgtEl>
                                        <p:attrNameLst>
                                          <p:attrName>style.opacity</p:attrName>
                                        </p:attrNameLst>
                                      </p:cBhvr>
                                      <p:to>
                                        <p:strVal val="0.25"/>
                                      </p:to>
                                    </p:set>
                                    <p:animEffect filter="image" prLst="opacity: 0.25">
                                      <p:cBhvr rctx="IE">
                                        <p:cTn id="97" dur="indefinite"/>
                                        <p:tgtEl>
                                          <p:spTgt spid="78"/>
                                        </p:tgtEl>
                                      </p:cBhvr>
                                    </p:animEffect>
                                  </p:childTnLst>
                                </p:cTn>
                              </p:par>
                              <p:par>
                                <p:cTn id="98" presetID="9" presetClass="emph" presetSubtype="0" nodeType="withEffect">
                                  <p:stCondLst>
                                    <p:cond delay="0"/>
                                  </p:stCondLst>
                                  <p:childTnLst>
                                    <p:set>
                                      <p:cBhvr>
                                        <p:cTn id="99" dur="indefinite"/>
                                        <p:tgtEl>
                                          <p:spTgt spid="23"/>
                                        </p:tgtEl>
                                        <p:attrNameLst>
                                          <p:attrName>style.opacity</p:attrName>
                                        </p:attrNameLst>
                                      </p:cBhvr>
                                      <p:to>
                                        <p:strVal val="0.25"/>
                                      </p:to>
                                    </p:set>
                                    <p:animEffect filter="image" prLst="opacity: 0.25">
                                      <p:cBhvr rctx="IE">
                                        <p:cTn id="100" dur="indefinite"/>
                                        <p:tgtEl>
                                          <p:spTgt spid="23"/>
                                        </p:tgtEl>
                                      </p:cBhvr>
                                    </p:animEffect>
                                  </p:childTnLst>
                                </p:cTn>
                              </p:par>
                              <p:par>
                                <p:cTn id="101" presetID="22" presetClass="entr" presetSubtype="8" fill="hold" nodeType="withEffect">
                                  <p:stCondLst>
                                    <p:cond delay="0"/>
                                  </p:stCondLst>
                                  <p:childTnLst>
                                    <p:set>
                                      <p:cBhvr>
                                        <p:cTn id="102" dur="1" fill="hold">
                                          <p:stCondLst>
                                            <p:cond delay="0"/>
                                          </p:stCondLst>
                                        </p:cTn>
                                        <p:tgtEl>
                                          <p:spTgt spid="82"/>
                                        </p:tgtEl>
                                        <p:attrNameLst>
                                          <p:attrName>style.visibility</p:attrName>
                                        </p:attrNameLst>
                                      </p:cBhvr>
                                      <p:to>
                                        <p:strVal val="visible"/>
                                      </p:to>
                                    </p:set>
                                    <p:animEffect transition="in" filter="wipe(left)">
                                      <p:cBhvr>
                                        <p:cTn id="103" dur="500"/>
                                        <p:tgtEl>
                                          <p:spTgt spid="82"/>
                                        </p:tgtEl>
                                      </p:cBhvr>
                                    </p:animEffect>
                                  </p:childTnLst>
                                </p:cTn>
                              </p:par>
                            </p:childTnLst>
                          </p:cTn>
                        </p:par>
                        <p:par>
                          <p:cTn id="104" fill="hold">
                            <p:stCondLst>
                              <p:cond delay="500"/>
                            </p:stCondLst>
                            <p:childTnLst>
                              <p:par>
                                <p:cTn id="105" presetID="22" presetClass="entr" presetSubtype="8" fill="hold" grpId="0" nodeType="afterEffect">
                                  <p:stCondLst>
                                    <p:cond delay="0"/>
                                  </p:stCondLst>
                                  <p:childTnLst>
                                    <p:set>
                                      <p:cBhvr>
                                        <p:cTn id="106" dur="1" fill="hold">
                                          <p:stCondLst>
                                            <p:cond delay="0"/>
                                          </p:stCondLst>
                                        </p:cTn>
                                        <p:tgtEl>
                                          <p:spTgt spid="85"/>
                                        </p:tgtEl>
                                        <p:attrNameLst>
                                          <p:attrName>style.visibility</p:attrName>
                                        </p:attrNameLst>
                                      </p:cBhvr>
                                      <p:to>
                                        <p:strVal val="visible"/>
                                      </p:to>
                                    </p:set>
                                    <p:animEffect transition="in" filter="wipe(left)">
                                      <p:cBhvr>
                                        <p:cTn id="107" dur="1000"/>
                                        <p:tgtEl>
                                          <p:spTgt spid="85"/>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79"/>
                                        </p:tgtEl>
                                        <p:attrNameLst>
                                          <p:attrName>style.visibility</p:attrName>
                                        </p:attrNameLst>
                                      </p:cBhvr>
                                      <p:to>
                                        <p:strVal val="visible"/>
                                      </p:to>
                                    </p:set>
                                    <p:animEffect transition="in" filter="wipe(left)">
                                      <p:cBhvr>
                                        <p:cTn id="110" dur="1000"/>
                                        <p:tgtEl>
                                          <p:spTgt spid="79"/>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8" fill="hold" nodeType="clickEffect">
                                  <p:stCondLst>
                                    <p:cond delay="0"/>
                                  </p:stCondLst>
                                  <p:childTnLst>
                                    <p:set>
                                      <p:cBhvr>
                                        <p:cTn id="114" dur="1" fill="hold">
                                          <p:stCondLst>
                                            <p:cond delay="0"/>
                                          </p:stCondLst>
                                        </p:cTn>
                                        <p:tgtEl>
                                          <p:spTgt spid="88"/>
                                        </p:tgtEl>
                                        <p:attrNameLst>
                                          <p:attrName>style.visibility</p:attrName>
                                        </p:attrNameLst>
                                      </p:cBhvr>
                                      <p:to>
                                        <p:strVal val="visible"/>
                                      </p:to>
                                    </p:set>
                                    <p:animEffect transition="in" filter="wipe(left)">
                                      <p:cBhvr>
                                        <p:cTn id="115" dur="1500"/>
                                        <p:tgtEl>
                                          <p:spTgt spid="88"/>
                                        </p:tgtEl>
                                      </p:cBhvr>
                                    </p:animEffect>
                                  </p:childTnLst>
                                </p:cTn>
                              </p:par>
                            </p:childTnLst>
                          </p:cTn>
                        </p:par>
                      </p:childTnLst>
                    </p:cTn>
                  </p:par>
                  <p:par>
                    <p:cTn id="116" fill="hold">
                      <p:stCondLst>
                        <p:cond delay="indefinite"/>
                      </p:stCondLst>
                      <p:childTnLst>
                        <p:par>
                          <p:cTn id="117" fill="hold">
                            <p:stCondLst>
                              <p:cond delay="0"/>
                            </p:stCondLst>
                            <p:childTnLst>
                              <p:par>
                                <p:cTn id="118" presetID="10" presetClass="entr" presetSubtype="0" fill="hold" grpId="0" nodeType="clickEffect">
                                  <p:stCondLst>
                                    <p:cond delay="0"/>
                                  </p:stCondLst>
                                  <p:childTnLst>
                                    <p:set>
                                      <p:cBhvr>
                                        <p:cTn id="119" dur="1" fill="hold">
                                          <p:stCondLst>
                                            <p:cond delay="0"/>
                                          </p:stCondLst>
                                        </p:cTn>
                                        <p:tgtEl>
                                          <p:spTgt spid="96"/>
                                        </p:tgtEl>
                                        <p:attrNameLst>
                                          <p:attrName>style.visibility</p:attrName>
                                        </p:attrNameLst>
                                      </p:cBhvr>
                                      <p:to>
                                        <p:strVal val="visible"/>
                                      </p:to>
                                    </p:set>
                                    <p:animEffect transition="in" filter="fade">
                                      <p:cBhvr>
                                        <p:cTn id="120" dur="500"/>
                                        <p:tgtEl>
                                          <p:spTgt spid="96"/>
                                        </p:tgtEl>
                                      </p:cBhvr>
                                    </p:animEffect>
                                  </p:childTnLst>
                                </p:cTn>
                              </p:par>
                              <p:par>
                                <p:cTn id="121" presetID="10" presetClass="entr" presetSubtype="0" fill="hold" nodeType="withEffect">
                                  <p:stCondLst>
                                    <p:cond delay="0"/>
                                  </p:stCondLst>
                                  <p:childTnLst>
                                    <p:set>
                                      <p:cBhvr>
                                        <p:cTn id="122" dur="1" fill="hold">
                                          <p:stCondLst>
                                            <p:cond delay="0"/>
                                          </p:stCondLst>
                                        </p:cTn>
                                        <p:tgtEl>
                                          <p:spTgt spid="91"/>
                                        </p:tgtEl>
                                        <p:attrNameLst>
                                          <p:attrName>style.visibility</p:attrName>
                                        </p:attrNameLst>
                                      </p:cBhvr>
                                      <p:to>
                                        <p:strVal val="visible"/>
                                      </p:to>
                                    </p:set>
                                    <p:animEffect transition="in" filter="fade">
                                      <p:cBhvr>
                                        <p:cTn id="123" dur="500"/>
                                        <p:tgtEl>
                                          <p:spTgt spid="91"/>
                                        </p:tgtEl>
                                      </p:cBhvr>
                                    </p:animEffect>
                                  </p:childTnLst>
                                </p:cTn>
                              </p:par>
                              <p:par>
                                <p:cTn id="124" presetID="10" presetClass="entr" presetSubtype="0" fill="hold" nodeType="withEffect">
                                  <p:stCondLst>
                                    <p:cond delay="0"/>
                                  </p:stCondLst>
                                  <p:childTnLst>
                                    <p:set>
                                      <p:cBhvr>
                                        <p:cTn id="125" dur="1" fill="hold">
                                          <p:stCondLst>
                                            <p:cond delay="0"/>
                                          </p:stCondLst>
                                        </p:cTn>
                                        <p:tgtEl>
                                          <p:spTgt spid="95"/>
                                        </p:tgtEl>
                                        <p:attrNameLst>
                                          <p:attrName>style.visibility</p:attrName>
                                        </p:attrNameLst>
                                      </p:cBhvr>
                                      <p:to>
                                        <p:strVal val="visible"/>
                                      </p:to>
                                    </p:set>
                                    <p:animEffect transition="in" filter="fade">
                                      <p:cBhvr>
                                        <p:cTn id="126"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 grpId="0"/>
      <p:bldP spid="34" grpId="0" animBg="1"/>
      <p:bldP spid="35" grpId="0" animBg="1"/>
      <p:bldP spid="39" grpId="0" animBg="1"/>
      <p:bldP spid="45" grpId="0" animBg="1"/>
      <p:bldP spid="49" grpId="0" animBg="1"/>
      <p:bldP spid="66" grpId="0"/>
      <p:bldP spid="67" grpId="0" animBg="1"/>
      <p:bldP spid="67" grpId="1" animBg="1"/>
      <p:bldP spid="68" grpId="0"/>
      <p:bldP spid="68" grpId="1"/>
      <p:bldP spid="78" grpId="0" animBg="1"/>
      <p:bldP spid="78" grpId="1" animBg="1"/>
      <p:bldP spid="79" grpId="0" animBg="1"/>
      <p:bldP spid="81" grpId="0" animBg="1"/>
      <p:bldP spid="81" grpId="1" animBg="1"/>
      <p:bldP spid="85" grpId="0" animBg="1"/>
      <p:bldP spid="9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altLang="en-US" sz="4800" dirty="0"/>
              <a:t>Outline</a:t>
            </a:r>
          </a:p>
        </p:txBody>
      </p:sp>
      <p:sp>
        <p:nvSpPr>
          <p:cNvPr id="7173" name="Slide Number Placeholder 4"/>
          <p:cNvSpPr>
            <a:spLocks noGrp="1"/>
          </p:cNvSpPr>
          <p:nvPr>
            <p:ph type="sldNum" sz="quarter" idx="11"/>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F22F892-648D-43CC-8C29-2FF410E22ECF}" type="slidenum">
              <a:rPr lang="en-US" altLang="en-US">
                <a:solidFill>
                  <a:srgbClr val="5F5F5F"/>
                </a:solidFill>
              </a:rPr>
              <a:pPr/>
              <a:t>42</a:t>
            </a:fld>
            <a:endParaRPr lang="en-US" altLang="en-US">
              <a:solidFill>
                <a:srgbClr val="5F5F5F"/>
              </a:solidFill>
            </a:endParaRPr>
          </a:p>
        </p:txBody>
      </p:sp>
      <p:sp>
        <p:nvSpPr>
          <p:cNvPr id="2" name="TextBox 1"/>
          <p:cNvSpPr txBox="1"/>
          <p:nvPr/>
        </p:nvSpPr>
        <p:spPr>
          <a:xfrm>
            <a:off x="304800" y="914400"/>
            <a:ext cx="8458200" cy="5139869"/>
          </a:xfrm>
          <a:prstGeom prst="rect">
            <a:avLst/>
          </a:prstGeom>
          <a:noFill/>
        </p:spPr>
        <p:txBody>
          <a:bodyPr wrap="square" rtlCol="0">
            <a:spAutoFit/>
          </a:bodyPr>
          <a:lstStyle/>
          <a:p>
            <a:pPr marL="342900" indent="-342900">
              <a:spcBef>
                <a:spcPts val="800"/>
              </a:spcBef>
              <a:spcAft>
                <a:spcPts val="800"/>
              </a:spcAft>
              <a:buFont typeface="+mj-lt"/>
              <a:buAutoNum type="arabicPeriod"/>
            </a:pPr>
            <a:r>
              <a:rPr lang="en-US" sz="3600" dirty="0">
                <a:solidFill>
                  <a:schemeClr val="bg1">
                    <a:lumMod val="50000"/>
                  </a:schemeClr>
                </a:solidFill>
                <a:latin typeface="+mn-lt"/>
              </a:rPr>
              <a:t> DRAM Basics &amp; Motivation</a:t>
            </a:r>
          </a:p>
          <a:p>
            <a:pPr marL="342900" indent="-342900">
              <a:spcBef>
                <a:spcPts val="800"/>
              </a:spcBef>
              <a:spcAft>
                <a:spcPts val="800"/>
              </a:spcAft>
              <a:buFont typeface="+mj-lt"/>
              <a:buAutoNum type="arabicPeriod"/>
            </a:pPr>
            <a:r>
              <a:rPr lang="en-US" sz="3600" dirty="0">
                <a:solidFill>
                  <a:schemeClr val="bg1">
                    <a:lumMod val="50000"/>
                  </a:schemeClr>
                </a:solidFill>
                <a:latin typeface="+mn-lt"/>
              </a:rPr>
              <a:t> </a:t>
            </a:r>
            <a:r>
              <a:rPr lang="en-US" sz="3600" dirty="0" err="1">
                <a:solidFill>
                  <a:schemeClr val="bg1">
                    <a:lumMod val="50000"/>
                  </a:schemeClr>
                </a:solidFill>
                <a:latin typeface="+mn-lt"/>
              </a:rPr>
              <a:t>SoftMC</a:t>
            </a:r>
            <a:endParaRPr lang="en-US" sz="3600" dirty="0">
              <a:solidFill>
                <a:schemeClr val="bg1">
                  <a:lumMod val="50000"/>
                </a:schemeClr>
              </a:solidFill>
              <a:latin typeface="+mn-lt"/>
            </a:endParaRPr>
          </a:p>
          <a:p>
            <a:pPr marL="342900" indent="-342900">
              <a:spcBef>
                <a:spcPts val="800"/>
              </a:spcBef>
              <a:spcAft>
                <a:spcPts val="800"/>
              </a:spcAft>
              <a:buFont typeface="+mj-lt"/>
              <a:buAutoNum type="arabicPeriod"/>
            </a:pPr>
            <a:r>
              <a:rPr lang="en-US" sz="3600" dirty="0">
                <a:solidFill>
                  <a:schemeClr val="bg1">
                    <a:lumMod val="50000"/>
                  </a:schemeClr>
                </a:solidFill>
                <a:latin typeface="+mn-lt"/>
              </a:rPr>
              <a:t> Use Cases</a:t>
            </a:r>
          </a:p>
          <a:p>
            <a:pPr marL="1028700" lvl="1" indent="-571500">
              <a:spcBef>
                <a:spcPts val="800"/>
              </a:spcBef>
              <a:spcAft>
                <a:spcPts val="800"/>
              </a:spcAft>
              <a:buFont typeface="Cambria" panose="02040503050406030204" pitchFamily="18" charset="0"/>
              <a:buChar char="–"/>
            </a:pPr>
            <a:r>
              <a:rPr lang="en-US" sz="3600" dirty="0">
                <a:solidFill>
                  <a:schemeClr val="bg1">
                    <a:lumMod val="50000"/>
                  </a:schemeClr>
                </a:solidFill>
                <a:latin typeface="+mn-lt"/>
              </a:rPr>
              <a:t> </a:t>
            </a:r>
            <a:r>
              <a:rPr lang="en-US" sz="3200" dirty="0">
                <a:solidFill>
                  <a:schemeClr val="bg1">
                    <a:lumMod val="50000"/>
                  </a:schemeClr>
                </a:solidFill>
                <a:latin typeface="+mn-lt"/>
              </a:rPr>
              <a:t>Retention Time Distribution Study</a:t>
            </a:r>
          </a:p>
          <a:p>
            <a:pPr marL="1028700" lvl="1" indent="-571500">
              <a:spcBef>
                <a:spcPts val="800"/>
              </a:spcBef>
              <a:spcAft>
                <a:spcPts val="800"/>
              </a:spcAft>
              <a:buFont typeface="Cambria" panose="02040503050406030204" pitchFamily="18" charset="0"/>
              <a:buChar char="–"/>
            </a:pPr>
            <a:r>
              <a:rPr lang="en-US" sz="3200" dirty="0">
                <a:solidFill>
                  <a:schemeClr val="bg1">
                    <a:lumMod val="50000"/>
                  </a:schemeClr>
                </a:solidFill>
                <a:latin typeface="+mn-lt"/>
              </a:rPr>
              <a:t> Evaluating Recently-Proposed Ideas</a:t>
            </a:r>
          </a:p>
          <a:p>
            <a:pPr marL="342900" indent="-342900">
              <a:spcBef>
                <a:spcPts val="800"/>
              </a:spcBef>
              <a:spcAft>
                <a:spcPts val="800"/>
              </a:spcAft>
              <a:buFont typeface="+mj-lt"/>
              <a:buAutoNum type="arabicPeriod"/>
            </a:pPr>
            <a:r>
              <a:rPr lang="en-US" sz="3600" dirty="0">
                <a:solidFill>
                  <a:srgbClr val="C00000"/>
                </a:solidFill>
                <a:latin typeface="+mn-lt"/>
              </a:rPr>
              <a:t> Future Research Directions</a:t>
            </a:r>
          </a:p>
          <a:p>
            <a:pPr marL="342900" indent="-342900">
              <a:spcBef>
                <a:spcPts val="800"/>
              </a:spcBef>
              <a:spcAft>
                <a:spcPts val="800"/>
              </a:spcAft>
              <a:buFont typeface="+mj-lt"/>
              <a:buAutoNum type="arabicPeriod"/>
            </a:pPr>
            <a:r>
              <a:rPr lang="en-US" sz="3600" dirty="0">
                <a:solidFill>
                  <a:schemeClr val="tx1">
                    <a:lumMod val="50000"/>
                    <a:lumOff val="50000"/>
                  </a:schemeClr>
                </a:solidFill>
                <a:latin typeface="+mn-lt"/>
              </a:rPr>
              <a:t> Conclusion</a:t>
            </a:r>
          </a:p>
        </p:txBody>
      </p:sp>
    </p:spTree>
    <p:extLst>
      <p:ext uri="{BB962C8B-B14F-4D97-AF65-F5344CB8AC3E}">
        <p14:creationId xmlns:p14="http://schemas.microsoft.com/office/powerpoint/2010/main" val="2980774815"/>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a:t>Future Research Directions</a:t>
            </a:r>
          </a:p>
        </p:txBody>
      </p:sp>
      <p:sp>
        <p:nvSpPr>
          <p:cNvPr id="3" name="Content Placeholder 2"/>
          <p:cNvSpPr>
            <a:spLocks noGrp="1"/>
          </p:cNvSpPr>
          <p:nvPr>
            <p:ph idx="1"/>
          </p:nvPr>
        </p:nvSpPr>
        <p:spPr>
          <a:xfrm>
            <a:off x="304800" y="1028700"/>
            <a:ext cx="8534400" cy="5238750"/>
          </a:xfrm>
        </p:spPr>
        <p:txBody>
          <a:bodyPr/>
          <a:lstStyle/>
          <a:p>
            <a:pPr>
              <a:lnSpc>
                <a:spcPct val="100000"/>
              </a:lnSpc>
            </a:pPr>
            <a:r>
              <a:rPr lang="en-US" sz="3000" dirty="0"/>
              <a:t>More Characterization of DRAM</a:t>
            </a:r>
          </a:p>
          <a:p>
            <a:pPr lvl="1"/>
            <a:r>
              <a:rPr lang="en-US" sz="3000" dirty="0"/>
              <a:t>How are the cell characteristics changing with different generations of </a:t>
            </a:r>
            <a:r>
              <a:rPr lang="en-US" sz="3000" dirty="0">
                <a:solidFill>
                  <a:srgbClr val="336699"/>
                </a:solidFill>
              </a:rPr>
              <a:t>technology nodes</a:t>
            </a:r>
            <a:r>
              <a:rPr lang="en-US" sz="3000" dirty="0"/>
              <a:t>?</a:t>
            </a:r>
          </a:p>
          <a:p>
            <a:pPr lvl="1"/>
            <a:r>
              <a:rPr lang="en-US" sz="3000" dirty="0"/>
              <a:t>What </a:t>
            </a:r>
            <a:r>
              <a:rPr lang="en-US" sz="3000" dirty="0">
                <a:solidFill>
                  <a:srgbClr val="336699"/>
                </a:solidFill>
              </a:rPr>
              <a:t>types of usage </a:t>
            </a:r>
            <a:r>
              <a:rPr lang="en-US" sz="3000" dirty="0"/>
              <a:t>accelerate </a:t>
            </a:r>
            <a:r>
              <a:rPr lang="en-US" sz="3000" dirty="0">
                <a:solidFill>
                  <a:srgbClr val="C00000"/>
                </a:solidFill>
              </a:rPr>
              <a:t>aging</a:t>
            </a:r>
            <a:r>
              <a:rPr lang="en-US" sz="3000" dirty="0"/>
              <a:t>?</a:t>
            </a:r>
          </a:p>
          <a:p>
            <a:pPr>
              <a:lnSpc>
                <a:spcPct val="150000"/>
              </a:lnSpc>
            </a:pPr>
            <a:r>
              <a:rPr lang="en-US" sz="3000" dirty="0"/>
              <a:t>Characterization of </a:t>
            </a:r>
            <a:r>
              <a:rPr lang="en-US" sz="3000" dirty="0">
                <a:solidFill>
                  <a:srgbClr val="336699"/>
                </a:solidFill>
              </a:rPr>
              <a:t>Non-volatile Memory</a:t>
            </a:r>
          </a:p>
          <a:p>
            <a:pPr>
              <a:lnSpc>
                <a:spcPct val="150000"/>
              </a:lnSpc>
            </a:pPr>
            <a:r>
              <a:rPr lang="en-US" sz="3000" dirty="0"/>
              <a:t>Extensions</a:t>
            </a:r>
          </a:p>
          <a:p>
            <a:pPr lvl="1"/>
            <a:r>
              <a:rPr lang="en-US" sz="3000" dirty="0"/>
              <a:t>Memory Scheduling</a:t>
            </a:r>
          </a:p>
          <a:p>
            <a:pPr lvl="1"/>
            <a:r>
              <a:rPr lang="en-US" sz="3000" dirty="0"/>
              <a:t>Workload Analysis</a:t>
            </a:r>
          </a:p>
          <a:p>
            <a:pPr lvl="1"/>
            <a:r>
              <a:rPr lang="en-US" sz="3000" dirty="0"/>
              <a:t>Testbed for in-memory Computation</a:t>
            </a:r>
          </a:p>
        </p:txBody>
      </p:sp>
      <p:sp>
        <p:nvSpPr>
          <p:cNvPr id="5" name="Slide Number Placeholder 4"/>
          <p:cNvSpPr>
            <a:spLocks noGrp="1"/>
          </p:cNvSpPr>
          <p:nvPr>
            <p:ph type="sldNum" sz="quarter" idx="11"/>
          </p:nvPr>
        </p:nvSpPr>
        <p:spPr/>
        <p:txBody>
          <a:bodyPr/>
          <a:lstStyle/>
          <a:p>
            <a:pPr>
              <a:defRPr/>
            </a:pPr>
            <a:fld id="{9C6405EB-A0CD-489A-8152-61CB2DF54052}" type="slidenum">
              <a:rPr lang="en-US" altLang="en-US" smtClean="0"/>
              <a:pPr>
                <a:defRPr/>
              </a:pPr>
              <a:t>43</a:t>
            </a:fld>
            <a:endParaRPr lang="en-US" altLang="en-US"/>
          </a:p>
        </p:txBody>
      </p:sp>
    </p:spTree>
    <p:extLst>
      <p:ext uri="{BB962C8B-B14F-4D97-AF65-F5344CB8AC3E}">
        <p14:creationId xmlns:p14="http://schemas.microsoft.com/office/powerpoint/2010/main" val="266498080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US" altLang="en-US" sz="4800" dirty="0"/>
              <a:t>Outline</a:t>
            </a:r>
          </a:p>
        </p:txBody>
      </p:sp>
      <p:sp>
        <p:nvSpPr>
          <p:cNvPr id="7173" name="Slide Number Placeholder 4"/>
          <p:cNvSpPr>
            <a:spLocks noGrp="1"/>
          </p:cNvSpPr>
          <p:nvPr>
            <p:ph type="sldNum" sz="quarter" idx="11"/>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F22F892-648D-43CC-8C29-2FF410E22ECF}" type="slidenum">
              <a:rPr lang="en-US" altLang="en-US">
                <a:solidFill>
                  <a:srgbClr val="5F5F5F"/>
                </a:solidFill>
              </a:rPr>
              <a:pPr/>
              <a:t>44</a:t>
            </a:fld>
            <a:endParaRPr lang="en-US" altLang="en-US">
              <a:solidFill>
                <a:srgbClr val="5F5F5F"/>
              </a:solidFill>
            </a:endParaRPr>
          </a:p>
        </p:txBody>
      </p:sp>
      <p:sp>
        <p:nvSpPr>
          <p:cNvPr id="2" name="TextBox 1"/>
          <p:cNvSpPr txBox="1"/>
          <p:nvPr/>
        </p:nvSpPr>
        <p:spPr>
          <a:xfrm>
            <a:off x="304800" y="914400"/>
            <a:ext cx="8458200" cy="5139869"/>
          </a:xfrm>
          <a:prstGeom prst="rect">
            <a:avLst/>
          </a:prstGeom>
          <a:noFill/>
        </p:spPr>
        <p:txBody>
          <a:bodyPr wrap="square" rtlCol="0">
            <a:spAutoFit/>
          </a:bodyPr>
          <a:lstStyle/>
          <a:p>
            <a:pPr marL="342900" indent="-342900">
              <a:spcBef>
                <a:spcPts val="800"/>
              </a:spcBef>
              <a:spcAft>
                <a:spcPts val="800"/>
              </a:spcAft>
              <a:buFont typeface="+mj-lt"/>
              <a:buAutoNum type="arabicPeriod"/>
            </a:pPr>
            <a:r>
              <a:rPr lang="en-US" sz="3600" dirty="0">
                <a:solidFill>
                  <a:schemeClr val="bg1">
                    <a:lumMod val="50000"/>
                  </a:schemeClr>
                </a:solidFill>
                <a:latin typeface="+mn-lt"/>
              </a:rPr>
              <a:t> DRAM Basics &amp; Motivation</a:t>
            </a:r>
          </a:p>
          <a:p>
            <a:pPr marL="342900" indent="-342900">
              <a:spcBef>
                <a:spcPts val="800"/>
              </a:spcBef>
              <a:spcAft>
                <a:spcPts val="800"/>
              </a:spcAft>
              <a:buFont typeface="+mj-lt"/>
              <a:buAutoNum type="arabicPeriod"/>
            </a:pPr>
            <a:r>
              <a:rPr lang="en-US" sz="3600" dirty="0">
                <a:solidFill>
                  <a:schemeClr val="bg1">
                    <a:lumMod val="50000"/>
                  </a:schemeClr>
                </a:solidFill>
                <a:latin typeface="+mn-lt"/>
              </a:rPr>
              <a:t> </a:t>
            </a:r>
            <a:r>
              <a:rPr lang="en-US" sz="3600" dirty="0" err="1">
                <a:solidFill>
                  <a:schemeClr val="bg1">
                    <a:lumMod val="50000"/>
                  </a:schemeClr>
                </a:solidFill>
                <a:latin typeface="+mn-lt"/>
              </a:rPr>
              <a:t>SoftMC</a:t>
            </a:r>
            <a:endParaRPr lang="en-US" sz="3600" dirty="0">
              <a:solidFill>
                <a:schemeClr val="bg1">
                  <a:lumMod val="50000"/>
                </a:schemeClr>
              </a:solidFill>
              <a:latin typeface="+mn-lt"/>
            </a:endParaRPr>
          </a:p>
          <a:p>
            <a:pPr marL="342900" indent="-342900">
              <a:spcBef>
                <a:spcPts val="800"/>
              </a:spcBef>
              <a:spcAft>
                <a:spcPts val="800"/>
              </a:spcAft>
              <a:buFont typeface="+mj-lt"/>
              <a:buAutoNum type="arabicPeriod"/>
            </a:pPr>
            <a:r>
              <a:rPr lang="en-US" sz="3600" dirty="0">
                <a:solidFill>
                  <a:schemeClr val="bg1">
                    <a:lumMod val="50000"/>
                  </a:schemeClr>
                </a:solidFill>
                <a:latin typeface="+mn-lt"/>
              </a:rPr>
              <a:t> Use Cases</a:t>
            </a:r>
          </a:p>
          <a:p>
            <a:pPr marL="1028700" lvl="1" indent="-571500">
              <a:spcBef>
                <a:spcPts val="800"/>
              </a:spcBef>
              <a:spcAft>
                <a:spcPts val="800"/>
              </a:spcAft>
              <a:buFont typeface="Cambria" panose="02040503050406030204" pitchFamily="18" charset="0"/>
              <a:buChar char="–"/>
            </a:pPr>
            <a:r>
              <a:rPr lang="en-US" sz="3600" dirty="0">
                <a:solidFill>
                  <a:schemeClr val="bg1">
                    <a:lumMod val="50000"/>
                  </a:schemeClr>
                </a:solidFill>
                <a:latin typeface="+mn-lt"/>
              </a:rPr>
              <a:t> </a:t>
            </a:r>
            <a:r>
              <a:rPr lang="en-US" sz="3200" dirty="0">
                <a:solidFill>
                  <a:schemeClr val="bg1">
                    <a:lumMod val="50000"/>
                  </a:schemeClr>
                </a:solidFill>
                <a:latin typeface="+mn-lt"/>
              </a:rPr>
              <a:t>Retention Time Distribution Study</a:t>
            </a:r>
          </a:p>
          <a:p>
            <a:pPr marL="1028700" lvl="1" indent="-571500">
              <a:spcBef>
                <a:spcPts val="800"/>
              </a:spcBef>
              <a:spcAft>
                <a:spcPts val="800"/>
              </a:spcAft>
              <a:buFont typeface="Cambria" panose="02040503050406030204" pitchFamily="18" charset="0"/>
              <a:buChar char="–"/>
            </a:pPr>
            <a:r>
              <a:rPr lang="en-US" sz="3200" dirty="0">
                <a:solidFill>
                  <a:schemeClr val="bg1">
                    <a:lumMod val="50000"/>
                  </a:schemeClr>
                </a:solidFill>
                <a:latin typeface="+mn-lt"/>
              </a:rPr>
              <a:t> Evaluating Recently-Proposed Ideas</a:t>
            </a:r>
          </a:p>
          <a:p>
            <a:pPr marL="342900" indent="-342900">
              <a:spcBef>
                <a:spcPts val="800"/>
              </a:spcBef>
              <a:spcAft>
                <a:spcPts val="800"/>
              </a:spcAft>
              <a:buFont typeface="+mj-lt"/>
              <a:buAutoNum type="arabicPeriod"/>
            </a:pPr>
            <a:r>
              <a:rPr lang="en-US" sz="3600" dirty="0">
                <a:solidFill>
                  <a:schemeClr val="bg1">
                    <a:lumMod val="50000"/>
                  </a:schemeClr>
                </a:solidFill>
                <a:latin typeface="+mn-lt"/>
              </a:rPr>
              <a:t> Future Research Directions</a:t>
            </a:r>
          </a:p>
          <a:p>
            <a:pPr marL="342900" indent="-342900">
              <a:spcBef>
                <a:spcPts val="800"/>
              </a:spcBef>
              <a:spcAft>
                <a:spcPts val="800"/>
              </a:spcAft>
              <a:buFont typeface="+mj-lt"/>
              <a:buAutoNum type="arabicPeriod"/>
            </a:pPr>
            <a:r>
              <a:rPr lang="en-US" sz="3600" dirty="0">
                <a:solidFill>
                  <a:srgbClr val="C00000"/>
                </a:solidFill>
                <a:latin typeface="+mn-lt"/>
              </a:rPr>
              <a:t> Conclusion</a:t>
            </a:r>
          </a:p>
        </p:txBody>
      </p:sp>
    </p:spTree>
    <p:extLst>
      <p:ext uri="{BB962C8B-B14F-4D97-AF65-F5344CB8AC3E}">
        <p14:creationId xmlns:p14="http://schemas.microsoft.com/office/powerpoint/2010/main" val="846753647"/>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t>Conclusion</a:t>
            </a:r>
          </a:p>
        </p:txBody>
      </p:sp>
      <p:sp>
        <p:nvSpPr>
          <p:cNvPr id="3" name="Content Placeholder 2"/>
          <p:cNvSpPr>
            <a:spLocks noGrp="1"/>
          </p:cNvSpPr>
          <p:nvPr>
            <p:ph idx="1"/>
          </p:nvPr>
        </p:nvSpPr>
        <p:spPr>
          <a:xfrm>
            <a:off x="152400" y="914400"/>
            <a:ext cx="8991600" cy="5059363"/>
          </a:xfrm>
        </p:spPr>
        <p:txBody>
          <a:bodyPr/>
          <a:lstStyle/>
          <a:p>
            <a:r>
              <a:rPr lang="en-US" sz="2800" b="1" dirty="0" err="1">
                <a:solidFill>
                  <a:srgbClr val="0070C0"/>
                </a:solidFill>
              </a:rPr>
              <a:t>SoftMC</a:t>
            </a:r>
            <a:r>
              <a:rPr lang="en-US" sz="2800" dirty="0"/>
              <a:t>: First </a:t>
            </a:r>
            <a:r>
              <a:rPr lang="en-US" sz="2800" dirty="0">
                <a:solidFill>
                  <a:srgbClr val="008A3E"/>
                </a:solidFill>
              </a:rPr>
              <a:t>publicly-available</a:t>
            </a:r>
            <a:r>
              <a:rPr lang="en-US" sz="2800" dirty="0"/>
              <a:t> FPGA-based DRAM testing infrastructure</a:t>
            </a:r>
          </a:p>
          <a:p>
            <a:r>
              <a:rPr lang="en-US" sz="2800" dirty="0">
                <a:solidFill>
                  <a:srgbClr val="008A3E"/>
                </a:solidFill>
              </a:rPr>
              <a:t>Flexible</a:t>
            </a:r>
            <a:r>
              <a:rPr lang="en-US" sz="2800" dirty="0"/>
              <a:t> and </a:t>
            </a:r>
            <a:r>
              <a:rPr lang="en-US" sz="2800" dirty="0">
                <a:solidFill>
                  <a:srgbClr val="008A3E"/>
                </a:solidFill>
              </a:rPr>
              <a:t>Easy to Use</a:t>
            </a:r>
          </a:p>
          <a:p>
            <a:r>
              <a:rPr lang="en-US" sz="2800" dirty="0"/>
              <a:t>Implemented two use cases</a:t>
            </a:r>
          </a:p>
          <a:p>
            <a:pPr lvl="1"/>
            <a:r>
              <a:rPr lang="en-US" sz="2800" dirty="0"/>
              <a:t>Retention Time Distribution Study</a:t>
            </a:r>
          </a:p>
          <a:p>
            <a:pPr lvl="1"/>
            <a:r>
              <a:rPr lang="en-US" sz="2800" dirty="0"/>
              <a:t>Evaluation of two recently-proposed latency reduction mechanisms</a:t>
            </a:r>
          </a:p>
          <a:p>
            <a:r>
              <a:rPr lang="en-US" sz="2700" dirty="0" err="1"/>
              <a:t>SoftMC</a:t>
            </a:r>
            <a:r>
              <a:rPr lang="en-US" sz="2700" dirty="0"/>
              <a:t> can enable many other </a:t>
            </a:r>
            <a:r>
              <a:rPr lang="en-US" sz="2700" dirty="0">
                <a:solidFill>
                  <a:srgbClr val="0070C0"/>
                </a:solidFill>
              </a:rPr>
              <a:t>studies</a:t>
            </a:r>
            <a:r>
              <a:rPr lang="en-US" sz="2700" dirty="0"/>
              <a:t>, </a:t>
            </a:r>
            <a:r>
              <a:rPr lang="en-US" sz="2700" dirty="0">
                <a:solidFill>
                  <a:srgbClr val="0070C0"/>
                </a:solidFill>
              </a:rPr>
              <a:t>ideas</a:t>
            </a:r>
            <a:r>
              <a:rPr lang="en-US" sz="2700" dirty="0"/>
              <a:t>, and </a:t>
            </a:r>
            <a:r>
              <a:rPr lang="en-US" sz="2700" dirty="0">
                <a:solidFill>
                  <a:srgbClr val="0070C0"/>
                </a:solidFill>
              </a:rPr>
              <a:t>methodologies</a:t>
            </a:r>
            <a:r>
              <a:rPr lang="en-US" sz="2700" dirty="0"/>
              <a:t> in the design of future memory systems</a:t>
            </a:r>
          </a:p>
          <a:p>
            <a:r>
              <a:rPr lang="en-US" sz="2800" b="1" dirty="0">
                <a:solidFill>
                  <a:srgbClr val="008A3E"/>
                </a:solidFill>
              </a:rPr>
              <a:t>Download</a:t>
            </a:r>
            <a:r>
              <a:rPr lang="en-US" sz="2800" dirty="0"/>
              <a:t> our first prototype</a:t>
            </a:r>
          </a:p>
          <a:p>
            <a:pPr lvl="1"/>
            <a:endParaRPr lang="en-US" sz="2800" dirty="0"/>
          </a:p>
          <a:p>
            <a:endParaRPr lang="en-US" sz="2800" dirty="0"/>
          </a:p>
        </p:txBody>
      </p:sp>
      <p:sp>
        <p:nvSpPr>
          <p:cNvPr id="5" name="Slide Number Placeholder 4"/>
          <p:cNvSpPr>
            <a:spLocks noGrp="1"/>
          </p:cNvSpPr>
          <p:nvPr>
            <p:ph type="sldNum" sz="quarter" idx="11"/>
          </p:nvPr>
        </p:nvSpPr>
        <p:spPr/>
        <p:txBody>
          <a:bodyPr/>
          <a:lstStyle/>
          <a:p>
            <a:pPr>
              <a:defRPr/>
            </a:pPr>
            <a:fld id="{9C6405EB-A0CD-489A-8152-61CB2DF54052}" type="slidenum">
              <a:rPr lang="en-US" altLang="en-US" smtClean="0"/>
              <a:pPr>
                <a:defRPr/>
              </a:pPr>
              <a:t>45</a:t>
            </a:fld>
            <a:endParaRPr lang="en-US" altLang="en-US"/>
          </a:p>
        </p:txBody>
      </p:sp>
      <p:sp>
        <p:nvSpPr>
          <p:cNvPr id="6" name="TextBox 5"/>
          <p:cNvSpPr txBox="1"/>
          <p:nvPr/>
        </p:nvSpPr>
        <p:spPr>
          <a:xfrm>
            <a:off x="1948215" y="5719487"/>
            <a:ext cx="5901267" cy="892552"/>
          </a:xfrm>
          <a:prstGeom prst="rect">
            <a:avLst/>
          </a:prstGeom>
          <a:noFill/>
        </p:spPr>
        <p:txBody>
          <a:bodyPr wrap="square" rtlCol="0" anchor="ctr">
            <a:spAutoFit/>
          </a:bodyPr>
          <a:lstStyle/>
          <a:p>
            <a:pPr algn="ctr"/>
            <a:r>
              <a:rPr lang="en-US" altLang="en-US" sz="2400" b="1" i="1" u="sng" dirty="0">
                <a:solidFill>
                  <a:srgbClr val="0070C0"/>
                </a:solidFill>
                <a:latin typeface="+mn-lt"/>
              </a:rPr>
              <a:t>github.com/CMU-SAFARI/</a:t>
            </a:r>
            <a:r>
              <a:rPr lang="en-US" altLang="en-US" sz="2400" b="1" i="1" u="sng" dirty="0" err="1">
                <a:solidFill>
                  <a:srgbClr val="0070C0"/>
                </a:solidFill>
                <a:latin typeface="+mn-lt"/>
              </a:rPr>
              <a:t>SoftMC</a:t>
            </a:r>
            <a:endParaRPr lang="en-US" sz="2400" dirty="0">
              <a:latin typeface="+mn-lt"/>
            </a:endParaRPr>
          </a:p>
          <a:p>
            <a:pPr algn="ctr"/>
            <a:endParaRPr lang="en-US" sz="2800" dirty="0">
              <a:latin typeface="+mn-lt"/>
            </a:endParaRPr>
          </a:p>
        </p:txBody>
      </p:sp>
    </p:spTree>
    <p:extLst>
      <p:ext uri="{BB962C8B-B14F-4D97-AF65-F5344CB8AC3E}">
        <p14:creationId xmlns:p14="http://schemas.microsoft.com/office/powerpoint/2010/main" val="321406196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500"/>
                                        <p:tgtEl>
                                          <p:spTgt spid="3">
                                            <p:txEl>
                                              <p:pRg st="6" end="6"/>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685800" y="990600"/>
            <a:ext cx="8458200" cy="2082800"/>
          </a:xfrm>
        </p:spPr>
        <p:txBody>
          <a:bodyPr/>
          <a:lstStyle/>
          <a:p>
            <a:pPr eaLnBrk="1" hangingPunct="1"/>
            <a:r>
              <a:rPr lang="en-US" altLang="en-US" sz="4400" dirty="0" err="1">
                <a:solidFill>
                  <a:srgbClr val="C00000"/>
                </a:solidFill>
              </a:rPr>
              <a:t>SoftMC</a:t>
            </a:r>
            <a:r>
              <a:rPr lang="en-US" altLang="en-US" sz="3600" dirty="0"/>
              <a:t> </a:t>
            </a:r>
            <a:br>
              <a:rPr lang="en-US" altLang="en-US" sz="3600" dirty="0"/>
            </a:br>
            <a:r>
              <a:rPr lang="en-US" altLang="en-US" sz="3600" dirty="0"/>
              <a:t>A Flexible and Practical </a:t>
            </a:r>
            <a:br>
              <a:rPr lang="en-US" altLang="en-US" sz="3600" dirty="0"/>
            </a:br>
            <a:r>
              <a:rPr lang="en-US" altLang="en-US" sz="3600" dirty="0"/>
              <a:t>Open-Source Infrastructure </a:t>
            </a:r>
            <a:br>
              <a:rPr lang="en-US" altLang="en-US" sz="3600" dirty="0"/>
            </a:br>
            <a:r>
              <a:rPr lang="en-US" altLang="en-US" sz="3600" dirty="0"/>
              <a:t>for Enabling Experimental DRAM Studies</a:t>
            </a:r>
          </a:p>
        </p:txBody>
      </p:sp>
      <p:sp>
        <p:nvSpPr>
          <p:cNvPr id="3075" name="Subtitle 2"/>
          <p:cNvSpPr>
            <a:spLocks noGrp="1"/>
          </p:cNvSpPr>
          <p:nvPr>
            <p:ph type="subTitle" idx="1"/>
          </p:nvPr>
        </p:nvSpPr>
        <p:spPr>
          <a:xfrm>
            <a:off x="457200" y="3479632"/>
            <a:ext cx="6629400" cy="2654300"/>
          </a:xfrm>
        </p:spPr>
        <p:txBody>
          <a:bodyPr/>
          <a:lstStyle/>
          <a:p>
            <a:pPr algn="l" eaLnBrk="1" hangingPunct="1"/>
            <a:r>
              <a:rPr lang="en-US" altLang="en-US" sz="2800" u="sng" dirty="0"/>
              <a:t>Hasan Hassan</a:t>
            </a:r>
            <a:r>
              <a:rPr lang="en-US" altLang="en-US" sz="2800" dirty="0"/>
              <a:t>, </a:t>
            </a:r>
          </a:p>
          <a:p>
            <a:pPr algn="l" eaLnBrk="1" hangingPunct="1"/>
            <a:r>
              <a:rPr lang="en-US" altLang="en-US" sz="2800" dirty="0"/>
              <a:t>Nandita Vijaykumar, Samira Khan,</a:t>
            </a:r>
          </a:p>
          <a:p>
            <a:pPr algn="l" eaLnBrk="1" hangingPunct="1"/>
            <a:r>
              <a:rPr lang="en-US" altLang="en-US" sz="2800" dirty="0" err="1"/>
              <a:t>Saugata</a:t>
            </a:r>
            <a:r>
              <a:rPr lang="en-US" altLang="en-US" sz="2800" dirty="0"/>
              <a:t> </a:t>
            </a:r>
            <a:r>
              <a:rPr lang="en-US" altLang="en-US" sz="2800" dirty="0" err="1"/>
              <a:t>Ghose</a:t>
            </a:r>
            <a:r>
              <a:rPr lang="en-US" altLang="en-US" sz="2800" dirty="0"/>
              <a:t>, Kevin Chang, </a:t>
            </a:r>
          </a:p>
          <a:p>
            <a:pPr algn="l" eaLnBrk="1" hangingPunct="1"/>
            <a:r>
              <a:rPr lang="en-US" altLang="en-US" sz="2800" dirty="0"/>
              <a:t>Gennady </a:t>
            </a:r>
            <a:r>
              <a:rPr lang="en-US" altLang="en-US" sz="2800" dirty="0" err="1"/>
              <a:t>Pekhimenko</a:t>
            </a:r>
            <a:r>
              <a:rPr lang="en-US" altLang="en-US" sz="2800" dirty="0"/>
              <a:t>, </a:t>
            </a:r>
            <a:r>
              <a:rPr lang="en-US" altLang="en-US" sz="2800" dirty="0" err="1"/>
              <a:t>Donghyuk</a:t>
            </a:r>
            <a:r>
              <a:rPr lang="en-US" altLang="en-US" sz="2800" dirty="0"/>
              <a:t> Lee, </a:t>
            </a:r>
          </a:p>
          <a:p>
            <a:pPr algn="l" eaLnBrk="1" hangingPunct="1"/>
            <a:r>
              <a:rPr lang="en-US" altLang="en-US" sz="2800" dirty="0" err="1"/>
              <a:t>Oguz</a:t>
            </a:r>
            <a:r>
              <a:rPr lang="en-US" altLang="en-US" sz="2800" dirty="0"/>
              <a:t> </a:t>
            </a:r>
            <a:r>
              <a:rPr lang="en-US" altLang="en-US" sz="2800" dirty="0" err="1"/>
              <a:t>Ergin</a:t>
            </a:r>
            <a:r>
              <a:rPr lang="en-US" altLang="en-US" sz="2800" dirty="0"/>
              <a:t>, </a:t>
            </a:r>
            <a:r>
              <a:rPr lang="en-US" altLang="en-US" sz="2800" dirty="0" err="1"/>
              <a:t>Onur</a:t>
            </a:r>
            <a:r>
              <a:rPr lang="en-US" altLang="en-US" sz="2800" dirty="0"/>
              <a:t> </a:t>
            </a:r>
            <a:r>
              <a:rPr lang="en-US" altLang="en-US" sz="2800" dirty="0" err="1"/>
              <a:t>Mutlu</a:t>
            </a:r>
            <a:endParaRPr lang="en-US" altLang="en-US" sz="2800" dirty="0"/>
          </a:p>
        </p:txBody>
      </p:sp>
      <p:sp>
        <p:nvSpPr>
          <p:cNvPr id="3077" name="Slide Number Placeholder 4"/>
          <p:cNvSpPr>
            <a:spLocks noGrp="1"/>
          </p:cNvSpPr>
          <p:nvPr>
            <p:ph type="sldNum" sz="quarter" idx="11"/>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0B02D9C-F63E-40E1-9556-A577966A665D}" type="slidenum">
              <a:rPr lang="en-US" altLang="en-US">
                <a:solidFill>
                  <a:srgbClr val="5F5F5F"/>
                </a:solidFill>
              </a:rPr>
              <a:pPr/>
              <a:t>46</a:t>
            </a:fld>
            <a:endParaRPr lang="en-US" altLang="en-US">
              <a:solidFill>
                <a:srgbClr val="5F5F5F"/>
              </a:solidFill>
            </a:endParaRPr>
          </a:p>
        </p:txBody>
      </p:sp>
      <p:pic>
        <p:nvPicPr>
          <p:cNvPr id="3078"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3364364"/>
            <a:ext cx="2807496" cy="1037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9" name="Picture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966986" y="4458245"/>
            <a:ext cx="2956004" cy="500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0" name="Picture 9"/>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467600" y="5127509"/>
            <a:ext cx="1530626" cy="122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41609094"/>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22" name="Rectangle 5">
            <a:extLst>
              <a:ext uri="{FF2B5EF4-FFF2-40B4-BE49-F238E27FC236}">
                <a16:creationId xmlns:a16="http://schemas.microsoft.com/office/drawing/2014/main" id="{38DFFC52-436B-2049-BC66-9FF2A94A4931}"/>
              </a:ext>
            </a:extLst>
          </p:cNvPr>
          <p:cNvSpPr>
            <a:spLocks noGrp="1" noChangeArrowheads="1"/>
          </p:cNvSpPr>
          <p:nvPr>
            <p:ph type="subTitle" idx="1"/>
          </p:nvPr>
        </p:nvSpPr>
        <p:spPr>
          <a:xfrm>
            <a:off x="1657350" y="3886200"/>
            <a:ext cx="5886450" cy="1714500"/>
          </a:xfrm>
        </p:spPr>
        <p:txBody>
          <a:bodyPr/>
          <a:lstStyle/>
          <a:p>
            <a:pPr eaLnBrk="1" hangingPunct="1"/>
            <a:r>
              <a:rPr lang="en-US" altLang="en-US" sz="2100" dirty="0">
                <a:solidFill>
                  <a:srgbClr val="003399"/>
                </a:solidFill>
                <a:ea typeface="ＭＳ Ｐゴシック" panose="020B0600070205080204" pitchFamily="34" charset="-128"/>
              </a:rPr>
              <a:t>Ataberk Olgun</a:t>
            </a:r>
          </a:p>
          <a:p>
            <a:pPr eaLnBrk="1" hangingPunct="1"/>
            <a:r>
              <a:rPr lang="en-US" altLang="en-US" sz="2100" dirty="0">
                <a:solidFill>
                  <a:srgbClr val="003399"/>
                </a:solidFill>
                <a:ea typeface="ＭＳ Ｐゴシック" panose="020B0600070205080204" pitchFamily="34" charset="-128"/>
              </a:rPr>
              <a:t>Prof. </a:t>
            </a:r>
            <a:r>
              <a:rPr lang="en-US" altLang="en-US" sz="2100" dirty="0" err="1">
                <a:solidFill>
                  <a:srgbClr val="003399"/>
                </a:solidFill>
                <a:ea typeface="ＭＳ Ｐゴシック" panose="020B0600070205080204" pitchFamily="34" charset="-128"/>
              </a:rPr>
              <a:t>Onur</a:t>
            </a:r>
            <a:r>
              <a:rPr lang="en-US" altLang="en-US" sz="2100" dirty="0">
                <a:solidFill>
                  <a:srgbClr val="003399"/>
                </a:solidFill>
                <a:ea typeface="ＭＳ Ｐゴシック" panose="020B0600070205080204" pitchFamily="34" charset="-128"/>
              </a:rPr>
              <a:t> </a:t>
            </a:r>
            <a:r>
              <a:rPr lang="en-US" altLang="en-US" sz="2100" dirty="0" err="1">
                <a:solidFill>
                  <a:srgbClr val="003399"/>
                </a:solidFill>
                <a:ea typeface="ＭＳ Ｐゴシック" panose="020B0600070205080204" pitchFamily="34" charset="-128"/>
              </a:rPr>
              <a:t>Mutlu</a:t>
            </a:r>
            <a:endParaRPr lang="en-US" altLang="en-US" sz="2100" dirty="0">
              <a:solidFill>
                <a:srgbClr val="003399"/>
              </a:solidFill>
              <a:ea typeface="ＭＳ Ｐゴシック" panose="020B0600070205080204" pitchFamily="34" charset="-128"/>
            </a:endParaRPr>
          </a:p>
          <a:p>
            <a:pPr eaLnBrk="1" hangingPunct="1"/>
            <a:r>
              <a:rPr lang="en-US" altLang="en-US" dirty="0">
                <a:ea typeface="ＭＳ Ｐゴシック" panose="020B0600070205080204" pitchFamily="34" charset="-128"/>
              </a:rPr>
              <a:t>ETH Zürich</a:t>
            </a:r>
          </a:p>
          <a:p>
            <a:pPr eaLnBrk="1" hangingPunct="1"/>
            <a:r>
              <a:rPr lang="en-US" altLang="en-US" dirty="0">
                <a:ea typeface="ＭＳ Ｐゴシック" panose="020B0600070205080204" pitchFamily="34" charset="-128"/>
              </a:rPr>
              <a:t>Fall 2022</a:t>
            </a:r>
          </a:p>
          <a:p>
            <a:pPr eaLnBrk="1" hangingPunct="1"/>
            <a:r>
              <a:rPr lang="en-US" altLang="en-US" dirty="0">
                <a:ea typeface="ＭＳ Ｐゴシック" panose="020B0600070205080204" pitchFamily="34" charset="-128"/>
              </a:rPr>
              <a:t>4 October 2022</a:t>
            </a:r>
          </a:p>
        </p:txBody>
      </p:sp>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457200" y="1714500"/>
            <a:ext cx="8229600" cy="1657350"/>
          </a:xfrm>
        </p:spPr>
        <p:txBody>
          <a:bodyPr/>
          <a:lstStyle/>
          <a:p>
            <a:pPr algn="ctr"/>
            <a:r>
              <a:rPr lang="en-US" b="1" dirty="0">
                <a:solidFill>
                  <a:srgbClr val="C00000"/>
                </a:solidFill>
              </a:rPr>
              <a:t>P&amp;S DRAM Bender</a:t>
            </a:r>
            <a:br>
              <a:rPr lang="en-US" b="1" dirty="0">
                <a:solidFill>
                  <a:srgbClr val="C00000"/>
                </a:solidFill>
              </a:rPr>
            </a:br>
            <a:br>
              <a:rPr lang="en-US" sz="1400" b="1" dirty="0">
                <a:solidFill>
                  <a:srgbClr val="C00000"/>
                </a:solidFill>
              </a:rPr>
            </a:br>
            <a:br>
              <a:rPr lang="en-US" sz="1200" b="1" dirty="0">
                <a:solidFill>
                  <a:srgbClr val="C00000"/>
                </a:solidFill>
              </a:rPr>
            </a:br>
            <a:r>
              <a:rPr lang="en-US" sz="2400" i="0" dirty="0">
                <a:solidFill>
                  <a:schemeClr val="accent6"/>
                </a:solidFill>
                <a:effectLst/>
                <a:latin typeface="+mn-lt"/>
                <a:ea typeface="Tahoma" panose="020B0604030504040204" pitchFamily="34" charset="0"/>
                <a:cs typeface="Tahoma" panose="020B0604030504040204" pitchFamily="34" charset="0"/>
              </a:rPr>
              <a:t>FPGA-based Exploration of DRAM and </a:t>
            </a:r>
            <a:r>
              <a:rPr lang="en-US" sz="2400" i="0" dirty="0" err="1">
                <a:solidFill>
                  <a:schemeClr val="accent6"/>
                </a:solidFill>
                <a:effectLst/>
                <a:latin typeface="+mn-lt"/>
                <a:ea typeface="Tahoma" panose="020B0604030504040204" pitchFamily="34" charset="0"/>
                <a:cs typeface="Tahoma" panose="020B0604030504040204" pitchFamily="34" charset="0"/>
              </a:rPr>
              <a:t>RowHammer</a:t>
            </a:r>
            <a:endParaRPr lang="en-US" sz="4000" dirty="0">
              <a:solidFill>
                <a:schemeClr val="accent6"/>
              </a:solidFill>
              <a:latin typeface="+mn-lt"/>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015141590"/>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26738F-5964-924C-93EF-5CCE87BDA658}"/>
              </a:ext>
            </a:extLst>
          </p:cNvPr>
          <p:cNvSpPr>
            <a:spLocks noGrp="1"/>
          </p:cNvSpPr>
          <p:nvPr>
            <p:ph type="title"/>
          </p:nvPr>
        </p:nvSpPr>
        <p:spPr/>
        <p:txBody>
          <a:bodyPr/>
          <a:lstStyle/>
          <a:p>
            <a:r>
              <a:rPr lang="en-US" dirty="0"/>
              <a:t>Prerequisites of the Course</a:t>
            </a:r>
          </a:p>
        </p:txBody>
      </p:sp>
      <p:sp>
        <p:nvSpPr>
          <p:cNvPr id="3" name="Content Placeholder 2">
            <a:extLst>
              <a:ext uri="{FF2B5EF4-FFF2-40B4-BE49-F238E27FC236}">
                <a16:creationId xmlns:a16="http://schemas.microsoft.com/office/drawing/2014/main" id="{5F8E4DEC-4186-0B40-A0D1-C7112B2BE58D}"/>
              </a:ext>
            </a:extLst>
          </p:cNvPr>
          <p:cNvSpPr>
            <a:spLocks noGrp="1"/>
          </p:cNvSpPr>
          <p:nvPr>
            <p:ph idx="1"/>
          </p:nvPr>
        </p:nvSpPr>
        <p:spPr/>
        <p:txBody>
          <a:bodyPr/>
          <a:lstStyle/>
          <a:p>
            <a:pPr>
              <a:lnSpc>
                <a:spcPct val="200000"/>
              </a:lnSpc>
            </a:pPr>
            <a:r>
              <a:rPr lang="en-US" b="0" i="0" dirty="0">
                <a:effectLst/>
              </a:rPr>
              <a:t>Digital Design and Computer Architecture (or equivalent course)</a:t>
            </a:r>
          </a:p>
          <a:p>
            <a:pPr>
              <a:lnSpc>
                <a:spcPct val="200000"/>
              </a:lnSpc>
            </a:pPr>
            <a:r>
              <a:rPr lang="en-US" b="0" i="0" dirty="0">
                <a:effectLst/>
              </a:rPr>
              <a:t>Familiarity with FPGA programming</a:t>
            </a:r>
          </a:p>
          <a:p>
            <a:pPr>
              <a:lnSpc>
                <a:spcPct val="200000"/>
              </a:lnSpc>
            </a:pPr>
            <a:r>
              <a:rPr lang="en-US" dirty="0"/>
              <a:t>Familiarity with a programming language (we will use C++/Python)</a:t>
            </a:r>
            <a:endParaRPr lang="en-US" b="0" i="0" dirty="0">
              <a:effectLst/>
            </a:endParaRPr>
          </a:p>
          <a:p>
            <a:pPr>
              <a:lnSpc>
                <a:spcPct val="200000"/>
              </a:lnSpc>
            </a:pPr>
            <a:r>
              <a:rPr lang="en-US" b="0" i="0" dirty="0">
                <a:effectLst/>
              </a:rPr>
              <a:t>Interest in low-level hacking and memory</a:t>
            </a:r>
          </a:p>
          <a:p>
            <a:pPr>
              <a:lnSpc>
                <a:spcPct val="200000"/>
              </a:lnSpc>
            </a:pPr>
            <a:r>
              <a:rPr lang="en-US" b="0" i="0" dirty="0">
                <a:effectLst/>
              </a:rPr>
              <a:t>Interest in discovering why things do or do not work and solving problems</a:t>
            </a:r>
            <a:endParaRPr lang="en-US" dirty="0"/>
          </a:p>
        </p:txBody>
      </p:sp>
      <p:sp>
        <p:nvSpPr>
          <p:cNvPr id="4" name="Slide Number Placeholder 3">
            <a:extLst>
              <a:ext uri="{FF2B5EF4-FFF2-40B4-BE49-F238E27FC236}">
                <a16:creationId xmlns:a16="http://schemas.microsoft.com/office/drawing/2014/main" id="{BB55626D-D34C-8E49-B3C3-E98D9B108A6D}"/>
              </a:ext>
            </a:extLst>
          </p:cNvPr>
          <p:cNvSpPr>
            <a:spLocks noGrp="1"/>
          </p:cNvSpPr>
          <p:nvPr>
            <p:ph type="sldNum" sz="quarter" idx="11"/>
          </p:nvPr>
        </p:nvSpPr>
        <p:spPr/>
        <p:txBody>
          <a:bodyPr/>
          <a:lstStyle/>
          <a:p>
            <a:pPr>
              <a:defRPr/>
            </a:pPr>
            <a:fld id="{8DE33320-76E4-0249-8CA9-3902D97168FA}" type="slidenum">
              <a:rPr lang="en-US" altLang="en-US" smtClean="0"/>
              <a:pPr>
                <a:defRPr/>
              </a:pPr>
              <a:t>5</a:t>
            </a:fld>
            <a:endParaRPr lang="en-US" altLang="en-US"/>
          </a:p>
        </p:txBody>
      </p:sp>
    </p:spTree>
    <p:extLst>
      <p:ext uri="{BB962C8B-B14F-4D97-AF65-F5344CB8AC3E}">
        <p14:creationId xmlns:p14="http://schemas.microsoft.com/office/powerpoint/2010/main" val="694817568"/>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09" name="Title 1">
            <a:extLst>
              <a:ext uri="{FF2B5EF4-FFF2-40B4-BE49-F238E27FC236}">
                <a16:creationId xmlns:a16="http://schemas.microsoft.com/office/drawing/2014/main" id="{0DF95D71-4717-9641-A2B1-944FC903286D}"/>
              </a:ext>
            </a:extLst>
          </p:cNvPr>
          <p:cNvSpPr>
            <a:spLocks noGrp="1" noChangeArrowheads="1"/>
          </p:cNvSpPr>
          <p:nvPr>
            <p:ph type="title"/>
          </p:nvPr>
        </p:nvSpPr>
        <p:spPr/>
        <p:txBody>
          <a:bodyPr/>
          <a:lstStyle/>
          <a:p>
            <a:r>
              <a:rPr lang="en-US" altLang="en-US" dirty="0">
                <a:ea typeface="ＭＳ Ｐゴシック" panose="020B0600070205080204" pitchFamily="34" charset="-128"/>
              </a:rPr>
              <a:t>Course Info: Who Are We? (I)</a:t>
            </a:r>
          </a:p>
        </p:txBody>
      </p:sp>
      <p:sp>
        <p:nvSpPr>
          <p:cNvPr id="21506" name="Content Placeholder 2">
            <a:extLst>
              <a:ext uri="{FF2B5EF4-FFF2-40B4-BE49-F238E27FC236}">
                <a16:creationId xmlns:a16="http://schemas.microsoft.com/office/drawing/2014/main" id="{9CD130D2-C623-7247-B0C8-1800F218DB94}"/>
              </a:ext>
            </a:extLst>
          </p:cNvPr>
          <p:cNvSpPr>
            <a:spLocks noGrp="1" noChangeArrowheads="1"/>
          </p:cNvSpPr>
          <p:nvPr>
            <p:ph idx="1"/>
          </p:nvPr>
        </p:nvSpPr>
        <p:spPr>
          <a:xfrm>
            <a:off x="228600" y="1219200"/>
            <a:ext cx="8610600" cy="4972052"/>
          </a:xfrm>
        </p:spPr>
        <p:txBody>
          <a:bodyPr/>
          <a:lstStyle/>
          <a:p>
            <a:r>
              <a:rPr lang="en-US" altLang="en-US" sz="1650" dirty="0">
                <a:ea typeface="ＭＳ Ｐゴシック" panose="020B0600070205080204" pitchFamily="34" charset="-128"/>
              </a:rPr>
              <a:t>Onur Mutlu</a:t>
            </a:r>
          </a:p>
          <a:p>
            <a:pPr lvl="1"/>
            <a:r>
              <a:rPr lang="en-US" altLang="en-US" sz="1350" dirty="0">
                <a:ea typeface="ＭＳ Ｐゴシック" panose="020B0600070205080204" pitchFamily="34" charset="-128"/>
              </a:rPr>
              <a:t>Full Professor @ ETH Zurich ITET (INFK), since September 2015</a:t>
            </a:r>
          </a:p>
          <a:p>
            <a:pPr lvl="1"/>
            <a:r>
              <a:rPr lang="en-US" altLang="en-US" sz="1350" dirty="0">
                <a:ea typeface="ＭＳ Ｐゴシック" panose="020B0600070205080204" pitchFamily="34" charset="-128"/>
              </a:rPr>
              <a:t>Strecker Professor @ Carnegie Mellon University ECE/CS, 2009-2016, 2016-…</a:t>
            </a:r>
          </a:p>
          <a:p>
            <a:pPr lvl="1"/>
            <a:r>
              <a:rPr lang="en-US" altLang="en-US" sz="1350" dirty="0">
                <a:ea typeface="ＭＳ Ｐゴシック" panose="020B0600070205080204" pitchFamily="34" charset="-128"/>
              </a:rPr>
              <a:t>PhD from UT-Austin, worked at Google, VMware, Microsoft Research, Intel, AMD</a:t>
            </a:r>
          </a:p>
          <a:p>
            <a:pPr lvl="1"/>
            <a:r>
              <a:rPr lang="en-US" altLang="en-US" sz="1350" dirty="0">
                <a:ea typeface="ＭＳ Ｐゴシック" panose="020B0600070205080204" pitchFamily="34" charset="-128"/>
                <a:hlinkClick r:id="rId2"/>
              </a:rPr>
              <a:t>https://people.inf.ethz.ch/omutlu/</a:t>
            </a:r>
            <a:endParaRPr lang="en-US" altLang="en-US" sz="1350" dirty="0">
              <a:ea typeface="ＭＳ Ｐゴシック" panose="020B0600070205080204" pitchFamily="34" charset="-128"/>
            </a:endParaRPr>
          </a:p>
          <a:p>
            <a:pPr lvl="1"/>
            <a:r>
              <a:rPr lang="en-US" altLang="en-US" sz="1350" dirty="0">
                <a:ea typeface="ＭＳ Ｐゴシック" panose="020B0600070205080204" pitchFamily="34" charset="-128"/>
                <a:hlinkClick r:id="rId3"/>
              </a:rPr>
              <a:t>omutlu@gmail.com</a:t>
            </a:r>
            <a:r>
              <a:rPr lang="en-US" altLang="en-US" sz="1350" dirty="0">
                <a:ea typeface="ＭＳ Ｐゴシック" panose="020B0600070205080204" pitchFamily="34" charset="-128"/>
              </a:rPr>
              <a:t> (Best way to reach me)</a:t>
            </a:r>
          </a:p>
          <a:p>
            <a:pPr lvl="1"/>
            <a:r>
              <a:rPr lang="en-US" sz="1350" dirty="0">
                <a:latin typeface="Tahoma" charset="0"/>
                <a:ea typeface="ＭＳ Ｐゴシック" charset="0"/>
                <a:hlinkClick r:id="rId4"/>
              </a:rPr>
              <a:t>https://people.inf.ethz.ch/omutlu/projects.htm</a:t>
            </a:r>
            <a:r>
              <a:rPr lang="en-US" sz="1350" dirty="0">
                <a:latin typeface="Tahoma" charset="0"/>
                <a:ea typeface="ＭＳ Ｐゴシック" charset="0"/>
              </a:rPr>
              <a:t> </a:t>
            </a:r>
            <a:endParaRPr lang="en-US" altLang="en-US" sz="750" dirty="0">
              <a:ea typeface="ＭＳ Ｐゴシック" panose="020B0600070205080204" pitchFamily="34" charset="-128"/>
            </a:endParaRPr>
          </a:p>
          <a:p>
            <a:pPr lvl="1"/>
            <a:endParaRPr lang="en-US" altLang="en-US" sz="750" dirty="0">
              <a:ea typeface="ＭＳ Ｐゴシック" panose="020B0600070205080204" pitchFamily="34" charset="-128"/>
            </a:endParaRPr>
          </a:p>
          <a:p>
            <a:pPr lvl="1"/>
            <a:endParaRPr lang="en-US" altLang="en-US" sz="750" dirty="0">
              <a:ea typeface="ＭＳ Ｐゴシック" panose="020B0600070205080204" pitchFamily="34" charset="-128"/>
            </a:endParaRPr>
          </a:p>
          <a:p>
            <a:pPr lvl="1"/>
            <a:endParaRPr lang="en-US" altLang="en-US" sz="750" dirty="0">
              <a:ea typeface="ＭＳ Ｐゴシック" panose="020B0600070205080204" pitchFamily="34" charset="-128"/>
            </a:endParaRPr>
          </a:p>
          <a:p>
            <a:pPr lvl="1"/>
            <a:endParaRPr lang="en-US" altLang="en-US" sz="750" dirty="0">
              <a:ea typeface="ＭＳ Ｐゴシック" panose="020B0600070205080204" pitchFamily="34" charset="-128"/>
            </a:endParaRPr>
          </a:p>
          <a:p>
            <a:r>
              <a:rPr lang="en-US" altLang="en-US" sz="1650" dirty="0">
                <a:solidFill>
                  <a:srgbClr val="FF0000"/>
                </a:solidFill>
                <a:ea typeface="ＭＳ Ｐゴシック" panose="020B0600070205080204" pitchFamily="34" charset="-128"/>
              </a:rPr>
              <a:t>Research and Teaching in:</a:t>
            </a:r>
            <a:endParaRPr lang="en-US" altLang="en-US" sz="1650" dirty="0">
              <a:ea typeface="ＭＳ Ｐゴシック" panose="020B0600070205080204" pitchFamily="34" charset="-128"/>
            </a:endParaRPr>
          </a:p>
          <a:p>
            <a:pPr lvl="1"/>
            <a:r>
              <a:rPr lang="en-US" altLang="en-US" sz="1350" dirty="0">
                <a:solidFill>
                  <a:srgbClr val="0000FF"/>
                </a:solidFill>
                <a:ea typeface="ＭＳ Ｐゴシック" panose="020B0600070205080204" pitchFamily="34" charset="-128"/>
              </a:rPr>
              <a:t>Computer architecture, computer systems, hardware security, bioinformatics</a:t>
            </a:r>
          </a:p>
          <a:p>
            <a:pPr lvl="1"/>
            <a:r>
              <a:rPr lang="en-US" altLang="en-US" sz="1350" dirty="0">
                <a:ea typeface="ＭＳ Ｐゴシック" panose="020B0600070205080204" pitchFamily="34" charset="-128"/>
              </a:rPr>
              <a:t>Memory and storage systems</a:t>
            </a:r>
          </a:p>
          <a:p>
            <a:pPr lvl="1"/>
            <a:r>
              <a:rPr lang="en-US" altLang="en-US" sz="1350" dirty="0">
                <a:ea typeface="ＭＳ Ｐゴシック" panose="020B0600070205080204" pitchFamily="34" charset="-128"/>
              </a:rPr>
              <a:t>Hardware security, safety, predictability</a:t>
            </a:r>
          </a:p>
          <a:p>
            <a:pPr lvl="1"/>
            <a:r>
              <a:rPr lang="en-US" altLang="en-US" sz="1350" dirty="0">
                <a:ea typeface="ＭＳ Ｐゴシック" panose="020B0600070205080204" pitchFamily="34" charset="-128"/>
              </a:rPr>
              <a:t>Fault tolerance</a:t>
            </a:r>
          </a:p>
          <a:p>
            <a:pPr lvl="1"/>
            <a:r>
              <a:rPr lang="en-US" altLang="en-US" sz="1350" dirty="0">
                <a:ea typeface="ＭＳ Ｐゴシック" panose="020B0600070205080204" pitchFamily="34" charset="-128"/>
              </a:rPr>
              <a:t>Hardware/software cooperation</a:t>
            </a:r>
          </a:p>
          <a:p>
            <a:pPr lvl="1"/>
            <a:r>
              <a:rPr lang="is-IS" altLang="en-US" sz="1350" dirty="0">
                <a:ea typeface="ＭＳ Ｐゴシック" panose="020B0600070205080204" pitchFamily="34" charset="-128"/>
              </a:rPr>
              <a:t>Architectures for bioinformatics, health, medicine</a:t>
            </a:r>
          </a:p>
          <a:p>
            <a:pPr lvl="1"/>
            <a:r>
              <a:rPr lang="is-IS" altLang="en-US" sz="1350" dirty="0">
                <a:ea typeface="ＭＳ Ｐゴシック" panose="020B0600070205080204" pitchFamily="34" charset="-128"/>
              </a:rPr>
              <a:t>… </a:t>
            </a:r>
            <a:endParaRPr lang="en-US" altLang="en-US" sz="1350" dirty="0">
              <a:ea typeface="ＭＳ Ｐゴシック" panose="020B0600070205080204" pitchFamily="34" charset="-128"/>
            </a:endParaRPr>
          </a:p>
          <a:p>
            <a:endParaRPr lang="en-US" altLang="en-US" dirty="0">
              <a:ea typeface="ＭＳ Ｐゴシック" panose="020B0600070205080204" pitchFamily="34" charset="-128"/>
            </a:endParaRPr>
          </a:p>
        </p:txBody>
      </p:sp>
      <p:sp>
        <p:nvSpPr>
          <p:cNvPr id="299011" name="Slide Number Placeholder 3">
            <a:extLst>
              <a:ext uri="{FF2B5EF4-FFF2-40B4-BE49-F238E27FC236}">
                <a16:creationId xmlns:a16="http://schemas.microsoft.com/office/drawing/2014/main" id="{382C1846-515D-6048-9FA0-627CDD03DE07}"/>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1800">
                <a:solidFill>
                  <a:schemeClr val="tx1"/>
                </a:solidFill>
                <a:latin typeface="Tahoma" panose="020B0604030504040204" pitchFamily="34" charset="0"/>
                <a:ea typeface="ＭＳ Ｐゴシック" panose="020B0600070205080204" pitchFamily="34" charset="-128"/>
              </a:defRPr>
            </a:lvl1pPr>
            <a:lvl2pPr marL="557213" indent="-214313">
              <a:spcBef>
                <a:spcPct val="20000"/>
              </a:spcBef>
              <a:buClr>
                <a:schemeClr val="accent2"/>
              </a:buClr>
              <a:buSzPct val="60000"/>
              <a:buFont typeface="Wingdings" pitchFamily="2" charset="2"/>
              <a:buChar char="q"/>
              <a:defRPr sz="1650">
                <a:solidFill>
                  <a:schemeClr val="tx1"/>
                </a:solidFill>
                <a:latin typeface="Tahoma" panose="020B0604030504040204" pitchFamily="34" charset="0"/>
                <a:ea typeface="ＭＳ Ｐゴシック" panose="020B0600070205080204" pitchFamily="34" charset="-128"/>
              </a:defRPr>
            </a:lvl2pPr>
            <a:lvl3pPr marL="857250" indent="-171450">
              <a:spcBef>
                <a:spcPct val="20000"/>
              </a:spcBef>
              <a:buClr>
                <a:schemeClr val="accent1"/>
              </a:buClr>
              <a:buSzPct val="65000"/>
              <a:buFont typeface="Wingdings" pitchFamily="2" charset="2"/>
              <a:buChar char="n"/>
              <a:defRPr sz="1500">
                <a:solidFill>
                  <a:schemeClr val="tx1"/>
                </a:solidFill>
                <a:latin typeface="Tahoma" panose="020B0604030504040204" pitchFamily="34" charset="0"/>
                <a:ea typeface="ＭＳ Ｐゴシック" panose="020B0600070205080204" pitchFamily="34" charset="-128"/>
              </a:defRPr>
            </a:lvl3pPr>
            <a:lvl4pPr marL="1200150" indent="-17145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1543050" indent="-171450">
              <a:spcBef>
                <a:spcPct val="20000"/>
              </a:spcBef>
              <a:buClr>
                <a:schemeClr val="accent1"/>
              </a:buClr>
              <a:buSzPct val="75000"/>
              <a:buFont typeface="Wingdings" pitchFamily="2" charset="2"/>
              <a:buChar char="§"/>
              <a:defRPr sz="1200">
                <a:solidFill>
                  <a:schemeClr val="tx1"/>
                </a:solidFill>
                <a:latin typeface="Tahoma" panose="020B0604030504040204" pitchFamily="34" charset="0"/>
                <a:ea typeface="ＭＳ Ｐゴシック" panose="020B0600070205080204" pitchFamily="34" charset="-128"/>
              </a:defRPr>
            </a:lvl5pPr>
            <a:lvl6pPr marL="1885950" indent="-171450" eaLnBrk="0" fontAlgn="base" hangingPunct="0">
              <a:spcBef>
                <a:spcPct val="20000"/>
              </a:spcBef>
              <a:spcAft>
                <a:spcPct val="0"/>
              </a:spcAft>
              <a:buClr>
                <a:schemeClr val="accent1"/>
              </a:buClr>
              <a:buSzPct val="75000"/>
              <a:buFont typeface="Wingdings" pitchFamily="2" charset="2"/>
              <a:buChar char="§"/>
              <a:defRPr sz="1200">
                <a:solidFill>
                  <a:schemeClr val="tx1"/>
                </a:solidFill>
                <a:latin typeface="Tahoma" panose="020B0604030504040204" pitchFamily="34" charset="0"/>
                <a:ea typeface="ＭＳ Ｐゴシック" panose="020B0600070205080204" pitchFamily="34" charset="-128"/>
              </a:defRPr>
            </a:lvl6pPr>
            <a:lvl7pPr marL="2228850" indent="-171450" eaLnBrk="0" fontAlgn="base" hangingPunct="0">
              <a:spcBef>
                <a:spcPct val="20000"/>
              </a:spcBef>
              <a:spcAft>
                <a:spcPct val="0"/>
              </a:spcAft>
              <a:buClr>
                <a:schemeClr val="accent1"/>
              </a:buClr>
              <a:buSzPct val="75000"/>
              <a:buFont typeface="Wingdings" pitchFamily="2" charset="2"/>
              <a:buChar char="§"/>
              <a:defRPr sz="1200">
                <a:solidFill>
                  <a:schemeClr val="tx1"/>
                </a:solidFill>
                <a:latin typeface="Tahoma" panose="020B0604030504040204" pitchFamily="34" charset="0"/>
                <a:ea typeface="ＭＳ Ｐゴシック" panose="020B0600070205080204" pitchFamily="34" charset="-128"/>
              </a:defRPr>
            </a:lvl7pPr>
            <a:lvl8pPr marL="2571750" indent="-171450" eaLnBrk="0" fontAlgn="base" hangingPunct="0">
              <a:spcBef>
                <a:spcPct val="20000"/>
              </a:spcBef>
              <a:spcAft>
                <a:spcPct val="0"/>
              </a:spcAft>
              <a:buClr>
                <a:schemeClr val="accent1"/>
              </a:buClr>
              <a:buSzPct val="75000"/>
              <a:buFont typeface="Wingdings" pitchFamily="2" charset="2"/>
              <a:buChar char="§"/>
              <a:defRPr sz="1200">
                <a:solidFill>
                  <a:schemeClr val="tx1"/>
                </a:solidFill>
                <a:latin typeface="Tahoma" panose="020B0604030504040204" pitchFamily="34" charset="0"/>
                <a:ea typeface="ＭＳ Ｐゴシック" panose="020B0600070205080204" pitchFamily="34" charset="-128"/>
              </a:defRPr>
            </a:lvl8pPr>
            <a:lvl9pPr marL="2914650" indent="-171450" eaLnBrk="0" fontAlgn="base" hangingPunct="0">
              <a:spcBef>
                <a:spcPct val="20000"/>
              </a:spcBef>
              <a:spcAft>
                <a:spcPct val="0"/>
              </a:spcAft>
              <a:buClr>
                <a:schemeClr val="accent1"/>
              </a:buClr>
              <a:buSzPct val="75000"/>
              <a:buFont typeface="Wingdings" pitchFamily="2" charset="2"/>
              <a:buChar char="§"/>
              <a:defRPr sz="12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None/>
              <a:defRPr/>
            </a:pPr>
            <a:fld id="{39F3043E-DAD2-F347-A0C9-60754FCE566E}" type="slidenum">
              <a:rPr lang="en-US" altLang="en-US" sz="1200">
                <a:solidFill>
                  <a:srgbClr val="000000"/>
                </a:solidFill>
                <a:latin typeface="Garamond" panose="02020404030301010803" pitchFamily="18" charset="0"/>
              </a:rPr>
              <a:pPr>
                <a:spcBef>
                  <a:spcPct val="0"/>
                </a:spcBef>
                <a:buClrTx/>
                <a:buSzTx/>
                <a:buNone/>
                <a:defRPr/>
              </a:pPr>
              <a:t>6</a:t>
            </a:fld>
            <a:endParaRPr lang="en-US" altLang="en-US" sz="1200">
              <a:solidFill>
                <a:srgbClr val="000000"/>
              </a:solidFill>
              <a:latin typeface="Garamond" panose="02020404030301010803" pitchFamily="18" charset="0"/>
            </a:endParaRPr>
          </a:p>
        </p:txBody>
      </p:sp>
      <p:pic>
        <p:nvPicPr>
          <p:cNvPr id="299012" name="Picture 1">
            <a:extLst>
              <a:ext uri="{FF2B5EF4-FFF2-40B4-BE49-F238E27FC236}">
                <a16:creationId xmlns:a16="http://schemas.microsoft.com/office/drawing/2014/main" id="{EDA8380A-00B6-2F46-A5D1-F19A2EE594D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196138" y="1379959"/>
            <a:ext cx="1295400" cy="1586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52690706"/>
      </p:ext>
    </p:extLst>
  </p:cSld>
  <p:clrMapOvr>
    <a:masterClrMapping/>
  </p:clrMapOvr>
  <p:transition spd="slow"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1506">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506">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506">
                                            <p:txEl>
                                              <p:pRg st="6" end="6"/>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1506">
                                            <p:txEl>
                                              <p:pRg st="11" end="1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1506">
                                            <p:txEl>
                                              <p:pRg st="12" end="1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1506">
                                            <p:txEl>
                                              <p:pRg st="13" end="1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1506">
                                            <p:txEl>
                                              <p:pRg st="14" end="1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1506">
                                            <p:txEl>
                                              <p:pRg st="15" end="1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1506">
                                            <p:txEl>
                                              <p:pRg st="16" end="1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1506">
                                            <p:txEl>
                                              <p:pRg st="17" end="17"/>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1506">
                                            <p:txEl>
                                              <p:pRg st="18" end="1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5" name="Title 1">
            <a:extLst>
              <a:ext uri="{FF2B5EF4-FFF2-40B4-BE49-F238E27FC236}">
                <a16:creationId xmlns:a16="http://schemas.microsoft.com/office/drawing/2014/main" id="{5DFFB311-DD55-354D-9965-213CCF56A2AE}"/>
              </a:ext>
            </a:extLst>
          </p:cNvPr>
          <p:cNvSpPr>
            <a:spLocks noGrp="1" noChangeArrowheads="1"/>
          </p:cNvSpPr>
          <p:nvPr>
            <p:ph type="title"/>
          </p:nvPr>
        </p:nvSpPr>
        <p:spPr/>
        <p:txBody>
          <a:bodyPr/>
          <a:lstStyle/>
          <a:p>
            <a:r>
              <a:rPr lang="en-US" altLang="en-US" dirty="0">
                <a:ea typeface="ＭＳ Ｐゴシック" panose="020B0600070205080204" pitchFamily="34" charset="-128"/>
              </a:rPr>
              <a:t>Course Info: Who Are We? (II)</a:t>
            </a:r>
          </a:p>
        </p:txBody>
      </p:sp>
      <p:sp>
        <p:nvSpPr>
          <p:cNvPr id="90114" name="Content Placeholder 2">
            <a:extLst>
              <a:ext uri="{FF2B5EF4-FFF2-40B4-BE49-F238E27FC236}">
                <a16:creationId xmlns:a16="http://schemas.microsoft.com/office/drawing/2014/main" id="{46D23FDA-6CA0-D444-ACEC-01B81C9474B2}"/>
              </a:ext>
            </a:extLst>
          </p:cNvPr>
          <p:cNvSpPr>
            <a:spLocks noGrp="1" noChangeArrowheads="1"/>
          </p:cNvSpPr>
          <p:nvPr>
            <p:ph idx="1"/>
          </p:nvPr>
        </p:nvSpPr>
        <p:spPr>
          <a:xfrm>
            <a:off x="228600" y="1219200"/>
            <a:ext cx="8610600" cy="4972052"/>
          </a:xfrm>
        </p:spPr>
        <p:txBody>
          <a:bodyPr/>
          <a:lstStyle/>
          <a:p>
            <a:endParaRPr lang="en-US" altLang="en-US" dirty="0">
              <a:ea typeface="ＭＳ Ｐゴシック" panose="020B0600070205080204" pitchFamily="34" charset="-128"/>
            </a:endParaRPr>
          </a:p>
          <a:p>
            <a:r>
              <a:rPr lang="en-US" altLang="en-US" dirty="0">
                <a:ea typeface="ＭＳ Ｐゴシック" panose="020B0600070205080204" pitchFamily="34" charset="-128"/>
              </a:rPr>
              <a:t>Lead Supervisor:</a:t>
            </a:r>
          </a:p>
          <a:p>
            <a:pPr lvl="1"/>
            <a:r>
              <a:rPr lang="en-US" altLang="en-US" dirty="0">
                <a:ea typeface="ＭＳ Ｐゴシック" panose="020B0600070205080204" pitchFamily="34" charset="-128"/>
              </a:rPr>
              <a:t>Ataberk Olgun</a:t>
            </a:r>
          </a:p>
          <a:p>
            <a:pPr marL="258365" lvl="1" indent="0">
              <a:buNone/>
            </a:pPr>
            <a:endParaRPr lang="en-US" altLang="en-US" dirty="0">
              <a:ea typeface="ＭＳ Ｐゴシック" panose="020B0600070205080204" pitchFamily="34" charset="-128"/>
            </a:endParaRPr>
          </a:p>
          <a:p>
            <a:r>
              <a:rPr lang="en-US" altLang="en-US" dirty="0">
                <a:ea typeface="ＭＳ Ｐゴシック" panose="020B0600070205080204" pitchFamily="34" charset="-128"/>
              </a:rPr>
              <a:t>Supervisors:</a:t>
            </a:r>
          </a:p>
          <a:p>
            <a:pPr lvl="1"/>
            <a:r>
              <a:rPr lang="en-US" dirty="0"/>
              <a:t>Giray </a:t>
            </a:r>
            <a:r>
              <a:rPr lang="en-US" dirty="0" err="1"/>
              <a:t>Yaglikci</a:t>
            </a:r>
            <a:endParaRPr lang="en-US" dirty="0"/>
          </a:p>
          <a:p>
            <a:pPr lvl="1"/>
            <a:r>
              <a:rPr lang="en-US" dirty="0" err="1"/>
              <a:t>Haocong</a:t>
            </a:r>
            <a:r>
              <a:rPr lang="en-US" dirty="0"/>
              <a:t> Luo</a:t>
            </a:r>
          </a:p>
          <a:p>
            <a:pPr lvl="1"/>
            <a:r>
              <a:rPr lang="en-US" dirty="0"/>
              <a:t>Yahya </a:t>
            </a:r>
            <a:r>
              <a:rPr lang="en-US" dirty="0" err="1"/>
              <a:t>Tugrul</a:t>
            </a:r>
            <a:endParaRPr lang="en-US" dirty="0"/>
          </a:p>
          <a:p>
            <a:pPr lvl="1"/>
            <a:r>
              <a:rPr lang="en-US" dirty="0"/>
              <a:t>Banu </a:t>
            </a:r>
            <a:r>
              <a:rPr lang="en-US" dirty="0" err="1"/>
              <a:t>Cavlak</a:t>
            </a:r>
            <a:endParaRPr lang="en-US" dirty="0"/>
          </a:p>
          <a:p>
            <a:pPr lvl="1"/>
            <a:r>
              <a:rPr lang="en-US" dirty="0"/>
              <a:t>Ismail </a:t>
            </a:r>
            <a:r>
              <a:rPr lang="en-US" dirty="0" err="1"/>
              <a:t>Yuksel</a:t>
            </a:r>
            <a:endParaRPr lang="en-US" altLang="en-US" dirty="0">
              <a:ea typeface="ＭＳ Ｐゴシック" panose="020B0600070205080204" pitchFamily="34" charset="-128"/>
            </a:endParaRPr>
          </a:p>
          <a:p>
            <a:pPr marL="0" indent="0">
              <a:buNone/>
            </a:pPr>
            <a:endParaRPr lang="en-US" altLang="en-US" dirty="0">
              <a:ea typeface="ＭＳ Ｐゴシック" panose="020B0600070205080204" pitchFamily="34" charset="-128"/>
            </a:endParaRPr>
          </a:p>
          <a:p>
            <a:r>
              <a:rPr lang="en-US" altLang="en-US" dirty="0">
                <a:ea typeface="ＭＳ Ｐゴシック" panose="020B0600070205080204" pitchFamily="34" charset="-128"/>
              </a:rPr>
              <a:t>Get to know us and our research</a:t>
            </a:r>
          </a:p>
          <a:p>
            <a:pPr lvl="1"/>
            <a:r>
              <a:rPr lang="en-US" altLang="en-US" dirty="0">
                <a:ea typeface="ＭＳ Ｐゴシック" panose="020B0600070205080204" pitchFamily="34" charset="-128"/>
                <a:hlinkClick r:id="rId2"/>
              </a:rPr>
              <a:t>https://safari.ethz.ch/group-members</a:t>
            </a:r>
            <a:endParaRPr lang="en-US" altLang="en-US" dirty="0">
              <a:ea typeface="ＭＳ Ｐゴシック" panose="020B0600070205080204" pitchFamily="34" charset="-128"/>
            </a:endParaRPr>
          </a:p>
        </p:txBody>
      </p:sp>
      <p:sp>
        <p:nvSpPr>
          <p:cNvPr id="400387" name="Slide Number Placeholder 3">
            <a:extLst>
              <a:ext uri="{FF2B5EF4-FFF2-40B4-BE49-F238E27FC236}">
                <a16:creationId xmlns:a16="http://schemas.microsoft.com/office/drawing/2014/main" id="{09D99F58-A906-5C4E-8F44-89C3556096C3}"/>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1800">
                <a:solidFill>
                  <a:schemeClr val="tx1"/>
                </a:solidFill>
                <a:latin typeface="Tahoma" panose="020B0604030504040204" pitchFamily="34" charset="0"/>
                <a:ea typeface="ＭＳ Ｐゴシック" panose="020B0600070205080204" pitchFamily="34" charset="-128"/>
              </a:defRPr>
            </a:lvl1pPr>
            <a:lvl2pPr marL="557213" indent="-214313">
              <a:spcBef>
                <a:spcPct val="20000"/>
              </a:spcBef>
              <a:buClr>
                <a:schemeClr val="accent2"/>
              </a:buClr>
              <a:buSzPct val="60000"/>
              <a:buFont typeface="Wingdings" pitchFamily="2" charset="2"/>
              <a:buChar char="q"/>
              <a:defRPr sz="1650">
                <a:solidFill>
                  <a:schemeClr val="tx1"/>
                </a:solidFill>
                <a:latin typeface="Tahoma" panose="020B0604030504040204" pitchFamily="34" charset="0"/>
                <a:ea typeface="ＭＳ Ｐゴシック" panose="020B0600070205080204" pitchFamily="34" charset="-128"/>
              </a:defRPr>
            </a:lvl2pPr>
            <a:lvl3pPr marL="857250" indent="-171450">
              <a:spcBef>
                <a:spcPct val="20000"/>
              </a:spcBef>
              <a:buClr>
                <a:schemeClr val="accent1"/>
              </a:buClr>
              <a:buSzPct val="65000"/>
              <a:buFont typeface="Wingdings" pitchFamily="2" charset="2"/>
              <a:buChar char="n"/>
              <a:defRPr sz="1500">
                <a:solidFill>
                  <a:schemeClr val="tx1"/>
                </a:solidFill>
                <a:latin typeface="Tahoma" panose="020B0604030504040204" pitchFamily="34" charset="0"/>
                <a:ea typeface="ＭＳ Ｐゴシック" panose="020B0600070205080204" pitchFamily="34" charset="-128"/>
              </a:defRPr>
            </a:lvl3pPr>
            <a:lvl4pPr marL="1200150" indent="-17145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1543050" indent="-171450">
              <a:spcBef>
                <a:spcPct val="20000"/>
              </a:spcBef>
              <a:buClr>
                <a:schemeClr val="accent1"/>
              </a:buClr>
              <a:buSzPct val="75000"/>
              <a:buFont typeface="Wingdings" pitchFamily="2" charset="2"/>
              <a:buChar char="§"/>
              <a:defRPr sz="1200">
                <a:solidFill>
                  <a:schemeClr val="tx1"/>
                </a:solidFill>
                <a:latin typeface="Tahoma" panose="020B0604030504040204" pitchFamily="34" charset="0"/>
                <a:ea typeface="ＭＳ Ｐゴシック" panose="020B0600070205080204" pitchFamily="34" charset="-128"/>
              </a:defRPr>
            </a:lvl5pPr>
            <a:lvl6pPr marL="1885950" indent="-171450" eaLnBrk="0" fontAlgn="base" hangingPunct="0">
              <a:spcBef>
                <a:spcPct val="20000"/>
              </a:spcBef>
              <a:spcAft>
                <a:spcPct val="0"/>
              </a:spcAft>
              <a:buClr>
                <a:schemeClr val="accent1"/>
              </a:buClr>
              <a:buSzPct val="75000"/>
              <a:buFont typeface="Wingdings" pitchFamily="2" charset="2"/>
              <a:buChar char="§"/>
              <a:defRPr sz="1200">
                <a:solidFill>
                  <a:schemeClr val="tx1"/>
                </a:solidFill>
                <a:latin typeface="Tahoma" panose="020B0604030504040204" pitchFamily="34" charset="0"/>
                <a:ea typeface="ＭＳ Ｐゴシック" panose="020B0600070205080204" pitchFamily="34" charset="-128"/>
              </a:defRPr>
            </a:lvl6pPr>
            <a:lvl7pPr marL="2228850" indent="-171450" eaLnBrk="0" fontAlgn="base" hangingPunct="0">
              <a:spcBef>
                <a:spcPct val="20000"/>
              </a:spcBef>
              <a:spcAft>
                <a:spcPct val="0"/>
              </a:spcAft>
              <a:buClr>
                <a:schemeClr val="accent1"/>
              </a:buClr>
              <a:buSzPct val="75000"/>
              <a:buFont typeface="Wingdings" pitchFamily="2" charset="2"/>
              <a:buChar char="§"/>
              <a:defRPr sz="1200">
                <a:solidFill>
                  <a:schemeClr val="tx1"/>
                </a:solidFill>
                <a:latin typeface="Tahoma" panose="020B0604030504040204" pitchFamily="34" charset="0"/>
                <a:ea typeface="ＭＳ Ｐゴシック" panose="020B0600070205080204" pitchFamily="34" charset="-128"/>
              </a:defRPr>
            </a:lvl7pPr>
            <a:lvl8pPr marL="2571750" indent="-171450" eaLnBrk="0" fontAlgn="base" hangingPunct="0">
              <a:spcBef>
                <a:spcPct val="20000"/>
              </a:spcBef>
              <a:spcAft>
                <a:spcPct val="0"/>
              </a:spcAft>
              <a:buClr>
                <a:schemeClr val="accent1"/>
              </a:buClr>
              <a:buSzPct val="75000"/>
              <a:buFont typeface="Wingdings" pitchFamily="2" charset="2"/>
              <a:buChar char="§"/>
              <a:defRPr sz="1200">
                <a:solidFill>
                  <a:schemeClr val="tx1"/>
                </a:solidFill>
                <a:latin typeface="Tahoma" panose="020B0604030504040204" pitchFamily="34" charset="0"/>
                <a:ea typeface="ＭＳ Ｐゴシック" panose="020B0600070205080204" pitchFamily="34" charset="-128"/>
              </a:defRPr>
            </a:lvl8pPr>
            <a:lvl9pPr marL="2914650" indent="-171450" eaLnBrk="0" fontAlgn="base" hangingPunct="0">
              <a:spcBef>
                <a:spcPct val="20000"/>
              </a:spcBef>
              <a:spcAft>
                <a:spcPct val="0"/>
              </a:spcAft>
              <a:buClr>
                <a:schemeClr val="accent1"/>
              </a:buClr>
              <a:buSzPct val="75000"/>
              <a:buFont typeface="Wingdings" pitchFamily="2" charset="2"/>
              <a:buChar char="§"/>
              <a:defRPr sz="12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None/>
              <a:defRPr/>
            </a:pPr>
            <a:fld id="{9D4CA104-C896-BE4A-A642-D5F2910342D1}" type="slidenum">
              <a:rPr lang="en-US" altLang="en-US" sz="1200">
                <a:solidFill>
                  <a:srgbClr val="000000"/>
                </a:solidFill>
                <a:latin typeface="Garamond" panose="02020404030301010803" pitchFamily="18" charset="0"/>
              </a:rPr>
              <a:pPr>
                <a:spcBef>
                  <a:spcPct val="0"/>
                </a:spcBef>
                <a:buClrTx/>
                <a:buSzTx/>
                <a:buNone/>
                <a:defRPr/>
              </a:pPr>
              <a:t>7</a:t>
            </a:fld>
            <a:endParaRPr lang="en-US" altLang="en-US" sz="1200" dirty="0">
              <a:solidFill>
                <a:srgbClr val="000000"/>
              </a:solidFill>
              <a:latin typeface="Garamond" panose="02020404030301010803" pitchFamily="18" charset="0"/>
            </a:endParaRPr>
          </a:p>
        </p:txBody>
      </p:sp>
      <p:pic>
        <p:nvPicPr>
          <p:cNvPr id="11" name="Picture 10">
            <a:extLst>
              <a:ext uri="{FF2B5EF4-FFF2-40B4-BE49-F238E27FC236}">
                <a16:creationId xmlns:a16="http://schemas.microsoft.com/office/drawing/2014/main" id="{660308A4-1BA0-4C46-8CFA-E6969F9F95C2}"/>
              </a:ext>
            </a:extLst>
          </p:cNvPr>
          <p:cNvPicPr>
            <a:picLocks noChangeAspect="1"/>
          </p:cNvPicPr>
          <p:nvPr/>
        </p:nvPicPr>
        <p:blipFill rotWithShape="1">
          <a:blip r:embed="rId3">
            <a:extLst>
              <a:ext uri="{28A0092B-C50C-407E-A947-70E740481C1C}">
                <a14:useLocalDpi xmlns:a14="http://schemas.microsoft.com/office/drawing/2010/main" val="0"/>
              </a:ext>
            </a:extLst>
          </a:blip>
          <a:srcRect l="-2455" t="10531" r="2455" b="14462"/>
          <a:stretch/>
        </p:blipFill>
        <p:spPr>
          <a:xfrm>
            <a:off x="6823065" y="1202267"/>
            <a:ext cx="1395968" cy="1396104"/>
          </a:xfrm>
          <a:prstGeom prst="rect">
            <a:avLst/>
          </a:prstGeom>
        </p:spPr>
      </p:pic>
      <p:pic>
        <p:nvPicPr>
          <p:cNvPr id="3" name="Picture 2">
            <a:extLst>
              <a:ext uri="{FF2B5EF4-FFF2-40B4-BE49-F238E27FC236}">
                <a16:creationId xmlns:a16="http://schemas.microsoft.com/office/drawing/2014/main" id="{68D98271-0E5E-4D9D-8A3C-53321D42814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080486" y="1204137"/>
            <a:ext cx="1353348" cy="1353352"/>
          </a:xfrm>
          <a:prstGeom prst="rect">
            <a:avLst/>
          </a:prstGeom>
        </p:spPr>
      </p:pic>
      <p:pic>
        <p:nvPicPr>
          <p:cNvPr id="5" name="Picture 4">
            <a:extLst>
              <a:ext uri="{FF2B5EF4-FFF2-40B4-BE49-F238E27FC236}">
                <a16:creationId xmlns:a16="http://schemas.microsoft.com/office/drawing/2014/main" id="{66358D94-E5FD-49E1-923B-ADD19912D401}"/>
              </a:ext>
            </a:extLst>
          </p:cNvPr>
          <p:cNvPicPr>
            <a:picLocks noChangeAspect="1"/>
          </p:cNvPicPr>
          <p:nvPr/>
        </p:nvPicPr>
        <p:blipFill rotWithShape="1">
          <a:blip r:embed="rId5"/>
          <a:srcRect l="15411" t="9923" r="15411" b="7539"/>
          <a:stretch/>
        </p:blipFill>
        <p:spPr>
          <a:xfrm>
            <a:off x="5116860" y="2685964"/>
            <a:ext cx="1259026" cy="1435510"/>
          </a:xfrm>
          <a:prstGeom prst="rect">
            <a:avLst/>
          </a:prstGeom>
        </p:spPr>
      </p:pic>
      <p:pic>
        <p:nvPicPr>
          <p:cNvPr id="2" name="Picture 1">
            <a:extLst>
              <a:ext uri="{FF2B5EF4-FFF2-40B4-BE49-F238E27FC236}">
                <a16:creationId xmlns:a16="http://schemas.microsoft.com/office/drawing/2014/main" id="{744C782E-40F8-7191-C201-55D86BF7E8A9}"/>
              </a:ext>
            </a:extLst>
          </p:cNvPr>
          <p:cNvPicPr>
            <a:picLocks noChangeAspect="1"/>
          </p:cNvPicPr>
          <p:nvPr/>
        </p:nvPicPr>
        <p:blipFill rotWithShape="1">
          <a:blip r:embed="rId6">
            <a:extLst>
              <a:ext uri="{28A0092B-C50C-407E-A947-70E740481C1C}">
                <a14:useLocalDpi xmlns:a14="http://schemas.microsoft.com/office/drawing/2010/main" val="0"/>
              </a:ext>
            </a:extLst>
          </a:blip>
          <a:srcRect l="20352" t="19598" r="21924" b="21032"/>
          <a:stretch/>
        </p:blipFill>
        <p:spPr>
          <a:xfrm>
            <a:off x="6858000" y="2725370"/>
            <a:ext cx="1357377" cy="1396104"/>
          </a:xfrm>
          <a:prstGeom prst="rect">
            <a:avLst/>
          </a:prstGeom>
        </p:spPr>
      </p:pic>
      <p:pic>
        <p:nvPicPr>
          <p:cNvPr id="1026" name="Picture 2" descr="Banu Cavlak adlı kullanıcının profil fotoğrafı">
            <a:extLst>
              <a:ext uri="{FF2B5EF4-FFF2-40B4-BE49-F238E27FC236}">
                <a16:creationId xmlns:a16="http://schemas.microsoft.com/office/drawing/2014/main" id="{43450F82-64B1-9051-B8CA-72248F5FDA0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80486" y="4255015"/>
            <a:ext cx="1295400" cy="138378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50AA0265-1BD7-534A-AAB1-B1C37BD5734C}"/>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16667" t="13529" r="28887" b="32026"/>
          <a:stretch/>
        </p:blipFill>
        <p:spPr bwMode="auto">
          <a:xfrm>
            <a:off x="6855178" y="4255015"/>
            <a:ext cx="1357377" cy="139032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30819F96-B6B5-10F5-8EC2-DC482B7D3D4A}"/>
              </a:ext>
            </a:extLst>
          </p:cNvPr>
          <p:cNvSpPr txBox="1"/>
          <p:nvPr/>
        </p:nvSpPr>
        <p:spPr>
          <a:xfrm>
            <a:off x="2212622" y="5288844"/>
            <a:ext cx="184731" cy="369332"/>
          </a:xfrm>
          <a:prstGeom prst="rect">
            <a:avLst/>
          </a:prstGeom>
          <a:noFill/>
        </p:spPr>
        <p:txBody>
          <a:bodyPr wrap="none" rtlCol="0">
            <a:spAutoFit/>
          </a:bodyPr>
          <a:lstStyle/>
          <a:p>
            <a:endParaRPr lang="en-TR" dirty="0"/>
          </a:p>
        </p:txBody>
      </p:sp>
    </p:spTree>
    <p:extLst>
      <p:ext uri="{BB962C8B-B14F-4D97-AF65-F5344CB8AC3E}">
        <p14:creationId xmlns:p14="http://schemas.microsoft.com/office/powerpoint/2010/main" val="140297481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0114">
                                            <p:txEl>
                                              <p:pRg st="11" end="1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0114">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DE1EB83-4138-54C2-FAF9-AE8709951D7A}"/>
              </a:ext>
            </a:extLst>
          </p:cNvPr>
          <p:cNvSpPr>
            <a:spLocks noGrp="1"/>
          </p:cNvSpPr>
          <p:nvPr>
            <p:ph type="title"/>
          </p:nvPr>
        </p:nvSpPr>
        <p:spPr/>
        <p:txBody>
          <a:bodyPr/>
          <a:lstStyle/>
          <a:p>
            <a:r>
              <a:rPr lang="en-US" sz="3000" kern="0" dirty="0" err="1">
                <a:solidFill>
                  <a:srgbClr val="70AD47">
                    <a:lumMod val="50000"/>
                  </a:srgbClr>
                </a:solidFill>
                <a:latin typeface="Garamond" charset="0"/>
              </a:rPr>
              <a:t>Onur</a:t>
            </a:r>
            <a:r>
              <a:rPr lang="en-US" sz="3000" kern="0" dirty="0">
                <a:solidFill>
                  <a:srgbClr val="70AD47">
                    <a:lumMod val="50000"/>
                  </a:srgbClr>
                </a:solidFill>
                <a:latin typeface="Garamond" charset="0"/>
              </a:rPr>
              <a:t> </a:t>
            </a:r>
            <a:r>
              <a:rPr lang="en-US" sz="3000" kern="0" dirty="0" err="1">
                <a:solidFill>
                  <a:srgbClr val="70AD47">
                    <a:lumMod val="50000"/>
                  </a:srgbClr>
                </a:solidFill>
                <a:latin typeface="Garamond" charset="0"/>
              </a:rPr>
              <a:t>Mutlu’s</a:t>
            </a:r>
            <a:r>
              <a:rPr lang="en-US" sz="3000" kern="0" dirty="0">
                <a:solidFill>
                  <a:srgbClr val="70AD47">
                    <a:lumMod val="50000"/>
                  </a:srgbClr>
                </a:solidFill>
                <a:latin typeface="Garamond" charset="0"/>
              </a:rPr>
              <a:t> SAFARI Research Group</a:t>
            </a:r>
            <a:endParaRPr lang="en-TR" dirty="0"/>
          </a:p>
        </p:txBody>
      </p:sp>
      <p:sp>
        <p:nvSpPr>
          <p:cNvPr id="21507" name="Slide Number Placeholder 3"/>
          <p:cNvSpPr>
            <a:spLocks noGrp="1"/>
          </p:cNvSpPr>
          <p:nvPr>
            <p:ph type="sldNum" sz="quarter" idx="11"/>
          </p:nvPr>
        </p:nvSpPr>
        <p:spPr bwMode="auto">
          <a:prstGeom prst="rect">
            <a:avLst/>
          </a:prstGeom>
          <a:noFill/>
          <a:ln w="9525">
            <a:noFill/>
            <a:miter lim="800000"/>
            <a:headEnd/>
            <a:tailEnd/>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defPPr>
              <a:defRPr lang="en-US"/>
            </a:defPPr>
            <a:lvl1pPr marL="0" algn="r" defTabSz="914378" rtl="0" eaLnBrk="1" latinLnBrk="0" hangingPunct="1">
              <a:defRPr sz="1600" kern="1200">
                <a:solidFill>
                  <a:schemeClr val="tx1"/>
                </a:solidFill>
                <a:latin typeface="Garamond" pitchFamily="18" charset="0"/>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a:lstStyle>
          <a:p>
            <a:pPr fontAlgn="auto">
              <a:spcBef>
                <a:spcPts val="0"/>
              </a:spcBef>
              <a:spcAft>
                <a:spcPts val="0"/>
              </a:spcAft>
              <a:buClr>
                <a:srgbClr val="000000"/>
              </a:buClr>
              <a:defRPr/>
            </a:pPr>
            <a:fld id="{323594FA-E141-4234-AE05-360401972BE7}" type="slidenum">
              <a:rPr lang="en-US" altLang="en-US" sz="1200">
                <a:solidFill>
                  <a:prstClr val="black"/>
                </a:solidFill>
                <a:sym typeface="Arial"/>
              </a:rPr>
              <a:pPr fontAlgn="auto">
                <a:spcBef>
                  <a:spcPts val="0"/>
                </a:spcBef>
                <a:spcAft>
                  <a:spcPts val="0"/>
                </a:spcAft>
                <a:buClr>
                  <a:srgbClr val="000000"/>
                </a:buClr>
                <a:defRPr/>
              </a:pPr>
              <a:t>8</a:t>
            </a:fld>
            <a:endParaRPr lang="en-US" sz="1050" dirty="0">
              <a:solidFill>
                <a:srgbClr val="000000"/>
              </a:solidFill>
              <a:latin typeface="Garamond" charset="0"/>
              <a:sym typeface="Arial"/>
            </a:endParaRPr>
          </a:p>
        </p:txBody>
      </p:sp>
      <p:pic>
        <p:nvPicPr>
          <p:cNvPr id="10" name="Picture 9">
            <a:extLst>
              <a:ext uri="{FF2B5EF4-FFF2-40B4-BE49-F238E27FC236}">
                <a16:creationId xmlns:a16="http://schemas.microsoft.com/office/drawing/2014/main" id="{B7135684-0FF0-F248-9E0B-F2E232609CB4}"/>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39000"/>
                    </a14:imgEffect>
                    <a14:imgEffect>
                      <a14:colorTemperature colorTemp="5739"/>
                    </a14:imgEffect>
                    <a14:imgEffect>
                      <a14:saturation sat="153000"/>
                    </a14:imgEffect>
                    <a14:imgEffect>
                      <a14:brightnessContrast bright="45000" contrast="26000"/>
                    </a14:imgEffect>
                  </a14:imgLayer>
                </a14:imgProps>
              </a:ext>
              <a:ext uri="{28A0092B-C50C-407E-A947-70E740481C1C}">
                <a14:useLocalDpi xmlns:a14="http://schemas.microsoft.com/office/drawing/2010/main"/>
              </a:ext>
            </a:extLst>
          </a:blip>
          <a:srcRect/>
          <a:stretch/>
        </p:blipFill>
        <p:spPr>
          <a:xfrm>
            <a:off x="889144" y="1911450"/>
            <a:ext cx="7365712" cy="3207341"/>
          </a:xfrm>
          <a:prstGeom prst="rect">
            <a:avLst/>
          </a:prstGeom>
        </p:spPr>
      </p:pic>
      <p:sp>
        <p:nvSpPr>
          <p:cNvPr id="35" name="TextBox 34">
            <a:extLst>
              <a:ext uri="{FF2B5EF4-FFF2-40B4-BE49-F238E27FC236}">
                <a16:creationId xmlns:a16="http://schemas.microsoft.com/office/drawing/2014/main" id="{432295A3-5F7B-5F43-9181-1BEE72DB19A3}"/>
              </a:ext>
            </a:extLst>
          </p:cNvPr>
          <p:cNvSpPr txBox="1"/>
          <p:nvPr/>
        </p:nvSpPr>
        <p:spPr>
          <a:xfrm>
            <a:off x="1468882" y="1669833"/>
            <a:ext cx="6130035" cy="253916"/>
          </a:xfrm>
          <a:prstGeom prst="rect">
            <a:avLst/>
          </a:prstGeom>
          <a:noFill/>
        </p:spPr>
        <p:txBody>
          <a:bodyPr wrap="square" rtlCol="0">
            <a:spAutoFit/>
          </a:bodyPr>
          <a:lstStyle/>
          <a:p>
            <a:pPr algn="ctr" defTabSz="914378" eaLnBrk="1" fontAlgn="auto" hangingPunct="1">
              <a:spcBef>
                <a:spcPts val="0"/>
              </a:spcBef>
              <a:spcAft>
                <a:spcPts val="0"/>
              </a:spcAft>
              <a:buClr>
                <a:srgbClr val="000000"/>
              </a:buClr>
              <a:defRPr/>
            </a:pPr>
            <a:r>
              <a:rPr lang="en-US" sz="1050" kern="0" dirty="0">
                <a:solidFill>
                  <a:srgbClr val="0000FF"/>
                </a:solidFill>
                <a:latin typeface="Arial"/>
                <a:ea typeface="+mn-ea"/>
                <a:cs typeface="Arial"/>
                <a:sym typeface="Arial"/>
              </a:rPr>
              <a:t>38+ Researchers</a:t>
            </a:r>
          </a:p>
        </p:txBody>
      </p:sp>
      <p:sp>
        <p:nvSpPr>
          <p:cNvPr id="62" name="TextBox 61">
            <a:extLst>
              <a:ext uri="{FF2B5EF4-FFF2-40B4-BE49-F238E27FC236}">
                <a16:creationId xmlns:a16="http://schemas.microsoft.com/office/drawing/2014/main" id="{DF919E19-D41C-ED45-9955-893D0E136C12}"/>
              </a:ext>
            </a:extLst>
          </p:cNvPr>
          <p:cNvSpPr txBox="1"/>
          <p:nvPr/>
        </p:nvSpPr>
        <p:spPr>
          <a:xfrm>
            <a:off x="1568272" y="5387730"/>
            <a:ext cx="6204128" cy="646331"/>
          </a:xfrm>
          <a:prstGeom prst="rect">
            <a:avLst/>
          </a:prstGeom>
          <a:noFill/>
        </p:spPr>
        <p:txBody>
          <a:bodyPr wrap="square" rtlCol="0">
            <a:spAutoFit/>
          </a:bodyPr>
          <a:lstStyle/>
          <a:p>
            <a:pPr defTabSz="914378" eaLnBrk="1" fontAlgn="auto" hangingPunct="1">
              <a:spcBef>
                <a:spcPts val="0"/>
              </a:spcBef>
              <a:spcAft>
                <a:spcPts val="0"/>
              </a:spcAft>
              <a:buClr>
                <a:srgbClr val="000000"/>
              </a:buClr>
              <a:defRPr/>
            </a:pPr>
            <a:r>
              <a:rPr lang="en-US" sz="3600" b="1" kern="0" dirty="0">
                <a:ln w="22225">
                  <a:solidFill>
                    <a:srgbClr val="35742A">
                      <a:lumMod val="50000"/>
                    </a:srgbClr>
                  </a:solidFill>
                  <a:prstDash val="solid"/>
                </a:ln>
                <a:solidFill>
                  <a:srgbClr val="3B812F">
                    <a:lumMod val="40000"/>
                    <a:lumOff val="60000"/>
                  </a:srgbClr>
                </a:solidFill>
                <a:latin typeface="Chalkduster" panose="03050602040202020205" pitchFamily="66" charset="77"/>
                <a:ea typeface="+mn-ea"/>
                <a:cs typeface="Apple Chancery" panose="03020702040506060504" pitchFamily="66" charset="-79"/>
                <a:sym typeface="Arial"/>
              </a:rPr>
              <a:t>Think BIG, Aim HIGH!</a:t>
            </a:r>
          </a:p>
        </p:txBody>
      </p:sp>
      <p:sp>
        <p:nvSpPr>
          <p:cNvPr id="11" name="Rectangle 10">
            <a:extLst>
              <a:ext uri="{FF2B5EF4-FFF2-40B4-BE49-F238E27FC236}">
                <a16:creationId xmlns:a16="http://schemas.microsoft.com/office/drawing/2014/main" id="{ACDC32EF-6916-C042-B579-9A528D144145}"/>
              </a:ext>
            </a:extLst>
          </p:cNvPr>
          <p:cNvSpPr/>
          <p:nvPr/>
        </p:nvSpPr>
        <p:spPr>
          <a:xfrm>
            <a:off x="3537081" y="5952566"/>
            <a:ext cx="2069837" cy="323165"/>
          </a:xfrm>
          <a:prstGeom prst="rect">
            <a:avLst/>
          </a:prstGeom>
        </p:spPr>
        <p:txBody>
          <a:bodyPr wrap="square">
            <a:spAutoFit/>
          </a:bodyPr>
          <a:lstStyle/>
          <a:p>
            <a:pPr algn="ctr" eaLnBrk="1" fontAlgn="auto" hangingPunct="1">
              <a:spcBef>
                <a:spcPts val="0"/>
              </a:spcBef>
              <a:spcAft>
                <a:spcPts val="0"/>
              </a:spcAft>
              <a:defRPr/>
            </a:pPr>
            <a:r>
              <a:rPr lang="en-US" sz="1500" dirty="0">
                <a:ln w="0"/>
                <a:solidFill>
                  <a:srgbClr val="0000FF"/>
                </a:solidFill>
                <a:effectLst>
                  <a:outerShdw blurRad="38100" dist="25400" dir="5400000" algn="ctr" rotWithShape="0">
                    <a:srgbClr val="6E747A">
                      <a:alpha val="43000"/>
                    </a:srgbClr>
                  </a:outerShdw>
                </a:effectLst>
                <a:latin typeface="Tahoma"/>
                <a:cs typeface="Apple Chancery" panose="03020702040506060504" pitchFamily="66" charset="-79"/>
                <a:hlinkClick r:id="rId4">
                  <a:extLst>
                    <a:ext uri="{A12FA001-AC4F-418D-AE19-62706E023703}">
                      <ahyp:hlinkClr xmlns:ahyp="http://schemas.microsoft.com/office/drawing/2018/hyperlinkcolor" val="tx"/>
                    </a:ext>
                  </a:extLst>
                </a:hlinkClick>
              </a:rPr>
              <a:t>https://safari.ethz.ch</a:t>
            </a:r>
            <a:endParaRPr lang="en-US" sz="1500" dirty="0">
              <a:ln w="0"/>
              <a:solidFill>
                <a:srgbClr val="0000FF"/>
              </a:solidFill>
              <a:effectLst>
                <a:outerShdw blurRad="38100" dist="25400" dir="5400000" algn="ctr" rotWithShape="0">
                  <a:srgbClr val="6E747A">
                    <a:alpha val="43000"/>
                  </a:srgbClr>
                </a:outerShdw>
              </a:effectLst>
              <a:latin typeface="Tahoma"/>
              <a:cs typeface="Apple Chancery" panose="03020702040506060504" pitchFamily="66" charset="-79"/>
            </a:endParaRPr>
          </a:p>
        </p:txBody>
      </p:sp>
      <p:pic>
        <p:nvPicPr>
          <p:cNvPr id="63" name="Picture 62">
            <a:extLst>
              <a:ext uri="{FF2B5EF4-FFF2-40B4-BE49-F238E27FC236}">
                <a16:creationId xmlns:a16="http://schemas.microsoft.com/office/drawing/2014/main" id="{24DD5283-F5C7-B94B-B7ED-8F1609BDF9AE}"/>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6979457" y="4779151"/>
            <a:ext cx="997022" cy="353751"/>
          </a:xfrm>
          <a:prstGeom prst="rect">
            <a:avLst/>
          </a:prstGeom>
        </p:spPr>
      </p:pic>
      <p:sp>
        <p:nvSpPr>
          <p:cNvPr id="12" name="Rectangle 25">
            <a:extLst>
              <a:ext uri="{FF2B5EF4-FFF2-40B4-BE49-F238E27FC236}">
                <a16:creationId xmlns:a16="http://schemas.microsoft.com/office/drawing/2014/main" id="{BC5DB1A9-C9CF-E447-9055-3E8366E5C79E}"/>
              </a:ext>
            </a:extLst>
          </p:cNvPr>
          <p:cNvSpPr>
            <a:spLocks noChangeArrowheads="1"/>
          </p:cNvSpPr>
          <p:nvPr/>
        </p:nvSpPr>
        <p:spPr bwMode="auto">
          <a:xfrm>
            <a:off x="1143000" y="1066800"/>
            <a:ext cx="6858000" cy="3462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0" tIns="34290" rIns="68580" bIns="34290">
            <a:spAutoFit/>
          </a:bodyPr>
          <a:lstStyle/>
          <a:p>
            <a:pPr algn="ctr" eaLnBrk="1" hangingPunct="1">
              <a:defRPr/>
            </a:pPr>
            <a:r>
              <a:rPr lang="en-US" b="1" i="1" dirty="0">
                <a:solidFill>
                  <a:srgbClr val="0000FF"/>
                </a:solidFill>
                <a:latin typeface="Arial Narrow" charset="0"/>
                <a:ea typeface="ＭＳ Ｐゴシック" charset="0"/>
                <a:cs typeface="Arial" charset="0"/>
              </a:rPr>
              <a:t>Computer architecture, HW/SW, systems, bioinformatics, security, memory</a:t>
            </a:r>
          </a:p>
        </p:txBody>
      </p:sp>
      <p:sp>
        <p:nvSpPr>
          <p:cNvPr id="2" name="TextBox 1">
            <a:extLst>
              <a:ext uri="{FF2B5EF4-FFF2-40B4-BE49-F238E27FC236}">
                <a16:creationId xmlns:a16="http://schemas.microsoft.com/office/drawing/2014/main" id="{8D0BE4A6-A2E2-5245-9CEB-9E430FB09439}"/>
              </a:ext>
            </a:extLst>
          </p:cNvPr>
          <p:cNvSpPr txBox="1"/>
          <p:nvPr/>
        </p:nvSpPr>
        <p:spPr>
          <a:xfrm>
            <a:off x="2523717" y="1384738"/>
            <a:ext cx="4926029" cy="646331"/>
          </a:xfrm>
          <a:prstGeom prst="rect">
            <a:avLst/>
          </a:prstGeom>
          <a:noFill/>
        </p:spPr>
        <p:txBody>
          <a:bodyPr wrap="none" rtlCol="0">
            <a:spAutoFit/>
          </a:bodyPr>
          <a:lstStyle/>
          <a:p>
            <a:pPr eaLnBrk="1" fontAlgn="auto" hangingPunct="1">
              <a:spcBef>
                <a:spcPts val="0"/>
              </a:spcBef>
              <a:spcAft>
                <a:spcPts val="0"/>
              </a:spcAft>
              <a:defRPr/>
            </a:pPr>
            <a:r>
              <a:rPr lang="en-US" dirty="0">
                <a:solidFill>
                  <a:srgbClr val="7030A0"/>
                </a:solidFill>
                <a:latin typeface="Calibri" panose="020F0502020204030204"/>
                <a:ea typeface="+mn-ea"/>
                <a:hlinkClick r:id="rId6">
                  <a:extLst>
                    <a:ext uri="{A12FA001-AC4F-418D-AE19-62706E023703}">
                      <ahyp:hlinkClr xmlns:ahyp="http://schemas.microsoft.com/office/drawing/2018/hyperlinkcolor" val="tx"/>
                    </a:ext>
                  </a:extLst>
                </a:hlinkClick>
              </a:rPr>
              <a:t>https://safari.ethz.ch/safari-newsletter-april-2020/</a:t>
            </a:r>
            <a:endParaRPr lang="en-US" dirty="0">
              <a:solidFill>
                <a:srgbClr val="7030A0"/>
              </a:solidFill>
              <a:latin typeface="Calibri" panose="020F0502020204030204"/>
              <a:ea typeface="+mn-ea"/>
            </a:endParaRPr>
          </a:p>
          <a:p>
            <a:pPr eaLnBrk="1" fontAlgn="auto" hangingPunct="1">
              <a:spcBef>
                <a:spcPts val="0"/>
              </a:spcBef>
              <a:spcAft>
                <a:spcPts val="0"/>
              </a:spcAft>
              <a:defRPr/>
            </a:pPr>
            <a:endParaRPr lang="en-US" dirty="0">
              <a:solidFill>
                <a:prstClr val="black"/>
              </a:solidFill>
              <a:latin typeface="Calibri" panose="020F0502020204030204"/>
              <a:ea typeface="+mn-ea"/>
            </a:endParaRPr>
          </a:p>
        </p:txBody>
      </p:sp>
    </p:spTree>
    <p:extLst>
      <p:ext uri="{BB962C8B-B14F-4D97-AF65-F5344CB8AC3E}">
        <p14:creationId xmlns:p14="http://schemas.microsoft.com/office/powerpoint/2010/main" val="44909434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25"/>
          <p:cNvSpPr>
            <a:spLocks noChangeArrowheads="1"/>
          </p:cNvSpPr>
          <p:nvPr/>
        </p:nvSpPr>
        <p:spPr bwMode="auto">
          <a:xfrm>
            <a:off x="1143000" y="936400"/>
            <a:ext cx="6858000" cy="200824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68580" tIns="34290" rIns="68580" bIns="34290">
            <a:spAutoFit/>
          </a:bodyPr>
          <a:lstStyle/>
          <a:p>
            <a:pPr fontAlgn="base">
              <a:spcBef>
                <a:spcPct val="0"/>
              </a:spcBef>
              <a:spcAft>
                <a:spcPct val="0"/>
              </a:spcAft>
            </a:pPr>
            <a:r>
              <a:rPr lang="en-US" b="1" i="1" u="sng" dirty="0">
                <a:solidFill>
                  <a:srgbClr val="000000"/>
                </a:solidFill>
                <a:latin typeface="Arial Narrow" charset="0"/>
                <a:ea typeface="ＭＳ Ｐゴシック" charset="0"/>
                <a:cs typeface="Arial" charset="0"/>
              </a:rPr>
              <a:t>Research Focus:</a:t>
            </a:r>
            <a:r>
              <a:rPr lang="en-US" b="1" i="1" dirty="0">
                <a:solidFill>
                  <a:srgbClr val="000000"/>
                </a:solidFill>
                <a:latin typeface="Arial Narrow" charset="0"/>
                <a:ea typeface="ＭＳ Ｐゴシック" charset="0"/>
                <a:cs typeface="Arial" charset="0"/>
              </a:rPr>
              <a:t> Computer architecture, HW/SW, bioinformatics</a:t>
            </a:r>
          </a:p>
          <a:p>
            <a:pPr fontAlgn="base">
              <a:spcBef>
                <a:spcPct val="0"/>
              </a:spcBef>
              <a:spcAft>
                <a:spcPct val="0"/>
              </a:spcAft>
              <a:buFontTx/>
              <a:buChar char="•"/>
            </a:pPr>
            <a:r>
              <a:rPr lang="en-US" b="1" i="1" dirty="0">
                <a:solidFill>
                  <a:srgbClr val="3333CC"/>
                </a:solidFill>
                <a:latin typeface="Arial Narrow" charset="0"/>
                <a:ea typeface="ＭＳ Ｐゴシック" charset="0"/>
                <a:cs typeface="Arial" charset="0"/>
              </a:rPr>
              <a:t> Memory and storage (DRAM, flash, emerging), interconnects</a:t>
            </a:r>
          </a:p>
          <a:p>
            <a:pPr fontAlgn="base">
              <a:spcBef>
                <a:spcPct val="0"/>
              </a:spcBef>
              <a:spcAft>
                <a:spcPct val="0"/>
              </a:spcAft>
              <a:buFontTx/>
              <a:buChar char="•"/>
            </a:pPr>
            <a:r>
              <a:rPr lang="en-US" b="1" i="1" dirty="0">
                <a:solidFill>
                  <a:srgbClr val="3333CC"/>
                </a:solidFill>
                <a:latin typeface="Arial Narrow" charset="0"/>
                <a:ea typeface="ＭＳ Ｐゴシック" charset="0"/>
                <a:cs typeface="Arial" charset="0"/>
              </a:rPr>
              <a:t> Heterogeneous &amp; parallel systems, GPUs, systems for data analytics</a:t>
            </a:r>
          </a:p>
          <a:p>
            <a:pPr fontAlgn="base">
              <a:spcBef>
                <a:spcPct val="0"/>
              </a:spcBef>
              <a:spcAft>
                <a:spcPct val="0"/>
              </a:spcAft>
              <a:buFontTx/>
              <a:buChar char="•"/>
            </a:pPr>
            <a:r>
              <a:rPr lang="en-US" b="1" i="1" dirty="0">
                <a:solidFill>
                  <a:srgbClr val="3333CC"/>
                </a:solidFill>
                <a:latin typeface="Arial Narrow" charset="0"/>
                <a:ea typeface="ＭＳ Ｐゴシック" charset="0"/>
                <a:cs typeface="Arial" charset="0"/>
              </a:rPr>
              <a:t> System/architecture interaction, new execution models, new interfaces</a:t>
            </a:r>
          </a:p>
          <a:p>
            <a:pPr fontAlgn="base">
              <a:spcBef>
                <a:spcPct val="0"/>
              </a:spcBef>
              <a:spcAft>
                <a:spcPct val="0"/>
              </a:spcAft>
              <a:buFontTx/>
              <a:buChar char="•"/>
            </a:pPr>
            <a:r>
              <a:rPr lang="en-US" b="1" i="1" dirty="0">
                <a:solidFill>
                  <a:srgbClr val="3333CC"/>
                </a:solidFill>
                <a:latin typeface="Arial Narrow" charset="0"/>
                <a:ea typeface="ＭＳ Ｐゴシック" charset="0"/>
                <a:cs typeface="Arial" charset="0"/>
              </a:rPr>
              <a:t> Energy efficiency, fault tolerance, hardware security, performance </a:t>
            </a:r>
          </a:p>
          <a:p>
            <a:pPr fontAlgn="base">
              <a:spcBef>
                <a:spcPct val="0"/>
              </a:spcBef>
              <a:spcAft>
                <a:spcPct val="0"/>
              </a:spcAft>
              <a:buFontTx/>
              <a:buChar char="•"/>
            </a:pPr>
            <a:r>
              <a:rPr lang="en-US" b="1" i="1" dirty="0">
                <a:solidFill>
                  <a:srgbClr val="3333CC"/>
                </a:solidFill>
                <a:latin typeface="Arial Narrow" charset="0"/>
                <a:ea typeface="ＭＳ Ｐゴシック" charset="0"/>
                <a:cs typeface="Arial" charset="0"/>
              </a:rPr>
              <a:t> Genome sequence analysis &amp; assembly algorithms and architectures</a:t>
            </a:r>
          </a:p>
          <a:p>
            <a:pPr fontAlgn="base">
              <a:spcBef>
                <a:spcPct val="0"/>
              </a:spcBef>
              <a:spcAft>
                <a:spcPct val="0"/>
              </a:spcAft>
              <a:buFontTx/>
              <a:buChar char="•"/>
            </a:pPr>
            <a:r>
              <a:rPr lang="en-US" b="1" i="1" dirty="0">
                <a:solidFill>
                  <a:srgbClr val="3333CC"/>
                </a:solidFill>
                <a:latin typeface="Arial Narrow" charset="0"/>
                <a:ea typeface="ＭＳ Ｐゴシック" charset="0"/>
                <a:cs typeface="Arial" charset="0"/>
              </a:rPr>
              <a:t> Biologically inspired systems &amp; system design for bio/medicine</a:t>
            </a:r>
          </a:p>
        </p:txBody>
      </p:sp>
      <p:pic>
        <p:nvPicPr>
          <p:cNvPr id="40" name="Picture 39"/>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3584245" y="3922680"/>
            <a:ext cx="1143000" cy="772407"/>
          </a:xfrm>
          <a:prstGeom prst="rect">
            <a:avLst/>
          </a:prstGeom>
          <a:noFill/>
          <a:ln>
            <a:noFill/>
          </a:ln>
        </p:spPr>
      </p:pic>
      <p:pic>
        <p:nvPicPr>
          <p:cNvPr id="39" name="Picture 23" descr="http://i.ehow.com/images/a04/ac/qb/format-hard-drive-xp-800X800.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0433856">
            <a:off x="6643764" y="3179967"/>
            <a:ext cx="957094" cy="9570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6630" name="Text Box 147"/>
          <p:cNvSpPr txBox="1">
            <a:spLocks noChangeArrowheads="1"/>
          </p:cNvSpPr>
          <p:nvPr/>
        </p:nvSpPr>
        <p:spPr bwMode="auto">
          <a:xfrm>
            <a:off x="6143894" y="5478660"/>
            <a:ext cx="1719263" cy="3231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sz="2400">
                <a:solidFill>
                  <a:schemeClr val="tx1"/>
                </a:solidFill>
                <a:latin typeface="Arial" charset="0"/>
                <a:ea typeface="ＭＳ Ｐゴシック"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algn="r" eaLnBrk="1" fontAlgn="base" hangingPunct="1">
              <a:spcBef>
                <a:spcPct val="0"/>
              </a:spcBef>
              <a:spcAft>
                <a:spcPct val="0"/>
              </a:spcAft>
            </a:pPr>
            <a:endParaRPr lang="en-US" sz="1650" b="1" i="1">
              <a:solidFill>
                <a:srgbClr val="3333CC"/>
              </a:solidFill>
              <a:latin typeface="Arial Narrow" charset="0"/>
            </a:endParaRPr>
          </a:p>
        </p:txBody>
      </p:sp>
      <p:pic>
        <p:nvPicPr>
          <p:cNvPr id="26645" name="Picture 30" descr="3177_01.png"/>
          <p:cNvPicPr>
            <a:picLocks noChangeAspect="1"/>
          </p:cNvPicPr>
          <p:nvPr/>
        </p:nvPicPr>
        <p:blipFill>
          <a:blip r:embed="rId6">
            <a:extLst>
              <a:ext uri="{28A0092B-C50C-407E-A947-70E740481C1C}">
                <a14:useLocalDpi xmlns:a14="http://schemas.microsoft.com/office/drawing/2010/main" val="0"/>
              </a:ext>
            </a:extLst>
          </a:blip>
          <a:srcRect l="4478" t="22220" r="3780" b="12109"/>
          <a:stretch>
            <a:fillRect/>
          </a:stretch>
        </p:blipFill>
        <p:spPr bwMode="auto">
          <a:xfrm>
            <a:off x="1410235" y="5220451"/>
            <a:ext cx="1744265" cy="68241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nvGrpSpPr>
          <p:cNvPr id="26633" name="Group 47"/>
          <p:cNvGrpSpPr>
            <a:grpSpLocks/>
          </p:cNvGrpSpPr>
          <p:nvPr/>
        </p:nvGrpSpPr>
        <p:grpSpPr bwMode="auto">
          <a:xfrm>
            <a:off x="3096423" y="4877461"/>
            <a:ext cx="2133600" cy="1604045"/>
            <a:chOff x="5071907" y="4713551"/>
            <a:chExt cx="2844008" cy="2139000"/>
          </a:xfrm>
        </p:grpSpPr>
        <p:sp>
          <p:nvSpPr>
            <p:cNvPr id="26642" name="TextBox 8"/>
            <p:cNvSpPr txBox="1">
              <a:spLocks noChangeArrowheads="1"/>
            </p:cNvSpPr>
            <p:nvPr/>
          </p:nvSpPr>
          <p:spPr bwMode="auto">
            <a:xfrm>
              <a:off x="5071907" y="5990666"/>
              <a:ext cx="2844008" cy="8618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algn="ctr" fontAlgn="base">
                <a:spcBef>
                  <a:spcPct val="0"/>
                </a:spcBef>
                <a:spcAft>
                  <a:spcPct val="0"/>
                </a:spcAft>
              </a:pPr>
              <a:r>
                <a:rPr lang="en-US" altLang="zh-CN" sz="1800" dirty="0">
                  <a:solidFill>
                    <a:srgbClr val="000000"/>
                  </a:solidFill>
                  <a:latin typeface="Arial" panose="020B0604020202020204" pitchFamily="34" charset="0"/>
                  <a:cs typeface="Arial" panose="020B0604020202020204" pitchFamily="34" charset="0"/>
                </a:rPr>
                <a:t>Graphics and Vision Processing</a:t>
              </a:r>
            </a:p>
          </p:txBody>
        </p:sp>
        <p:pic>
          <p:nvPicPr>
            <p:cNvPr id="26643" name="Picture 6" descr="C:\Daten\talks\invited\ferc2010\material\Fermi_Die_FINAL.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92944" y="4713551"/>
              <a:ext cx="1201936" cy="11887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27" name="Text Box 13" descr="90%"/>
          <p:cNvSpPr txBox="1">
            <a:spLocks noChangeArrowheads="1"/>
          </p:cNvSpPr>
          <p:nvPr/>
        </p:nvSpPr>
        <p:spPr bwMode="auto">
          <a:xfrm>
            <a:off x="280545" y="4231784"/>
            <a:ext cx="3752896" cy="879472"/>
          </a:xfrm>
          <a:prstGeom prst="rect">
            <a:avLst/>
          </a:prstGeom>
          <a:noFill/>
          <a:ln w="12700">
            <a:noFill/>
            <a:miter lim="800000"/>
            <a:headEnd/>
            <a:tailEnd/>
          </a:ln>
          <a:effectLst/>
        </p:spPr>
        <p:txBody>
          <a:bodyPr wrap="square" lIns="48006" tIns="24003" rIns="48006" bIns="24003">
            <a:spAutoFit/>
          </a:bodyPr>
          <a:lstStyle/>
          <a:p>
            <a:pPr algn="ctr">
              <a:defRPr/>
            </a:pPr>
            <a:r>
              <a:rPr lang="en-US" kern="0" dirty="0">
                <a:solidFill>
                  <a:sysClr val="windowText" lastClr="000000"/>
                </a:solidFill>
                <a:latin typeface="Arial" pitchFamily="-107" charset="0"/>
                <a:ea typeface="Arial" pitchFamily="-107" charset="0"/>
                <a:cs typeface="Arial" pitchFamily="-107" charset="0"/>
              </a:rPr>
              <a:t>Heterogeneous</a:t>
            </a:r>
          </a:p>
          <a:p>
            <a:pPr algn="ctr">
              <a:defRPr/>
            </a:pPr>
            <a:r>
              <a:rPr lang="en-US" kern="0" dirty="0">
                <a:solidFill>
                  <a:sysClr val="windowText" lastClr="000000"/>
                </a:solidFill>
                <a:latin typeface="Arial" pitchFamily="-107" charset="0"/>
                <a:ea typeface="Arial" pitchFamily="-107" charset="0"/>
                <a:cs typeface="Arial" pitchFamily="-107" charset="0"/>
              </a:rPr>
              <a:t>Processors and </a:t>
            </a:r>
          </a:p>
          <a:p>
            <a:pPr algn="ctr">
              <a:defRPr/>
            </a:pPr>
            <a:r>
              <a:rPr lang="en-US" kern="0" dirty="0">
                <a:solidFill>
                  <a:sysClr val="windowText" lastClr="000000"/>
                </a:solidFill>
                <a:latin typeface="Arial" pitchFamily="-107" charset="0"/>
                <a:ea typeface="Arial" pitchFamily="-107" charset="0"/>
                <a:cs typeface="Arial" pitchFamily="-107" charset="0"/>
              </a:rPr>
              <a:t>Accelerators</a:t>
            </a:r>
          </a:p>
        </p:txBody>
      </p:sp>
      <p:sp>
        <p:nvSpPr>
          <p:cNvPr id="28" name="Text Box 20" descr="90%"/>
          <p:cNvSpPr txBox="1">
            <a:spLocks noChangeArrowheads="1"/>
          </p:cNvSpPr>
          <p:nvPr/>
        </p:nvSpPr>
        <p:spPr bwMode="auto">
          <a:xfrm>
            <a:off x="2717494" y="3673632"/>
            <a:ext cx="2780638" cy="325474"/>
          </a:xfrm>
          <a:prstGeom prst="rect">
            <a:avLst/>
          </a:prstGeom>
          <a:noFill/>
          <a:ln w="12700">
            <a:noFill/>
            <a:miter lim="800000"/>
            <a:headEnd/>
            <a:tailEnd/>
          </a:ln>
          <a:effectLst/>
        </p:spPr>
        <p:txBody>
          <a:bodyPr wrap="square" lIns="48006" tIns="24003" rIns="48006" bIns="24003">
            <a:spAutoFit/>
          </a:bodyPr>
          <a:lstStyle/>
          <a:p>
            <a:pPr algn="ctr">
              <a:defRPr/>
            </a:pPr>
            <a:r>
              <a:rPr lang="en-US" kern="0" dirty="0">
                <a:solidFill>
                  <a:sysClr val="windowText" lastClr="000000"/>
                </a:solidFill>
                <a:latin typeface="Arial" pitchFamily="-107" charset="0"/>
                <a:ea typeface="Arial" pitchFamily="-107" charset="0"/>
                <a:cs typeface="Arial" pitchFamily="-107" charset="0"/>
              </a:rPr>
              <a:t>Hybrid Main Memory</a:t>
            </a:r>
          </a:p>
        </p:txBody>
      </p:sp>
      <p:sp>
        <p:nvSpPr>
          <p:cNvPr id="29" name="Line 15"/>
          <p:cNvSpPr>
            <a:spLocks noChangeShapeType="1"/>
          </p:cNvSpPr>
          <p:nvPr/>
        </p:nvSpPr>
        <p:spPr bwMode="auto">
          <a:xfrm flipV="1">
            <a:off x="2683828" y="3658049"/>
            <a:ext cx="522889" cy="465"/>
          </a:xfrm>
          <a:prstGeom prst="line">
            <a:avLst/>
          </a:prstGeom>
          <a:noFill/>
          <a:ln w="38100">
            <a:solidFill>
              <a:srgbClr val="0000FF"/>
            </a:solidFill>
            <a:round/>
            <a:headEnd type="triangle" w="med" len="med"/>
            <a:tailEnd type="triangle" w="med" len="med"/>
          </a:ln>
          <a:effectLst/>
        </p:spPr>
        <p:txBody>
          <a:bodyPr wrap="none" lIns="48006" tIns="24003" rIns="48006" bIns="24003" anchor="ctr"/>
          <a:lstStyle/>
          <a:p>
            <a:pPr>
              <a:defRPr/>
            </a:pPr>
            <a:endParaRPr lang="en-US" kern="0">
              <a:solidFill>
                <a:sysClr val="windowText" lastClr="000000"/>
              </a:solidFill>
              <a:latin typeface="Arial" pitchFamily="-107" charset="0"/>
              <a:ea typeface="Arial" pitchFamily="-107" charset="0"/>
              <a:cs typeface="Arial" pitchFamily="-107" charset="0"/>
            </a:endParaRPr>
          </a:p>
        </p:txBody>
      </p:sp>
      <p:sp>
        <p:nvSpPr>
          <p:cNvPr id="30" name="Text Box 24" descr="90%"/>
          <p:cNvSpPr txBox="1">
            <a:spLocks noChangeArrowheads="1"/>
          </p:cNvSpPr>
          <p:nvPr/>
        </p:nvSpPr>
        <p:spPr bwMode="auto">
          <a:xfrm>
            <a:off x="5403171" y="4160353"/>
            <a:ext cx="2194476" cy="2562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wrap="square" lIns="48006" tIns="24003" rIns="48006" bIns="24003">
            <a:spAutoFit/>
          </a:bodyPr>
          <a:lstStyle>
            <a:lvl1pPr eaLnBrk="0" hangingPunct="0">
              <a:defRPr sz="2400">
                <a:solidFill>
                  <a:schemeClr val="tx1"/>
                </a:solidFill>
                <a:latin typeface="Arial" charset="0"/>
                <a:ea typeface="ＭＳ Ｐゴシック" charset="0"/>
                <a:cs typeface="Arial" charset="0"/>
              </a:defRPr>
            </a:lvl1pPr>
            <a:lvl2pPr marL="37931725" indent="-37474525" eaLnBrk="0" hangingPunct="0">
              <a:defRPr sz="2400">
                <a:solidFill>
                  <a:schemeClr val="tx1"/>
                </a:solidFill>
                <a:latin typeface="Arial" charset="0"/>
                <a:ea typeface="Arial" charset="0"/>
                <a:cs typeface="Arial" charset="0"/>
              </a:defRPr>
            </a:lvl2pPr>
            <a:lvl3pPr eaLnBrk="0" hangingPunct="0">
              <a:defRPr sz="2400">
                <a:solidFill>
                  <a:schemeClr val="tx1"/>
                </a:solidFill>
                <a:latin typeface="Arial" charset="0"/>
                <a:ea typeface="Arial" charset="0"/>
                <a:cs typeface="Arial" charset="0"/>
              </a:defRPr>
            </a:lvl3pPr>
            <a:lvl4pPr eaLnBrk="0" hangingPunct="0">
              <a:defRPr sz="2400">
                <a:solidFill>
                  <a:schemeClr val="tx1"/>
                </a:solidFill>
                <a:latin typeface="Arial" charset="0"/>
                <a:ea typeface="Arial" charset="0"/>
                <a:cs typeface="Arial" charset="0"/>
              </a:defRPr>
            </a:lvl4pPr>
            <a:lvl5pPr eaLnBrk="0" hangingPunct="0">
              <a:defRPr sz="2400">
                <a:solidFill>
                  <a:schemeClr val="tx1"/>
                </a:solidFill>
                <a:latin typeface="Arial" charset="0"/>
                <a:ea typeface="Arial" charset="0"/>
                <a:cs typeface="Arial" charset="0"/>
              </a:defRPr>
            </a:lvl5pPr>
            <a:lvl6pPr marL="457200" eaLnBrk="0" fontAlgn="base" hangingPunct="0">
              <a:spcBef>
                <a:spcPct val="0"/>
              </a:spcBef>
              <a:spcAft>
                <a:spcPct val="0"/>
              </a:spcAft>
              <a:defRPr sz="2400">
                <a:solidFill>
                  <a:schemeClr val="tx1"/>
                </a:solidFill>
                <a:latin typeface="Arial" charset="0"/>
                <a:ea typeface="Arial" charset="0"/>
                <a:cs typeface="Arial" charset="0"/>
              </a:defRPr>
            </a:lvl6pPr>
            <a:lvl7pPr marL="914400" eaLnBrk="0" fontAlgn="base" hangingPunct="0">
              <a:spcBef>
                <a:spcPct val="0"/>
              </a:spcBef>
              <a:spcAft>
                <a:spcPct val="0"/>
              </a:spcAft>
              <a:defRPr sz="2400">
                <a:solidFill>
                  <a:schemeClr val="tx1"/>
                </a:solidFill>
                <a:latin typeface="Arial" charset="0"/>
                <a:ea typeface="Arial" charset="0"/>
                <a:cs typeface="Arial" charset="0"/>
              </a:defRPr>
            </a:lvl7pPr>
            <a:lvl8pPr marL="1371600" eaLnBrk="0" fontAlgn="base" hangingPunct="0">
              <a:spcBef>
                <a:spcPct val="0"/>
              </a:spcBef>
              <a:spcAft>
                <a:spcPct val="0"/>
              </a:spcAft>
              <a:defRPr sz="2400">
                <a:solidFill>
                  <a:schemeClr val="tx1"/>
                </a:solidFill>
                <a:latin typeface="Arial" charset="0"/>
                <a:ea typeface="Arial" charset="0"/>
                <a:cs typeface="Arial" charset="0"/>
              </a:defRPr>
            </a:lvl8pPr>
            <a:lvl9pPr marL="1828800" eaLnBrk="0" fontAlgn="base" hangingPunct="0">
              <a:spcBef>
                <a:spcPct val="0"/>
              </a:spcBef>
              <a:spcAft>
                <a:spcPct val="0"/>
              </a:spcAft>
              <a:defRPr sz="2400">
                <a:solidFill>
                  <a:schemeClr val="tx1"/>
                </a:solidFill>
                <a:latin typeface="Arial" charset="0"/>
                <a:ea typeface="Arial" charset="0"/>
                <a:cs typeface="Arial" charset="0"/>
              </a:defRPr>
            </a:lvl9pPr>
          </a:lstStyle>
          <a:p>
            <a:pPr algn="ctr" eaLnBrk="1" fontAlgn="base" hangingPunct="1">
              <a:spcBef>
                <a:spcPct val="0"/>
              </a:spcBef>
              <a:spcAft>
                <a:spcPct val="0"/>
              </a:spcAft>
            </a:pPr>
            <a:r>
              <a:rPr lang="en-US" sz="1350" dirty="0">
                <a:solidFill>
                  <a:srgbClr val="000000"/>
                </a:solidFill>
              </a:rPr>
              <a:t>Persistent Memory/Storage</a:t>
            </a:r>
          </a:p>
        </p:txBody>
      </p:sp>
      <p:pic>
        <p:nvPicPr>
          <p:cNvPr id="31" name="Content Placeholder 6" descr="barcelona-die-photo-color.jp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1711197" y="3229570"/>
            <a:ext cx="984126" cy="9599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3" name="Picture 32" descr="dimm.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10800000" flipV="1">
            <a:off x="3206716" y="3188211"/>
            <a:ext cx="1728192" cy="411973"/>
          </a:xfrm>
          <a:prstGeom prst="rect">
            <a:avLst/>
          </a:prstGeom>
        </p:spPr>
      </p:pic>
      <p:pic>
        <p:nvPicPr>
          <p:cNvPr id="35" name="Picture 34"/>
          <p:cNvPicPr>
            <a:picLocks noChangeAspect="1"/>
          </p:cNvPicPr>
          <p:nvPr/>
        </p:nvPicPr>
        <p:blipFill>
          <a:blip r:embed="rId10"/>
          <a:stretch>
            <a:fillRect/>
          </a:stretch>
        </p:blipFill>
        <p:spPr>
          <a:xfrm>
            <a:off x="5457796" y="3315687"/>
            <a:ext cx="1166018" cy="752914"/>
          </a:xfrm>
          <a:prstGeom prst="rect">
            <a:avLst/>
          </a:prstGeom>
        </p:spPr>
      </p:pic>
      <p:sp>
        <p:nvSpPr>
          <p:cNvPr id="36" name="Line 15"/>
          <p:cNvSpPr>
            <a:spLocks noChangeShapeType="1"/>
          </p:cNvSpPr>
          <p:nvPr/>
        </p:nvSpPr>
        <p:spPr bwMode="auto">
          <a:xfrm flipV="1">
            <a:off x="4934909" y="3670150"/>
            <a:ext cx="522889" cy="465"/>
          </a:xfrm>
          <a:prstGeom prst="line">
            <a:avLst/>
          </a:prstGeom>
          <a:noFill/>
          <a:ln w="38100">
            <a:solidFill>
              <a:srgbClr val="0000FF"/>
            </a:solidFill>
            <a:round/>
            <a:headEnd type="triangle" w="med" len="med"/>
            <a:tailEnd type="triangle" w="med" len="med"/>
          </a:ln>
          <a:effectLst/>
        </p:spPr>
        <p:txBody>
          <a:bodyPr wrap="none" lIns="48006" tIns="24003" rIns="48006" bIns="24003" anchor="ctr"/>
          <a:lstStyle/>
          <a:p>
            <a:pPr>
              <a:defRPr/>
            </a:pPr>
            <a:endParaRPr lang="en-US" kern="0">
              <a:solidFill>
                <a:sysClr val="windowText" lastClr="000000"/>
              </a:solidFill>
              <a:latin typeface="Arial" pitchFamily="-107" charset="0"/>
              <a:ea typeface="Arial" pitchFamily="-107" charset="0"/>
              <a:cs typeface="Arial" pitchFamily="-107" charset="0"/>
            </a:endParaRPr>
          </a:p>
        </p:txBody>
      </p:sp>
      <p:sp>
        <p:nvSpPr>
          <p:cNvPr id="37" name="Line 15"/>
          <p:cNvSpPr>
            <a:spLocks noChangeShapeType="1"/>
          </p:cNvSpPr>
          <p:nvPr/>
        </p:nvSpPr>
        <p:spPr bwMode="auto">
          <a:xfrm flipV="1">
            <a:off x="3025648" y="4126984"/>
            <a:ext cx="400846" cy="959957"/>
          </a:xfrm>
          <a:prstGeom prst="line">
            <a:avLst/>
          </a:prstGeom>
          <a:noFill/>
          <a:ln w="38100">
            <a:solidFill>
              <a:srgbClr val="0000FF"/>
            </a:solidFill>
            <a:round/>
            <a:headEnd type="triangle" w="med" len="med"/>
            <a:tailEnd type="triangle" w="med" len="med"/>
          </a:ln>
          <a:effectLst/>
        </p:spPr>
        <p:txBody>
          <a:bodyPr wrap="none" lIns="48006" tIns="24003" rIns="48006" bIns="24003" anchor="ctr"/>
          <a:lstStyle/>
          <a:p>
            <a:pPr>
              <a:defRPr/>
            </a:pPr>
            <a:endParaRPr lang="en-US" kern="0">
              <a:solidFill>
                <a:sysClr val="windowText" lastClr="000000"/>
              </a:solidFill>
              <a:latin typeface="Arial" pitchFamily="-107" charset="0"/>
              <a:ea typeface="Arial" pitchFamily="-107" charset="0"/>
              <a:cs typeface="Arial" pitchFamily="-107" charset="0"/>
            </a:endParaRPr>
          </a:p>
        </p:txBody>
      </p:sp>
      <p:sp>
        <p:nvSpPr>
          <p:cNvPr id="38" name="Line 15"/>
          <p:cNvSpPr>
            <a:spLocks noChangeShapeType="1"/>
          </p:cNvSpPr>
          <p:nvPr/>
        </p:nvSpPr>
        <p:spPr bwMode="auto">
          <a:xfrm flipV="1">
            <a:off x="4163223" y="4522569"/>
            <a:ext cx="0" cy="330227"/>
          </a:xfrm>
          <a:prstGeom prst="line">
            <a:avLst/>
          </a:prstGeom>
          <a:noFill/>
          <a:ln w="38100">
            <a:solidFill>
              <a:srgbClr val="0000FF"/>
            </a:solidFill>
            <a:round/>
            <a:headEnd type="triangle" w="med" len="med"/>
            <a:tailEnd type="triangle" w="med" len="med"/>
          </a:ln>
          <a:effectLst/>
        </p:spPr>
        <p:txBody>
          <a:bodyPr wrap="none" lIns="48006" tIns="24003" rIns="48006" bIns="24003" anchor="ctr"/>
          <a:lstStyle/>
          <a:p>
            <a:pPr>
              <a:defRPr/>
            </a:pPr>
            <a:endParaRPr lang="en-US" kern="0">
              <a:solidFill>
                <a:sysClr val="windowText" lastClr="000000"/>
              </a:solidFill>
              <a:latin typeface="Arial" pitchFamily="-107" charset="0"/>
              <a:ea typeface="Arial" pitchFamily="-107" charset="0"/>
              <a:cs typeface="Arial" pitchFamily="-107" charset="0"/>
            </a:endParaRPr>
          </a:p>
        </p:txBody>
      </p:sp>
      <p:sp>
        <p:nvSpPr>
          <p:cNvPr id="2" name="TextBox 1"/>
          <p:cNvSpPr txBox="1"/>
          <p:nvPr/>
        </p:nvSpPr>
        <p:spPr>
          <a:xfrm>
            <a:off x="4819342" y="4741958"/>
            <a:ext cx="3533969" cy="854080"/>
          </a:xfrm>
          <a:prstGeom prst="rect">
            <a:avLst/>
          </a:prstGeom>
          <a:noFill/>
        </p:spPr>
        <p:txBody>
          <a:bodyPr wrap="square" rtlCol="0">
            <a:spAutoFit/>
          </a:bodyPr>
          <a:lstStyle/>
          <a:p>
            <a:pPr algn="ctr"/>
            <a:r>
              <a:rPr lang="en-US" sz="1650" b="1" dirty="0">
                <a:solidFill>
                  <a:srgbClr val="FF0000"/>
                </a:solidFill>
              </a:rPr>
              <a:t>Broad research </a:t>
            </a:r>
          </a:p>
          <a:p>
            <a:pPr algn="ctr"/>
            <a:r>
              <a:rPr lang="en-US" sz="1650" b="1" dirty="0">
                <a:solidFill>
                  <a:srgbClr val="FF0000"/>
                </a:solidFill>
              </a:rPr>
              <a:t>spanning apps, systems, logic</a:t>
            </a:r>
          </a:p>
          <a:p>
            <a:pPr algn="ctr"/>
            <a:r>
              <a:rPr lang="en-US" sz="1650" b="1" dirty="0">
                <a:solidFill>
                  <a:srgbClr val="FF0000"/>
                </a:solidFill>
              </a:rPr>
              <a:t>with architecture at the center</a:t>
            </a:r>
          </a:p>
        </p:txBody>
      </p:sp>
      <p:sp>
        <p:nvSpPr>
          <p:cNvPr id="26" name="Title 1"/>
          <p:cNvSpPr>
            <a:spLocks noGrp="1"/>
          </p:cNvSpPr>
          <p:nvPr>
            <p:ph type="title"/>
          </p:nvPr>
        </p:nvSpPr>
        <p:spPr/>
        <p:txBody>
          <a:bodyPr/>
          <a:lstStyle/>
          <a:p>
            <a:r>
              <a:rPr lang="en-US" dirty="0"/>
              <a:t>Current Research Focus Areas</a:t>
            </a:r>
          </a:p>
        </p:txBody>
      </p:sp>
      <p:sp>
        <p:nvSpPr>
          <p:cNvPr id="23" name="Marcador de número de diapositiva 9">
            <a:extLst>
              <a:ext uri="{FF2B5EF4-FFF2-40B4-BE49-F238E27FC236}">
                <a16:creationId xmlns:a16="http://schemas.microsoft.com/office/drawing/2014/main" id="{B2B5A53C-3739-FD4E-B2F4-976EC404ED97}"/>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9</a:t>
            </a:fld>
            <a:endParaRPr lang="en-US" altLang="en-US" dirty="0">
              <a:solidFill>
                <a:srgbClr val="000000"/>
              </a:solidFill>
            </a:endParaRPr>
          </a:p>
        </p:txBody>
      </p:sp>
    </p:spTree>
    <p:extLst>
      <p:ext uri="{BB962C8B-B14F-4D97-AF65-F5344CB8AC3E}">
        <p14:creationId xmlns:p14="http://schemas.microsoft.com/office/powerpoint/2010/main" val="2406116270"/>
      </p:ext>
    </p:extLst>
  </p:cSld>
  <p:clrMapOvr>
    <a:masterClrMapping/>
  </p:clrMapOvr>
  <p:transition/>
</p:sld>
</file>

<file path=ppt/theme/theme1.xml><?xml version="1.0" encoding="utf-8"?>
<a:theme xmlns:a="http://schemas.openxmlformats.org/drawingml/2006/main" name="2_Edge">
  <a:themeElements>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99_Edge">
  <a:themeElements>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9_Edge">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square">
        <a:spAutoFit/>
      </a:bodyPr>
      <a:lstStyle>
        <a:defPPr algn="just">
          <a:defRPr sz="400" b="1" dirty="0">
            <a:solidFill>
              <a:schemeClr val="bg2"/>
            </a:solidFill>
            <a:latin typeface="europa"/>
          </a:defRPr>
        </a:defPPr>
      </a:lstStyle>
    </a:sp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Metropolitan_bulle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Presentation1" id="{A8ACA0D9-A384-4858-9FCC-2505F264A948}" vid="{6AE8C0EA-499D-4586-A497-DF22E9D58294}"/>
    </a:ext>
  </a:extLst>
</a:theme>
</file>

<file path=ppt/theme/theme4.xml><?xml version="1.0" encoding="utf-8"?>
<a:theme xmlns:a="http://schemas.openxmlformats.org/drawingml/2006/main" name="8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0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4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5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7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themeOverride>
</file>

<file path=docProps/app.xml><?xml version="1.0" encoding="utf-8"?>
<Properties xmlns="http://schemas.openxmlformats.org/officeDocument/2006/extended-properties" xmlns:vt="http://schemas.openxmlformats.org/officeDocument/2006/docPropsVTypes">
  <Template/>
  <TotalTime>82</TotalTime>
  <Words>6217</Words>
  <Application>Microsoft Macintosh PowerPoint</Application>
  <PresentationFormat>On-screen Show (4:3)</PresentationFormat>
  <Paragraphs>743</Paragraphs>
  <Slides>47</Slides>
  <Notes>34</Notes>
  <HiddenSlides>0</HiddenSlides>
  <MMClips>0</MMClips>
  <ScaleCrop>false</ScaleCrop>
  <HeadingPairs>
    <vt:vector size="6" baseType="variant">
      <vt:variant>
        <vt:lpstr>Fonts Used</vt:lpstr>
      </vt:variant>
      <vt:variant>
        <vt:i4>9</vt:i4>
      </vt:variant>
      <vt:variant>
        <vt:lpstr>Theme</vt:lpstr>
      </vt:variant>
      <vt:variant>
        <vt:i4>11</vt:i4>
      </vt:variant>
      <vt:variant>
        <vt:lpstr>Slide Titles</vt:lpstr>
      </vt:variant>
      <vt:variant>
        <vt:i4>47</vt:i4>
      </vt:variant>
    </vt:vector>
  </HeadingPairs>
  <TitlesOfParts>
    <vt:vector size="67" baseType="lpstr">
      <vt:lpstr>Arial</vt:lpstr>
      <vt:lpstr>Arial Narrow</vt:lpstr>
      <vt:lpstr>Calibri</vt:lpstr>
      <vt:lpstr>Cambria</vt:lpstr>
      <vt:lpstr>Chalkduster</vt:lpstr>
      <vt:lpstr>Garamond</vt:lpstr>
      <vt:lpstr>Tahoma</vt:lpstr>
      <vt:lpstr>Times New Roman</vt:lpstr>
      <vt:lpstr>Wingdings</vt:lpstr>
      <vt:lpstr>2_Edge</vt:lpstr>
      <vt:lpstr>3_Edge</vt:lpstr>
      <vt:lpstr>1_Metropolitan_bullet</vt:lpstr>
      <vt:lpstr>83_Edge</vt:lpstr>
      <vt:lpstr>10_Edge</vt:lpstr>
      <vt:lpstr>1_Edge</vt:lpstr>
      <vt:lpstr>4_Edge</vt:lpstr>
      <vt:lpstr>5_Edge</vt:lpstr>
      <vt:lpstr>7_Edge</vt:lpstr>
      <vt:lpstr>99_Edge</vt:lpstr>
      <vt:lpstr>9_Edge</vt:lpstr>
      <vt:lpstr>P&amp;S DRAM Bender   FPGA-based Exploration of DRAM and RowHammer</vt:lpstr>
      <vt:lpstr>P&amp;S DRAM Bender: Content</vt:lpstr>
      <vt:lpstr>P&amp;S DRAM Bender: Key Takeaways</vt:lpstr>
      <vt:lpstr>P&amp;S DRAM Bender: Key Goal</vt:lpstr>
      <vt:lpstr>Prerequisites of the Course</vt:lpstr>
      <vt:lpstr>Course Info: Who Are We? (I)</vt:lpstr>
      <vt:lpstr>Course Info: Who Are We? (II)</vt:lpstr>
      <vt:lpstr>Onur Mutlu’s SAFARI Research Group</vt:lpstr>
      <vt:lpstr>Current Research Focus Areas</vt:lpstr>
      <vt:lpstr>Course Info: How About You?</vt:lpstr>
      <vt:lpstr>Course Requirements and Expectations</vt:lpstr>
      <vt:lpstr>Course Website</vt:lpstr>
      <vt:lpstr>Meeting 1</vt:lpstr>
      <vt:lpstr>Meeting 2 (TBD)</vt:lpstr>
      <vt:lpstr>Tentative Weekly Schedule</vt:lpstr>
      <vt:lpstr>Performance Assessment</vt:lpstr>
      <vt:lpstr>An Introduction to  DRAM and SoftMC</vt:lpstr>
      <vt:lpstr>SoftMC  A Flexible and Practical  Open-Source Infrastructure  for Enabling Experimental DRAM Studies</vt:lpstr>
      <vt:lpstr>Executive Summary</vt:lpstr>
      <vt:lpstr>Outline</vt:lpstr>
      <vt:lpstr>DRAM Operations</vt:lpstr>
      <vt:lpstr>DRAM Latency</vt:lpstr>
      <vt:lpstr>Latency vs. Reliability</vt:lpstr>
      <vt:lpstr>Other Factors Affecting Reliability and Latency</vt:lpstr>
      <vt:lpstr>Characterizing DRAM</vt:lpstr>
      <vt:lpstr>Outline</vt:lpstr>
      <vt:lpstr>Goals of a DRAM Testing Infrastructure</vt:lpstr>
      <vt:lpstr>SoftMC: High-level View</vt:lpstr>
      <vt:lpstr>SoftMC: Key Components</vt:lpstr>
      <vt:lpstr>SoftMC API</vt:lpstr>
      <vt:lpstr>SoftMC: Key Components</vt:lpstr>
      <vt:lpstr>SoftMC Hardware</vt:lpstr>
      <vt:lpstr>Outline</vt:lpstr>
      <vt:lpstr>Retention Time Distribution Study</vt:lpstr>
      <vt:lpstr>Retention Time Test: Results</vt:lpstr>
      <vt:lpstr>Outline</vt:lpstr>
      <vt:lpstr>Accessing Highly-charged Cells Faster</vt:lpstr>
      <vt:lpstr>How a Highly-Charged Cell Is Accessed Faster?</vt:lpstr>
      <vt:lpstr>Ready-to-access Latency Test</vt:lpstr>
      <vt:lpstr>Ready-to-access Latency: Results</vt:lpstr>
      <vt:lpstr>Why Don’t We See the Latency Reduction Effect?</vt:lpstr>
      <vt:lpstr>Outline</vt:lpstr>
      <vt:lpstr>Future Research Directions</vt:lpstr>
      <vt:lpstr>Outline</vt:lpstr>
      <vt:lpstr>Conclusion</vt:lpstr>
      <vt:lpstr>SoftMC  A Flexible and Practical  Open-Source Infrastructure  for Enabling Experimental DRAM Studies</vt:lpstr>
      <vt:lpstr>P&amp;S DRAM Bender   FPGA-based Exploration of DRAM and RowHammer</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18-741  Advanced Computer Architecture Lecture 1: Intro and Basics</dc:title>
  <dc:creator>Onur Mutlu</dc:creator>
  <cp:lastModifiedBy>Ataberk Olgun</cp:lastModifiedBy>
  <cp:revision>753</cp:revision>
  <dcterms:created xsi:type="dcterms:W3CDTF">2010-09-08T00:51:32Z</dcterms:created>
  <dcterms:modified xsi:type="dcterms:W3CDTF">2022-10-04T08:23:18Z</dcterms:modified>
</cp:coreProperties>
</file>